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325" r:id="rId5"/>
    <p:sldId id="340" r:id="rId6"/>
    <p:sldId id="328" r:id="rId7"/>
    <p:sldId id="326" r:id="rId8"/>
    <p:sldId id="327" r:id="rId9"/>
    <p:sldId id="329" r:id="rId10"/>
    <p:sldId id="330" r:id="rId11"/>
    <p:sldId id="341" r:id="rId12"/>
    <p:sldId id="331" r:id="rId13"/>
    <p:sldId id="342" r:id="rId14"/>
    <p:sldId id="343" r:id="rId15"/>
    <p:sldId id="344" r:id="rId16"/>
    <p:sldId id="345" r:id="rId17"/>
    <p:sldId id="34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05" autoAdjust="0"/>
  </p:normalViewPr>
  <p:slideViewPr>
    <p:cSldViewPr snapToGrid="0">
      <p:cViewPr>
        <p:scale>
          <a:sx n="66" d="100"/>
          <a:sy n="66" d="100"/>
        </p:scale>
        <p:origin x="1330" y="413"/>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9/15/2023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9/15/2023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pradan.issdc.gov.in/"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167950" y="3108960"/>
            <a:ext cx="11681927" cy="640080"/>
          </a:xfrm>
        </p:spPr>
        <p:txBody>
          <a:bodyPr/>
          <a:lstStyle/>
          <a:p>
            <a:r>
              <a:rPr lang="en-US" dirty="0"/>
              <a:t>Solar X-ray burst detection</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a:t>
            </a:r>
          </a:p>
        </p:txBody>
      </p:sp>
      <p:sp>
        <p:nvSpPr>
          <p:cNvPr id="6" name="Picture Placeholder 5">
            <a:extLst>
              <a:ext uri="{FF2B5EF4-FFF2-40B4-BE49-F238E27FC236}">
                <a16:creationId xmlns:a16="http://schemas.microsoft.com/office/drawing/2014/main" id="{BA927FAD-68F6-9235-737E-0D29AEFD6826}"/>
              </a:ext>
            </a:extLst>
          </p:cNvPr>
          <p:cNvSpPr>
            <a:spLocks noGrp="1"/>
          </p:cNvSpPr>
          <p:nvPr>
            <p:ph type="pic" sz="quarter" idx="10"/>
          </p:nvPr>
        </p:nvSpPr>
        <p:spPr/>
        <p:txBody>
          <a:bodyPr/>
          <a:lstStyle/>
          <a:p>
            <a:endParaRPr lang="en-IN"/>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6B928-81FC-55FD-ABAD-1842DBC08475}"/>
              </a:ext>
            </a:extLst>
          </p:cNvPr>
          <p:cNvSpPr>
            <a:spLocks noGrp="1"/>
          </p:cNvSpPr>
          <p:nvPr>
            <p:ph type="title"/>
          </p:nvPr>
        </p:nvSpPr>
        <p:spPr/>
        <p:txBody>
          <a:bodyPr/>
          <a:lstStyle/>
          <a:p>
            <a:r>
              <a:rPr lang="en-IN" dirty="0"/>
              <a:t>      Feature extraction</a:t>
            </a:r>
          </a:p>
        </p:txBody>
      </p:sp>
      <p:sp>
        <p:nvSpPr>
          <p:cNvPr id="3" name="Content Placeholder 2">
            <a:extLst>
              <a:ext uri="{FF2B5EF4-FFF2-40B4-BE49-F238E27FC236}">
                <a16:creationId xmlns:a16="http://schemas.microsoft.com/office/drawing/2014/main" id="{7A897E3B-7A91-82EB-B9AA-4EFB30E2B5C1}"/>
              </a:ext>
            </a:extLst>
          </p:cNvPr>
          <p:cNvSpPr>
            <a:spLocks noGrp="1"/>
          </p:cNvSpPr>
          <p:nvPr>
            <p:ph idx="1"/>
          </p:nvPr>
        </p:nvSpPr>
        <p:spPr/>
        <p:txBody>
          <a:bodyPr/>
          <a:lstStyle/>
          <a:p>
            <a:pPr marL="0" indent="0">
              <a:buNone/>
            </a:pPr>
            <a:r>
              <a:rPr lang="en-IN" dirty="0"/>
              <a:t>After running the previous code for all lc and </a:t>
            </a:r>
            <a:r>
              <a:rPr lang="en-IN" dirty="0" err="1"/>
              <a:t>gti</a:t>
            </a:r>
            <a:r>
              <a:rPr lang="en-IN" dirty="0"/>
              <a:t> files we extracted the following features and created a dataset.</a:t>
            </a:r>
          </a:p>
          <a:p>
            <a:r>
              <a:rPr lang="en-IN" dirty="0"/>
              <a:t>Peak width – function from </a:t>
            </a:r>
            <a:r>
              <a:rPr lang="en-IN" dirty="0" err="1"/>
              <a:t>scipy.signal</a:t>
            </a:r>
            <a:r>
              <a:rPr lang="en-IN" dirty="0"/>
              <a:t>.</a:t>
            </a:r>
          </a:p>
          <a:p>
            <a:r>
              <a:rPr lang="en-IN" dirty="0"/>
              <a:t>Start time and end time – left and right boundaries of peak width.</a:t>
            </a:r>
          </a:p>
          <a:p>
            <a:r>
              <a:rPr lang="en-IN" dirty="0"/>
              <a:t>Maximum time – the time at which peak occurs.</a:t>
            </a:r>
          </a:p>
          <a:p>
            <a:r>
              <a:rPr lang="en-IN" dirty="0"/>
              <a:t>Peak Rise time – time taken to rise from 10% to 90% of its maximum value.</a:t>
            </a:r>
          </a:p>
          <a:p>
            <a:r>
              <a:rPr lang="en-IN" dirty="0"/>
              <a:t>Peak Fall time – time taken to fall from 90% to 10% of its maximum value.</a:t>
            </a:r>
          </a:p>
          <a:p>
            <a:r>
              <a:rPr lang="en-IN" dirty="0"/>
              <a:t>Peak flux – maximum flux observed at the peak.</a:t>
            </a:r>
          </a:p>
          <a:p>
            <a:endParaRPr lang="en-IN" dirty="0"/>
          </a:p>
        </p:txBody>
      </p:sp>
      <p:sp>
        <p:nvSpPr>
          <p:cNvPr id="4" name="Slide Number Placeholder 3">
            <a:extLst>
              <a:ext uri="{FF2B5EF4-FFF2-40B4-BE49-F238E27FC236}">
                <a16:creationId xmlns:a16="http://schemas.microsoft.com/office/drawing/2014/main" id="{D4EE43B6-0A5B-F543-1507-92CB7B3FF45C}"/>
              </a:ext>
            </a:extLst>
          </p:cNvPr>
          <p:cNvSpPr>
            <a:spLocks noGrp="1"/>
          </p:cNvSpPr>
          <p:nvPr>
            <p:ph type="sldNum" sz="quarter" idx="11"/>
          </p:nvPr>
        </p:nvSpPr>
        <p:spPr/>
        <p:txBody>
          <a:bodyPr/>
          <a:lstStyle/>
          <a:p>
            <a:fld id="{75DF2D63-3FF5-D547-96B9-BE9CCD1ABA58}" type="slidenum">
              <a:rPr lang="en-US" smtClean="0"/>
              <a:t>10</a:t>
            </a:fld>
            <a:endParaRPr lang="en-US" dirty="0"/>
          </a:p>
        </p:txBody>
      </p:sp>
      <p:sp>
        <p:nvSpPr>
          <p:cNvPr id="5" name="Footer Placeholder 4">
            <a:extLst>
              <a:ext uri="{FF2B5EF4-FFF2-40B4-BE49-F238E27FC236}">
                <a16:creationId xmlns:a16="http://schemas.microsoft.com/office/drawing/2014/main" id="{43B8BBF4-23AC-2B57-252B-3731CC218DD4}"/>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1733163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7891-E09A-9B36-E473-54ED9B4827E5}"/>
              </a:ext>
            </a:extLst>
          </p:cNvPr>
          <p:cNvSpPr>
            <a:spLocks noGrp="1"/>
          </p:cNvSpPr>
          <p:nvPr>
            <p:ph type="title"/>
          </p:nvPr>
        </p:nvSpPr>
        <p:spPr/>
        <p:txBody>
          <a:bodyPr/>
          <a:lstStyle/>
          <a:p>
            <a:r>
              <a:rPr lang="en-IN" dirty="0"/>
              <a:t>Machine learning model</a:t>
            </a:r>
          </a:p>
        </p:txBody>
      </p:sp>
      <p:sp>
        <p:nvSpPr>
          <p:cNvPr id="3" name="Content Placeholder 2">
            <a:extLst>
              <a:ext uri="{FF2B5EF4-FFF2-40B4-BE49-F238E27FC236}">
                <a16:creationId xmlns:a16="http://schemas.microsoft.com/office/drawing/2014/main" id="{175428C0-11F5-4A1E-7B62-B7336280DEBB}"/>
              </a:ext>
            </a:extLst>
          </p:cNvPr>
          <p:cNvSpPr>
            <a:spLocks noGrp="1"/>
          </p:cNvSpPr>
          <p:nvPr>
            <p:ph idx="1"/>
          </p:nvPr>
        </p:nvSpPr>
        <p:spPr/>
        <p:txBody>
          <a:bodyPr/>
          <a:lstStyle/>
          <a:p>
            <a:r>
              <a:rPr lang="en-IN" dirty="0"/>
              <a:t>K-Means Clustering Algorithm- It is used for grouping data points into clusters based on their similarity.</a:t>
            </a:r>
          </a:p>
          <a:p>
            <a:r>
              <a:rPr lang="en-IN" dirty="0"/>
              <a:t>First we find the optimum number of clusters using the elbow curve method.</a:t>
            </a:r>
          </a:p>
          <a:p>
            <a:r>
              <a:rPr lang="en-IN" dirty="0"/>
              <a:t>Centroid is a data point at the centre of a cluster. Each data point is assigned to its nearest centroid based on Euclidean distance.</a:t>
            </a:r>
          </a:p>
          <a:p>
            <a:r>
              <a:rPr lang="en-IN" dirty="0"/>
              <a:t>Next we recalculate the centroids and repeat the steps until there are no changes in cluster assignments. </a:t>
            </a:r>
          </a:p>
          <a:p>
            <a:r>
              <a:rPr lang="en-IN" dirty="0"/>
              <a:t>Now the algorithm has converged and each data point is assigned to one of the clusters.</a:t>
            </a:r>
          </a:p>
          <a:p>
            <a:r>
              <a:rPr lang="en-IN" dirty="0"/>
              <a:t>With this we can classify the X-ray bursts and analyse their characteristics.</a:t>
            </a:r>
          </a:p>
        </p:txBody>
      </p:sp>
      <p:sp>
        <p:nvSpPr>
          <p:cNvPr id="4" name="Slide Number Placeholder 3">
            <a:extLst>
              <a:ext uri="{FF2B5EF4-FFF2-40B4-BE49-F238E27FC236}">
                <a16:creationId xmlns:a16="http://schemas.microsoft.com/office/drawing/2014/main" id="{1FD5C8E1-33D3-D52A-0C82-CC796F473B96}"/>
              </a:ext>
            </a:extLst>
          </p:cNvPr>
          <p:cNvSpPr>
            <a:spLocks noGrp="1"/>
          </p:cNvSpPr>
          <p:nvPr>
            <p:ph type="sldNum" sz="quarter" idx="11"/>
          </p:nvPr>
        </p:nvSpPr>
        <p:spPr/>
        <p:txBody>
          <a:bodyPr/>
          <a:lstStyle/>
          <a:p>
            <a:fld id="{75DF2D63-3FF5-D547-96B9-BE9CCD1ABA58}" type="slidenum">
              <a:rPr lang="en-US" smtClean="0"/>
              <a:t>11</a:t>
            </a:fld>
            <a:endParaRPr lang="en-US" dirty="0"/>
          </a:p>
        </p:txBody>
      </p:sp>
      <p:sp>
        <p:nvSpPr>
          <p:cNvPr id="5" name="Footer Placeholder 4">
            <a:extLst>
              <a:ext uri="{FF2B5EF4-FFF2-40B4-BE49-F238E27FC236}">
                <a16:creationId xmlns:a16="http://schemas.microsoft.com/office/drawing/2014/main" id="{616C79E4-D094-CCCF-B359-3A8F4BAF20B5}"/>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1321604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21D3F5-21E8-4933-C6BE-2BB321F7B6A4}"/>
              </a:ext>
            </a:extLst>
          </p:cNvPr>
          <p:cNvSpPr>
            <a:spLocks noGrp="1"/>
          </p:cNvSpPr>
          <p:nvPr>
            <p:ph type="sldNum" sz="quarter" idx="11"/>
          </p:nvPr>
        </p:nvSpPr>
        <p:spPr/>
        <p:txBody>
          <a:bodyPr/>
          <a:lstStyle/>
          <a:p>
            <a:fld id="{75DF2D63-3FF5-D547-96B9-BE9CCD1ABA58}" type="slidenum">
              <a:rPr lang="en-US" smtClean="0"/>
              <a:t>12</a:t>
            </a:fld>
            <a:endParaRPr lang="en-US" dirty="0"/>
          </a:p>
        </p:txBody>
      </p:sp>
      <p:sp>
        <p:nvSpPr>
          <p:cNvPr id="3" name="Footer Placeholder 2">
            <a:extLst>
              <a:ext uri="{FF2B5EF4-FFF2-40B4-BE49-F238E27FC236}">
                <a16:creationId xmlns:a16="http://schemas.microsoft.com/office/drawing/2014/main" id="{C7D6C352-FEDF-DFE0-652B-64BD39A1B7BC}"/>
              </a:ext>
            </a:extLst>
          </p:cNvPr>
          <p:cNvSpPr>
            <a:spLocks noGrp="1"/>
          </p:cNvSpPr>
          <p:nvPr>
            <p:ph type="ftr" sz="quarter" idx="12"/>
          </p:nvPr>
        </p:nvSpPr>
        <p:spPr/>
        <p:txBody>
          <a:bodyPr/>
          <a:lstStyle/>
          <a:p>
            <a:r>
              <a:rPr lang="en-US"/>
              <a:t>presentation title</a:t>
            </a:r>
            <a:endParaRPr lang="en-US" dirty="0"/>
          </a:p>
        </p:txBody>
      </p:sp>
      <p:pic>
        <p:nvPicPr>
          <p:cNvPr id="5" name="Picture 4">
            <a:extLst>
              <a:ext uri="{FF2B5EF4-FFF2-40B4-BE49-F238E27FC236}">
                <a16:creationId xmlns:a16="http://schemas.microsoft.com/office/drawing/2014/main" id="{C3BFB730-8C03-8032-2E16-21D1C9886293}"/>
              </a:ext>
            </a:extLst>
          </p:cNvPr>
          <p:cNvPicPr>
            <a:picLocks noChangeAspect="1"/>
          </p:cNvPicPr>
          <p:nvPr/>
        </p:nvPicPr>
        <p:blipFill>
          <a:blip r:embed="rId2"/>
          <a:stretch>
            <a:fillRect/>
          </a:stretch>
        </p:blipFill>
        <p:spPr>
          <a:xfrm>
            <a:off x="2495550" y="1014412"/>
            <a:ext cx="7200900" cy="4829175"/>
          </a:xfrm>
          <a:prstGeom prst="rect">
            <a:avLst/>
          </a:prstGeom>
        </p:spPr>
      </p:pic>
    </p:spTree>
    <p:extLst>
      <p:ext uri="{BB962C8B-B14F-4D97-AF65-F5344CB8AC3E}">
        <p14:creationId xmlns:p14="http://schemas.microsoft.com/office/powerpoint/2010/main" val="3738544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E7E914-E0FB-F9B1-EDAC-6BF1DC4CF417}"/>
              </a:ext>
            </a:extLst>
          </p:cNvPr>
          <p:cNvSpPr>
            <a:spLocks noGrp="1"/>
          </p:cNvSpPr>
          <p:nvPr>
            <p:ph type="sldNum" sz="quarter" idx="11"/>
          </p:nvPr>
        </p:nvSpPr>
        <p:spPr/>
        <p:txBody>
          <a:bodyPr/>
          <a:lstStyle/>
          <a:p>
            <a:fld id="{75DF2D63-3FF5-D547-96B9-BE9CCD1ABA58}" type="slidenum">
              <a:rPr lang="en-US" smtClean="0"/>
              <a:t>13</a:t>
            </a:fld>
            <a:endParaRPr lang="en-US" dirty="0"/>
          </a:p>
        </p:txBody>
      </p:sp>
      <p:sp>
        <p:nvSpPr>
          <p:cNvPr id="3" name="Footer Placeholder 2">
            <a:extLst>
              <a:ext uri="{FF2B5EF4-FFF2-40B4-BE49-F238E27FC236}">
                <a16:creationId xmlns:a16="http://schemas.microsoft.com/office/drawing/2014/main" id="{860C2451-E043-0E7F-1D8B-36A66F27761A}"/>
              </a:ext>
            </a:extLst>
          </p:cNvPr>
          <p:cNvSpPr>
            <a:spLocks noGrp="1"/>
          </p:cNvSpPr>
          <p:nvPr>
            <p:ph type="ftr" sz="quarter" idx="12"/>
          </p:nvPr>
        </p:nvSpPr>
        <p:spPr/>
        <p:txBody>
          <a:bodyPr/>
          <a:lstStyle/>
          <a:p>
            <a:r>
              <a:rPr lang="en-US"/>
              <a:t>presentation title</a:t>
            </a:r>
            <a:endParaRPr lang="en-US" dirty="0"/>
          </a:p>
        </p:txBody>
      </p:sp>
      <p:pic>
        <p:nvPicPr>
          <p:cNvPr id="5" name="Picture 4">
            <a:extLst>
              <a:ext uri="{FF2B5EF4-FFF2-40B4-BE49-F238E27FC236}">
                <a16:creationId xmlns:a16="http://schemas.microsoft.com/office/drawing/2014/main" id="{50070A88-7C3A-7977-421B-43765CEF8A13}"/>
              </a:ext>
            </a:extLst>
          </p:cNvPr>
          <p:cNvPicPr>
            <a:picLocks noChangeAspect="1"/>
          </p:cNvPicPr>
          <p:nvPr/>
        </p:nvPicPr>
        <p:blipFill>
          <a:blip r:embed="rId2"/>
          <a:stretch>
            <a:fillRect/>
          </a:stretch>
        </p:blipFill>
        <p:spPr>
          <a:xfrm>
            <a:off x="1919287" y="833437"/>
            <a:ext cx="8353425" cy="5191125"/>
          </a:xfrm>
          <a:prstGeom prst="rect">
            <a:avLst/>
          </a:prstGeom>
        </p:spPr>
      </p:pic>
    </p:spTree>
    <p:extLst>
      <p:ext uri="{BB962C8B-B14F-4D97-AF65-F5344CB8AC3E}">
        <p14:creationId xmlns:p14="http://schemas.microsoft.com/office/powerpoint/2010/main" val="649783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1F15-F293-8AEE-916E-53115E344ABE}"/>
              </a:ext>
            </a:extLst>
          </p:cNvPr>
          <p:cNvSpPr>
            <a:spLocks noGrp="1"/>
          </p:cNvSpPr>
          <p:nvPr>
            <p:ph type="title"/>
          </p:nvPr>
        </p:nvSpPr>
        <p:spPr/>
        <p:txBody>
          <a:bodyPr/>
          <a:lstStyle/>
          <a:p>
            <a:r>
              <a:rPr lang="en-IN" dirty="0"/>
              <a:t>   Future </a:t>
            </a:r>
            <a:r>
              <a:rPr lang="en-IN" dirty="0" err="1"/>
              <a:t>developements</a:t>
            </a:r>
            <a:endParaRPr lang="en-IN" dirty="0"/>
          </a:p>
        </p:txBody>
      </p:sp>
      <p:sp>
        <p:nvSpPr>
          <p:cNvPr id="3" name="Content Placeholder 2">
            <a:extLst>
              <a:ext uri="{FF2B5EF4-FFF2-40B4-BE49-F238E27FC236}">
                <a16:creationId xmlns:a16="http://schemas.microsoft.com/office/drawing/2014/main" id="{584F08B3-1E33-58C4-243A-E535A36DF215}"/>
              </a:ext>
            </a:extLst>
          </p:cNvPr>
          <p:cNvSpPr>
            <a:spLocks noGrp="1"/>
          </p:cNvSpPr>
          <p:nvPr>
            <p:ph idx="1"/>
          </p:nvPr>
        </p:nvSpPr>
        <p:spPr/>
        <p:txBody>
          <a:bodyPr/>
          <a:lstStyle/>
          <a:p>
            <a:pPr marL="0" indent="0">
              <a:buNone/>
            </a:pPr>
            <a:r>
              <a:rPr lang="en-IN" dirty="0"/>
              <a:t>Soon we aim to achieve the following-</a:t>
            </a:r>
          </a:p>
          <a:p>
            <a:r>
              <a:rPr lang="en-IN" dirty="0"/>
              <a:t>Expanding the dataset to at least 900 files.</a:t>
            </a:r>
          </a:p>
          <a:p>
            <a:r>
              <a:rPr lang="en-IN" dirty="0"/>
              <a:t>Making a web application.</a:t>
            </a:r>
          </a:p>
        </p:txBody>
      </p:sp>
      <p:sp>
        <p:nvSpPr>
          <p:cNvPr id="4" name="Slide Number Placeholder 3">
            <a:extLst>
              <a:ext uri="{FF2B5EF4-FFF2-40B4-BE49-F238E27FC236}">
                <a16:creationId xmlns:a16="http://schemas.microsoft.com/office/drawing/2014/main" id="{C3505399-D828-77F0-CB4C-3EC430A618A0}"/>
              </a:ext>
            </a:extLst>
          </p:cNvPr>
          <p:cNvSpPr>
            <a:spLocks noGrp="1"/>
          </p:cNvSpPr>
          <p:nvPr>
            <p:ph type="sldNum" sz="quarter" idx="11"/>
          </p:nvPr>
        </p:nvSpPr>
        <p:spPr/>
        <p:txBody>
          <a:bodyPr/>
          <a:lstStyle/>
          <a:p>
            <a:fld id="{75DF2D63-3FF5-D547-96B9-BE9CCD1ABA58}" type="slidenum">
              <a:rPr lang="en-US" smtClean="0"/>
              <a:t>14</a:t>
            </a:fld>
            <a:endParaRPr lang="en-US" dirty="0"/>
          </a:p>
        </p:txBody>
      </p:sp>
      <p:sp>
        <p:nvSpPr>
          <p:cNvPr id="5" name="Footer Placeholder 4">
            <a:extLst>
              <a:ext uri="{FF2B5EF4-FFF2-40B4-BE49-F238E27FC236}">
                <a16:creationId xmlns:a16="http://schemas.microsoft.com/office/drawing/2014/main" id="{649D8E24-CDBF-FC82-8707-A60EB4DD9AD4}"/>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823851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2E829-A9E1-74B8-2E5C-B0CDC3695AB9}"/>
              </a:ext>
            </a:extLst>
          </p:cNvPr>
          <p:cNvSpPr>
            <a:spLocks noGrp="1"/>
          </p:cNvSpPr>
          <p:nvPr>
            <p:ph type="title"/>
          </p:nvPr>
        </p:nvSpPr>
        <p:spPr/>
        <p:txBody>
          <a:bodyPr/>
          <a:lstStyle/>
          <a:p>
            <a:r>
              <a:rPr lang="en-IN" dirty="0"/>
              <a:t>              THE TEAM</a:t>
            </a:r>
          </a:p>
        </p:txBody>
      </p:sp>
      <p:sp>
        <p:nvSpPr>
          <p:cNvPr id="3" name="Content Placeholder 2">
            <a:extLst>
              <a:ext uri="{FF2B5EF4-FFF2-40B4-BE49-F238E27FC236}">
                <a16:creationId xmlns:a16="http://schemas.microsoft.com/office/drawing/2014/main" id="{820D5795-2F09-576B-3C32-5BA76CCEEDC2}"/>
              </a:ext>
            </a:extLst>
          </p:cNvPr>
          <p:cNvSpPr>
            <a:spLocks noGrp="1"/>
          </p:cNvSpPr>
          <p:nvPr>
            <p:ph idx="1"/>
          </p:nvPr>
        </p:nvSpPr>
        <p:spPr/>
        <p:txBody>
          <a:bodyPr/>
          <a:lstStyle/>
          <a:p>
            <a:pPr marL="0" indent="0">
              <a:buNone/>
            </a:pPr>
            <a:r>
              <a:rPr lang="en-IN" dirty="0">
                <a:latin typeface="Arial" panose="020B0604020202020204" pitchFamily="34" charset="0"/>
                <a:cs typeface="Arial" panose="020B0604020202020204" pitchFamily="34" charset="0"/>
              </a:rPr>
              <a:t>Mentors</a:t>
            </a:r>
            <a:r>
              <a:rPr lang="en-IN" dirty="0"/>
              <a:t> - </a:t>
            </a:r>
            <a:r>
              <a:rPr lang="en-IN" dirty="0" err="1">
                <a:latin typeface="Calibri Light" panose="020F0302020204030204" pitchFamily="34" charset="0"/>
                <a:ea typeface="Calibri Light" panose="020F0302020204030204" pitchFamily="34" charset="0"/>
                <a:cs typeface="Calibri Light" panose="020F0302020204030204" pitchFamily="34" charset="0"/>
              </a:rPr>
              <a:t>Hryadyansh</a:t>
            </a:r>
            <a:r>
              <a:rPr lang="en-IN" dirty="0">
                <a:latin typeface="Calibri Light" panose="020F0302020204030204" pitchFamily="34" charset="0"/>
                <a:ea typeface="Calibri Light" panose="020F0302020204030204" pitchFamily="34" charset="0"/>
                <a:cs typeface="Calibri Light" panose="020F0302020204030204" pitchFamily="34" charset="0"/>
              </a:rPr>
              <a:t> Saraswat and </a:t>
            </a:r>
            <a:r>
              <a:rPr lang="en-IN" dirty="0" err="1">
                <a:latin typeface="Calibri Light" panose="020F0302020204030204" pitchFamily="34" charset="0"/>
                <a:ea typeface="Calibri Light" panose="020F0302020204030204" pitchFamily="34" charset="0"/>
                <a:cs typeface="Calibri Light" panose="020F0302020204030204" pitchFamily="34" charset="0"/>
              </a:rPr>
              <a:t>Aridaman</a:t>
            </a:r>
            <a:r>
              <a:rPr lang="en-IN" dirty="0">
                <a:latin typeface="Calibri Light" panose="020F0302020204030204" pitchFamily="34" charset="0"/>
                <a:ea typeface="Calibri Light" panose="020F0302020204030204" pitchFamily="34" charset="0"/>
                <a:cs typeface="Calibri Light" panose="020F0302020204030204" pitchFamily="34" charset="0"/>
              </a:rPr>
              <a:t> Singh Chauhan</a:t>
            </a:r>
          </a:p>
          <a:p>
            <a:pPr marL="0" indent="0">
              <a:buNone/>
            </a:pPr>
            <a:r>
              <a:rPr lang="en-IN" dirty="0">
                <a:latin typeface="Arial" panose="020B0604020202020204" pitchFamily="34" charset="0"/>
                <a:cs typeface="Arial" panose="020B0604020202020204" pitchFamily="34" charset="0"/>
              </a:rPr>
              <a:t>Seniors</a:t>
            </a:r>
            <a:r>
              <a:rPr lang="en-IN" dirty="0"/>
              <a:t> -  </a:t>
            </a:r>
            <a:r>
              <a:rPr lang="en-IN" dirty="0">
                <a:latin typeface="Calibri Light" panose="020F0302020204030204" pitchFamily="34" charset="0"/>
                <a:ea typeface="Calibri Light" panose="020F0302020204030204" pitchFamily="34" charset="0"/>
                <a:cs typeface="Calibri Light" panose="020F0302020204030204" pitchFamily="34" charset="0"/>
              </a:rPr>
              <a:t>Pranav Iyengar and Gautam Dhulipala</a:t>
            </a:r>
          </a:p>
          <a:p>
            <a:pPr marL="0" indent="0">
              <a:buNone/>
            </a:pPr>
            <a:r>
              <a:rPr lang="en-IN" dirty="0">
                <a:latin typeface="Arial" panose="020B0604020202020204" pitchFamily="34" charset="0"/>
                <a:cs typeface="Arial" panose="020B0604020202020204" pitchFamily="34" charset="0"/>
              </a:rPr>
              <a:t>Members</a:t>
            </a:r>
            <a:r>
              <a:rPr lang="en-IN" dirty="0"/>
              <a:t> - </a:t>
            </a:r>
            <a:r>
              <a:rPr lang="en-IN" dirty="0" err="1">
                <a:latin typeface="Calibri Light" panose="020F0302020204030204" pitchFamily="34" charset="0"/>
                <a:ea typeface="Calibri Light" panose="020F0302020204030204" pitchFamily="34" charset="0"/>
                <a:cs typeface="Calibri Light" panose="020F0302020204030204" pitchFamily="34" charset="0"/>
              </a:rPr>
              <a:t>Pourush</a:t>
            </a:r>
            <a:r>
              <a:rPr lang="en-IN" dirty="0">
                <a:latin typeface="Calibri Light" panose="020F0302020204030204" pitchFamily="34" charset="0"/>
                <a:ea typeface="Calibri Light" panose="020F0302020204030204" pitchFamily="34" charset="0"/>
                <a:cs typeface="Calibri Light" panose="020F0302020204030204" pitchFamily="34" charset="0"/>
              </a:rPr>
              <a:t> Sharma</a:t>
            </a:r>
          </a:p>
          <a:p>
            <a:pPr marL="0" indent="0">
              <a:buNone/>
            </a:pPr>
            <a:r>
              <a:rPr lang="en-IN" dirty="0"/>
              <a:t>                   </a:t>
            </a:r>
            <a:r>
              <a:rPr lang="en-IN" dirty="0">
                <a:latin typeface="Calibri Light" panose="020F0302020204030204" pitchFamily="34" charset="0"/>
                <a:ea typeface="Calibri Light" panose="020F0302020204030204" pitchFamily="34" charset="0"/>
                <a:cs typeface="Calibri Light" panose="020F0302020204030204" pitchFamily="34" charset="0"/>
              </a:rPr>
              <a:t>Meghana Reddy</a:t>
            </a:r>
          </a:p>
          <a:p>
            <a:pPr marL="0" indent="0">
              <a:buNone/>
            </a:pPr>
            <a:r>
              <a:rPr lang="en-IN" dirty="0"/>
              <a:t>                   </a:t>
            </a:r>
            <a:r>
              <a:rPr lang="en-IN" dirty="0" err="1">
                <a:latin typeface="Calibri Light" panose="020F0302020204030204" pitchFamily="34" charset="0"/>
                <a:ea typeface="Calibri Light" panose="020F0302020204030204" pitchFamily="34" charset="0"/>
                <a:cs typeface="Calibri Light" panose="020F0302020204030204" pitchFamily="34" charset="0"/>
              </a:rPr>
              <a:t>Vershita</a:t>
            </a:r>
            <a:r>
              <a:rPr lang="en-IN" dirty="0">
                <a:latin typeface="Calibri Light" panose="020F0302020204030204" pitchFamily="34" charset="0"/>
                <a:ea typeface="Calibri Light" panose="020F0302020204030204" pitchFamily="34" charset="0"/>
                <a:cs typeface="Calibri Light" panose="020F0302020204030204" pitchFamily="34" charset="0"/>
              </a:rPr>
              <a:t> Yadav</a:t>
            </a:r>
          </a:p>
          <a:p>
            <a:pPr marL="0" indent="0">
              <a:buNone/>
            </a:pPr>
            <a:r>
              <a:rPr lang="en-IN" dirty="0">
                <a:latin typeface="Calibri Light" panose="020F0302020204030204" pitchFamily="34" charset="0"/>
                <a:ea typeface="Calibri Light" panose="020F0302020204030204" pitchFamily="34" charset="0"/>
                <a:cs typeface="Calibri Light" panose="020F0302020204030204" pitchFamily="34" charset="0"/>
              </a:rPr>
              <a:t>                      Arnav Thakur</a:t>
            </a:r>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4087E9B8-5A1B-A9D9-EBC1-FDF95750A1C8}"/>
              </a:ext>
            </a:extLst>
          </p:cNvPr>
          <p:cNvSpPr>
            <a:spLocks noGrp="1"/>
          </p:cNvSpPr>
          <p:nvPr>
            <p:ph type="sldNum" sz="quarter" idx="11"/>
          </p:nvPr>
        </p:nvSpPr>
        <p:spPr/>
        <p:txBody>
          <a:bodyPr/>
          <a:lstStyle/>
          <a:p>
            <a:fld id="{75DF2D63-3FF5-D547-96B9-BE9CCD1ABA58}" type="slidenum">
              <a:rPr lang="en-US" smtClean="0"/>
              <a:t>2</a:t>
            </a:fld>
            <a:endParaRPr lang="en-US" dirty="0"/>
          </a:p>
        </p:txBody>
      </p:sp>
    </p:spTree>
    <p:extLst>
      <p:ext uri="{BB962C8B-B14F-4D97-AF65-F5344CB8AC3E}">
        <p14:creationId xmlns:p14="http://schemas.microsoft.com/office/powerpoint/2010/main" val="312031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1524000" y="1919866"/>
            <a:ext cx="9144000" cy="3886200"/>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2040636" y="311270"/>
            <a:ext cx="8110728" cy="1481328"/>
          </a:xfrm>
        </p:spPr>
        <p:txBody>
          <a:bodyPr/>
          <a:lstStyle/>
          <a:p>
            <a:r>
              <a:rPr lang="en-US" sz="3600" dirty="0"/>
              <a:t> problem statement </a:t>
            </a:r>
            <a:br>
              <a:rPr lang="en-US" sz="3200" dirty="0"/>
            </a:br>
            <a:r>
              <a:rPr lang="en-US" sz="1200" dirty="0"/>
              <a:t>(It is the mid-prep problem statement of inter-</a:t>
            </a:r>
            <a:r>
              <a:rPr lang="en-US" sz="1200" dirty="0" err="1"/>
              <a:t>iit</a:t>
            </a:r>
            <a:r>
              <a:rPr lang="en-US" sz="1200" dirty="0"/>
              <a:t> tech meet 10.0)</a:t>
            </a:r>
            <a:endParaRPr lang="en-US" sz="3200" dirty="0"/>
          </a:p>
        </p:txBody>
      </p:sp>
      <p:sp>
        <p:nvSpPr>
          <p:cNvPr id="5" name="TextBox 4">
            <a:extLst>
              <a:ext uri="{FF2B5EF4-FFF2-40B4-BE49-F238E27FC236}">
                <a16:creationId xmlns:a16="http://schemas.microsoft.com/office/drawing/2014/main" id="{0E2EDF2C-0E2F-548C-6778-A408F31B5291}"/>
              </a:ext>
            </a:extLst>
          </p:cNvPr>
          <p:cNvSpPr txBox="1"/>
          <p:nvPr/>
        </p:nvSpPr>
        <p:spPr>
          <a:xfrm>
            <a:off x="2217918" y="2570304"/>
            <a:ext cx="8313575" cy="2585323"/>
          </a:xfrm>
          <a:prstGeom prst="rect">
            <a:avLst/>
          </a:prstGeom>
          <a:noFill/>
        </p:spPr>
        <p:txBody>
          <a:bodyPr wrap="square">
            <a:spAutoFit/>
          </a:bodyPr>
          <a:lstStyle/>
          <a:p>
            <a:r>
              <a:rPr lang="en-US" dirty="0"/>
              <a:t>Build a stand-alone web-based application using open-source software(s) to identify and categorize X-ray bursts. Given data will include long-duration X-ray light curves as well. Parameters like the rise and decay time, peak flux, duration of bursts, etc., must be derived. False detection should be minimum, and all bursts must be detected. The problem can be broadly categorized into two parts: 1. Developing a statistical/machine learning model to cover the mentioned parameters. 2. Deploying it efficiently to a stand-alone application and web-based tool (no additional APIs used). The web-based tool should visualize the light curve data, feature a GUI for light curve distribution visualization, analyze wavelets, display particular portions of distributions as time series: confirming burst occurrence, etc.</a:t>
            </a:r>
            <a:endParaRPr lang="en-IN" dirty="0"/>
          </a:p>
        </p:txBody>
      </p:sp>
    </p:spTree>
    <p:extLst>
      <p:ext uri="{BB962C8B-B14F-4D97-AF65-F5344CB8AC3E}">
        <p14:creationId xmlns:p14="http://schemas.microsoft.com/office/powerpoint/2010/main" val="2924417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769118" y="1087390"/>
            <a:ext cx="4297403" cy="548640"/>
          </a:xfrm>
        </p:spPr>
        <p:txBody>
          <a:bodyPr/>
          <a:lstStyle/>
          <a:p>
            <a:r>
              <a:rPr lang="en-US" sz="2800" dirty="0"/>
              <a:t>Plan of action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023845" y="2654809"/>
            <a:ext cx="3602736" cy="3364992"/>
          </a:xfrm>
        </p:spPr>
        <p:txBody>
          <a:bodyPr/>
          <a:lstStyle/>
          <a:p>
            <a:pPr marL="342900" indent="-342900">
              <a:buFont typeface="Arial" panose="020B0604020202020204" pitchFamily="34" charset="0"/>
              <a:buChar char="•"/>
            </a:pPr>
            <a:r>
              <a:rPr lang="en-US" dirty="0"/>
              <a:t>Data collection</a:t>
            </a:r>
          </a:p>
          <a:p>
            <a:pPr marL="342900" indent="-342900">
              <a:buFont typeface="Arial" panose="020B0604020202020204" pitchFamily="34" charset="0"/>
              <a:buChar char="•"/>
            </a:pPr>
            <a:r>
              <a:rPr lang="en-US" dirty="0"/>
              <a:t>Data preprocessing</a:t>
            </a:r>
          </a:p>
          <a:p>
            <a:pPr marL="342900" indent="-342900">
              <a:buFont typeface="Arial" panose="020B0604020202020204" pitchFamily="34" charset="0"/>
              <a:buChar char="•"/>
            </a:pPr>
            <a:r>
              <a:rPr lang="en-US" dirty="0"/>
              <a:t>Feature extraction</a:t>
            </a:r>
          </a:p>
          <a:p>
            <a:pPr marL="342900" indent="-342900">
              <a:buFont typeface="Arial" panose="020B0604020202020204" pitchFamily="34" charset="0"/>
              <a:buChar char="•"/>
            </a:pPr>
            <a:r>
              <a:rPr lang="en-US" dirty="0" err="1"/>
              <a:t>Ml</a:t>
            </a:r>
            <a:r>
              <a:rPr lang="en-US" dirty="0"/>
              <a:t> model</a:t>
            </a:r>
          </a:p>
          <a:p>
            <a:pPr marL="342900" indent="-342900">
              <a:buFont typeface="Arial" panose="020B0604020202020204" pitchFamily="34" charset="0"/>
              <a:buChar char="•"/>
            </a:pPr>
            <a:r>
              <a:rPr lang="en-US" dirty="0"/>
              <a:t>Web application</a:t>
            </a:r>
          </a:p>
          <a:p>
            <a:endParaRPr lang="en-US" dirty="0"/>
          </a:p>
          <a:p>
            <a:endParaRPr lang="en-US" dirty="0"/>
          </a:p>
        </p:txBody>
      </p:sp>
    </p:spTree>
    <p:extLst>
      <p:ext uri="{BB962C8B-B14F-4D97-AF65-F5344CB8AC3E}">
        <p14:creationId xmlns:p14="http://schemas.microsoft.com/office/powerpoint/2010/main" val="2910866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337857" y="2273683"/>
            <a:ext cx="5760720" cy="3319272"/>
          </a:xfrm>
        </p:spPr>
        <p:txBody>
          <a:bodyPr/>
          <a:lstStyle/>
          <a:p>
            <a:pPr marL="0" indent="0">
              <a:lnSpc>
                <a:spcPts val="2400"/>
              </a:lnSpc>
              <a:buNone/>
            </a:pPr>
            <a:r>
              <a:rPr lang="en-US" sz="1800" dirty="0"/>
              <a:t>A solar X-ray burst, also known as a solar X-ray flare, is a sudden and intense release of energy in the form of X-rays from the Sun. These bursts are caused by the interaction of magnetic fields on the Sun's surface, which can result in the rapid release of magnetic energy and the acceleration of charged particles, primarily electrons. This process is often associated with sunspots, which are areas of intense magnetic activity on the Sun.</a:t>
            </a:r>
          </a:p>
          <a:p>
            <a:pPr marL="0" indent="0">
              <a:lnSpc>
                <a:spcPts val="2400"/>
              </a:lnSpc>
              <a:buNone/>
            </a:pPr>
            <a:r>
              <a:rPr lang="en-US" sz="1800" dirty="0"/>
              <a:t>Our objective is to identify the solar X-ray bursts and a machine learning model is employed to classify the bursts.</a:t>
            </a:r>
          </a:p>
          <a:p>
            <a:pPr marL="0" indent="0">
              <a:lnSpc>
                <a:spcPts val="2400"/>
              </a:lnSpc>
              <a:buNone/>
            </a:pPr>
            <a:endParaRPr lang="en-US" sz="1800" spc="0" dirty="0"/>
          </a:p>
        </p:txBody>
      </p:sp>
      <p:sp>
        <p:nvSpPr>
          <p:cNvPr id="7" name="Picture Placeholder 6">
            <a:extLst>
              <a:ext uri="{FF2B5EF4-FFF2-40B4-BE49-F238E27FC236}">
                <a16:creationId xmlns:a16="http://schemas.microsoft.com/office/drawing/2014/main" id="{E62C0D39-DB75-3F56-BDD0-BF258596C10C}"/>
              </a:ext>
            </a:extLst>
          </p:cNvPr>
          <p:cNvSpPr>
            <a:spLocks noGrp="1"/>
          </p:cNvSpPr>
          <p:nvPr>
            <p:ph type="pic" sz="quarter" idx="13"/>
          </p:nvPr>
        </p:nvSpPr>
        <p:spPr/>
        <p:txBody>
          <a:bodyPr/>
          <a:lstStyle/>
          <a:p>
            <a:endParaRPr lang="en-IN"/>
          </a:p>
        </p:txBody>
      </p:sp>
    </p:spTree>
    <p:extLst>
      <p:ext uri="{BB962C8B-B14F-4D97-AF65-F5344CB8AC3E}">
        <p14:creationId xmlns:p14="http://schemas.microsoft.com/office/powerpoint/2010/main" val="1477177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dirty="0"/>
              <a:t>        Data collection</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7" name="Content Placeholder 6">
            <a:extLst>
              <a:ext uri="{FF2B5EF4-FFF2-40B4-BE49-F238E27FC236}">
                <a16:creationId xmlns:a16="http://schemas.microsoft.com/office/drawing/2014/main" id="{F63CF447-9419-17B0-2E23-4BC3AE2DA7CD}"/>
              </a:ext>
            </a:extLst>
          </p:cNvPr>
          <p:cNvSpPr>
            <a:spLocks noGrp="1"/>
          </p:cNvSpPr>
          <p:nvPr>
            <p:ph idx="1"/>
          </p:nvPr>
        </p:nvSpPr>
        <p:spPr/>
        <p:txBody>
          <a:bodyPr/>
          <a:lstStyle/>
          <a:p>
            <a:r>
              <a:rPr lang="en-IN" dirty="0"/>
              <a:t>Extracted the data recorded by the X-Ray Solar Monitor of </a:t>
            </a:r>
            <a:r>
              <a:rPr lang="en-IN" dirty="0" err="1"/>
              <a:t>Chandrayaan</a:t>
            </a:r>
            <a:r>
              <a:rPr lang="en-IN" dirty="0"/>
              <a:t> 2 from ISRO’s PRADAN website    </a:t>
            </a:r>
            <a:r>
              <a:rPr lang="en-IN" dirty="0">
                <a:hlinkClick r:id="rId2"/>
              </a:rPr>
              <a:t>https://pradan.issdc.gov.in/</a:t>
            </a:r>
            <a:endParaRPr lang="en-IN" dirty="0"/>
          </a:p>
          <a:p>
            <a:r>
              <a:rPr lang="en-IN" dirty="0"/>
              <a:t>From each zip file we extracted .lc and .</a:t>
            </a:r>
            <a:r>
              <a:rPr lang="en-IN" dirty="0" err="1"/>
              <a:t>gti</a:t>
            </a:r>
            <a:r>
              <a:rPr lang="en-IN" dirty="0"/>
              <a:t> files and used </a:t>
            </a:r>
            <a:r>
              <a:rPr lang="en-IN" dirty="0" err="1"/>
              <a:t>astropy</a:t>
            </a:r>
            <a:r>
              <a:rPr lang="en-IN" dirty="0"/>
              <a:t> to read the files. We considered around 580 files.</a:t>
            </a:r>
          </a:p>
          <a:p>
            <a:r>
              <a:rPr lang="en-IN" dirty="0"/>
              <a:t>.lc files provide the data of x-ray flux variation over time. We have four fields in each file - Time, Rate, Error, and </a:t>
            </a:r>
            <a:r>
              <a:rPr lang="en-IN" dirty="0" err="1"/>
              <a:t>Fracexp</a:t>
            </a:r>
            <a:r>
              <a:rPr lang="en-IN" dirty="0"/>
              <a:t>.</a:t>
            </a:r>
          </a:p>
          <a:p>
            <a:r>
              <a:rPr lang="en-IN" dirty="0"/>
              <a:t>.</a:t>
            </a:r>
            <a:r>
              <a:rPr lang="en-IN" dirty="0" err="1"/>
              <a:t>gti</a:t>
            </a:r>
            <a:r>
              <a:rPr lang="en-IN" dirty="0"/>
              <a:t> files provide the time intervals during which the data is reliable and valid. We have the start time and stop time of that valid time interval.</a:t>
            </a:r>
          </a:p>
        </p:txBody>
      </p:sp>
    </p:spTree>
    <p:extLst>
      <p:ext uri="{BB962C8B-B14F-4D97-AF65-F5344CB8AC3E}">
        <p14:creationId xmlns:p14="http://schemas.microsoft.com/office/powerpoint/2010/main" val="126387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dirty="0"/>
              <a:t>Data preprocessing</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7" name="Content Placeholder 6">
            <a:extLst>
              <a:ext uri="{FF2B5EF4-FFF2-40B4-BE49-F238E27FC236}">
                <a16:creationId xmlns:a16="http://schemas.microsoft.com/office/drawing/2014/main" id="{8786AB02-58D0-9C83-FC1D-3BD1FB023F2F}"/>
              </a:ext>
            </a:extLst>
          </p:cNvPr>
          <p:cNvSpPr>
            <a:spLocks noGrp="1"/>
          </p:cNvSpPr>
          <p:nvPr>
            <p:ph idx="1"/>
          </p:nvPr>
        </p:nvSpPr>
        <p:spPr/>
        <p:txBody>
          <a:bodyPr/>
          <a:lstStyle/>
          <a:p>
            <a:r>
              <a:rPr lang="en-IN" dirty="0"/>
              <a:t>To obtain useful light curves we combined the .lc and .</a:t>
            </a:r>
            <a:r>
              <a:rPr lang="en-IN" dirty="0" err="1"/>
              <a:t>gti</a:t>
            </a:r>
            <a:r>
              <a:rPr lang="en-IN" dirty="0"/>
              <a:t> files. </a:t>
            </a:r>
          </a:p>
          <a:p>
            <a:r>
              <a:rPr lang="en-IN" dirty="0"/>
              <a:t>We plotted a graph with the time of observations on the x-axis and flux rate on the y-axis.</a:t>
            </a:r>
          </a:p>
          <a:p>
            <a:r>
              <a:rPr lang="en-IN" dirty="0"/>
              <a:t>To smoothen the curve and remove noise, we used the Gaussian method.</a:t>
            </a:r>
          </a:p>
          <a:p>
            <a:endParaRPr lang="en-IN" dirty="0"/>
          </a:p>
          <a:p>
            <a:pPr marL="0" indent="0">
              <a:buNone/>
            </a:pPr>
            <a:endParaRPr lang="en-IN" dirty="0"/>
          </a:p>
          <a:p>
            <a:pPr marL="0" indent="0">
              <a:buNone/>
            </a:pPr>
            <a:r>
              <a:rPr lang="en-IN" dirty="0"/>
              <a:t>  This method is useful for large datasets and gives higher weightage to central points.</a:t>
            </a:r>
          </a:p>
          <a:p>
            <a:r>
              <a:rPr lang="en-IN" dirty="0"/>
              <a:t>By increasing the prominence value and determining the threshold value we extracted the distinct peaks.</a:t>
            </a:r>
          </a:p>
          <a:p>
            <a:endParaRPr lang="en-IN" dirty="0"/>
          </a:p>
        </p:txBody>
      </p:sp>
      <p:pic>
        <p:nvPicPr>
          <p:cNvPr id="11" name="Picture 10">
            <a:extLst>
              <a:ext uri="{FF2B5EF4-FFF2-40B4-BE49-F238E27FC236}">
                <a16:creationId xmlns:a16="http://schemas.microsoft.com/office/drawing/2014/main" id="{D477945E-4CB0-E58E-2E08-95F91B9D1AD9}"/>
              </a:ext>
            </a:extLst>
          </p:cNvPr>
          <p:cNvPicPr>
            <a:picLocks noChangeAspect="1"/>
          </p:cNvPicPr>
          <p:nvPr/>
        </p:nvPicPr>
        <p:blipFill>
          <a:blip r:embed="rId2"/>
          <a:stretch>
            <a:fillRect/>
          </a:stretch>
        </p:blipFill>
        <p:spPr>
          <a:xfrm>
            <a:off x="4161762" y="3429000"/>
            <a:ext cx="2655727" cy="794780"/>
          </a:xfrm>
          <a:prstGeom prst="rect">
            <a:avLst/>
          </a:prstGeom>
        </p:spPr>
      </p:pic>
    </p:spTree>
    <p:extLst>
      <p:ext uri="{BB962C8B-B14F-4D97-AF65-F5344CB8AC3E}">
        <p14:creationId xmlns:p14="http://schemas.microsoft.com/office/powerpoint/2010/main" val="1239358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E16707-71F0-3F4A-C50A-883E8119B361}"/>
              </a:ext>
            </a:extLst>
          </p:cNvPr>
          <p:cNvSpPr>
            <a:spLocks noGrp="1"/>
          </p:cNvSpPr>
          <p:nvPr>
            <p:ph type="sldNum" sz="quarter" idx="11"/>
          </p:nvPr>
        </p:nvSpPr>
        <p:spPr/>
        <p:txBody>
          <a:bodyPr/>
          <a:lstStyle/>
          <a:p>
            <a:fld id="{75DF2D63-3FF5-D547-96B9-BE9CCD1ABA58}" type="slidenum">
              <a:rPr lang="en-US" smtClean="0"/>
              <a:t>8</a:t>
            </a:fld>
            <a:endParaRPr lang="en-US" dirty="0"/>
          </a:p>
        </p:txBody>
      </p:sp>
      <p:sp>
        <p:nvSpPr>
          <p:cNvPr id="3" name="Footer Placeholder 2">
            <a:extLst>
              <a:ext uri="{FF2B5EF4-FFF2-40B4-BE49-F238E27FC236}">
                <a16:creationId xmlns:a16="http://schemas.microsoft.com/office/drawing/2014/main" id="{48028DB3-E88D-1EF0-B176-A0E6296B65A3}"/>
              </a:ext>
            </a:extLst>
          </p:cNvPr>
          <p:cNvSpPr>
            <a:spLocks noGrp="1"/>
          </p:cNvSpPr>
          <p:nvPr>
            <p:ph type="ftr" sz="quarter" idx="12"/>
          </p:nvPr>
        </p:nvSpPr>
        <p:spPr/>
        <p:txBody>
          <a:bodyPr/>
          <a:lstStyle/>
          <a:p>
            <a:r>
              <a:rPr lang="en-US"/>
              <a:t>presentation title</a:t>
            </a:r>
            <a:endParaRPr lang="en-US" dirty="0"/>
          </a:p>
        </p:txBody>
      </p:sp>
      <p:pic>
        <p:nvPicPr>
          <p:cNvPr id="5" name="Picture 4">
            <a:extLst>
              <a:ext uri="{FF2B5EF4-FFF2-40B4-BE49-F238E27FC236}">
                <a16:creationId xmlns:a16="http://schemas.microsoft.com/office/drawing/2014/main" id="{900F7599-9D11-5353-964F-3AD04277AACA}"/>
              </a:ext>
            </a:extLst>
          </p:cNvPr>
          <p:cNvPicPr>
            <a:picLocks noChangeAspect="1"/>
          </p:cNvPicPr>
          <p:nvPr/>
        </p:nvPicPr>
        <p:blipFill>
          <a:blip r:embed="rId2"/>
          <a:stretch>
            <a:fillRect/>
          </a:stretch>
        </p:blipFill>
        <p:spPr>
          <a:xfrm>
            <a:off x="1180618" y="353028"/>
            <a:ext cx="7986531" cy="5989898"/>
          </a:xfrm>
          <a:prstGeom prst="rect">
            <a:avLst/>
          </a:prstGeom>
        </p:spPr>
      </p:pic>
      <p:sp>
        <p:nvSpPr>
          <p:cNvPr id="6" name="TextBox 5">
            <a:extLst>
              <a:ext uri="{FF2B5EF4-FFF2-40B4-BE49-F238E27FC236}">
                <a16:creationId xmlns:a16="http://schemas.microsoft.com/office/drawing/2014/main" id="{B3071ED0-08BD-CBBA-5B49-E78F1F71F327}"/>
              </a:ext>
            </a:extLst>
          </p:cNvPr>
          <p:cNvSpPr txBox="1"/>
          <p:nvPr/>
        </p:nvSpPr>
        <p:spPr>
          <a:xfrm flipH="1">
            <a:off x="8658952" y="654048"/>
            <a:ext cx="3024851" cy="369332"/>
          </a:xfrm>
          <a:prstGeom prst="rect">
            <a:avLst/>
          </a:prstGeom>
          <a:noFill/>
        </p:spPr>
        <p:txBody>
          <a:bodyPr wrap="square" rtlCol="0">
            <a:spAutoFit/>
          </a:bodyPr>
          <a:lstStyle/>
          <a:p>
            <a:r>
              <a:rPr lang="en-IN" b="1" dirty="0" err="1">
                <a:latin typeface="Arial" panose="020B0604020202020204" pitchFamily="34" charset="0"/>
                <a:cs typeface="Arial" panose="020B0604020202020204" pitchFamily="34" charset="0"/>
              </a:rPr>
              <a:t>Lightcurve</a:t>
            </a:r>
            <a:r>
              <a:rPr lang="en-IN" b="1" dirty="0">
                <a:latin typeface="Arial" panose="020B0604020202020204" pitchFamily="34" charset="0"/>
                <a:cs typeface="Arial" panose="020B0604020202020204" pitchFamily="34" charset="0"/>
              </a:rPr>
              <a:t> with noise</a:t>
            </a:r>
          </a:p>
        </p:txBody>
      </p:sp>
    </p:spTree>
    <p:extLst>
      <p:ext uri="{BB962C8B-B14F-4D97-AF65-F5344CB8AC3E}">
        <p14:creationId xmlns:p14="http://schemas.microsoft.com/office/powerpoint/2010/main" val="1952312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9</a:t>
            </a:fld>
            <a:endParaRPr lang="en-US" dirty="0"/>
          </a:p>
        </p:txBody>
      </p:sp>
      <p:pic>
        <p:nvPicPr>
          <p:cNvPr id="28" name="Picture 27">
            <a:extLst>
              <a:ext uri="{FF2B5EF4-FFF2-40B4-BE49-F238E27FC236}">
                <a16:creationId xmlns:a16="http://schemas.microsoft.com/office/drawing/2014/main" id="{A668472E-1CE6-2A1B-6F91-263523EA1127}"/>
              </a:ext>
            </a:extLst>
          </p:cNvPr>
          <p:cNvPicPr>
            <a:picLocks noChangeAspect="1"/>
          </p:cNvPicPr>
          <p:nvPr/>
        </p:nvPicPr>
        <p:blipFill>
          <a:blip r:embed="rId2"/>
          <a:stretch>
            <a:fillRect/>
          </a:stretch>
        </p:blipFill>
        <p:spPr>
          <a:xfrm>
            <a:off x="649224" y="442726"/>
            <a:ext cx="9144018" cy="5486411"/>
          </a:xfrm>
          <a:prstGeom prst="rect">
            <a:avLst/>
          </a:prstGeom>
        </p:spPr>
      </p:pic>
      <p:sp>
        <p:nvSpPr>
          <p:cNvPr id="31" name="TextBox 30">
            <a:extLst>
              <a:ext uri="{FF2B5EF4-FFF2-40B4-BE49-F238E27FC236}">
                <a16:creationId xmlns:a16="http://schemas.microsoft.com/office/drawing/2014/main" id="{9A14942F-FDB5-5F1C-68E4-55367990AB89}"/>
              </a:ext>
            </a:extLst>
          </p:cNvPr>
          <p:cNvSpPr txBox="1"/>
          <p:nvPr/>
        </p:nvSpPr>
        <p:spPr>
          <a:xfrm flipH="1">
            <a:off x="9282316" y="605697"/>
            <a:ext cx="2570160" cy="923330"/>
          </a:xfrm>
          <a:prstGeom prst="rect">
            <a:avLst/>
          </a:prstGeom>
          <a:noFill/>
        </p:spPr>
        <p:txBody>
          <a:bodyPr wrap="square" rtlCol="0">
            <a:spAutoFit/>
          </a:bodyPr>
          <a:lstStyle/>
          <a:p>
            <a:r>
              <a:rPr lang="en-IN" b="1" dirty="0" err="1">
                <a:latin typeface="Arial" panose="020B0604020202020204" pitchFamily="34" charset="0"/>
                <a:cs typeface="Arial" panose="020B0604020202020204" pitchFamily="34" charset="0"/>
              </a:rPr>
              <a:t>Lightcurve</a:t>
            </a:r>
            <a:r>
              <a:rPr lang="en-IN" b="1" dirty="0">
                <a:latin typeface="Arial" panose="020B0604020202020204" pitchFamily="34" charset="0"/>
                <a:cs typeface="Arial" panose="020B0604020202020204" pitchFamily="34" charset="0"/>
              </a:rPr>
              <a:t> after </a:t>
            </a:r>
            <a:r>
              <a:rPr lang="en-IN" b="1" dirty="0" err="1">
                <a:latin typeface="Arial" panose="020B0604020202020204" pitchFamily="34" charset="0"/>
                <a:cs typeface="Arial" panose="020B0604020202020204" pitchFamily="34" charset="0"/>
              </a:rPr>
              <a:t>smoothning</a:t>
            </a:r>
            <a:r>
              <a:rPr lang="en-IN" b="1" dirty="0">
                <a:latin typeface="Arial" panose="020B0604020202020204" pitchFamily="34" charset="0"/>
                <a:cs typeface="Arial" panose="020B0604020202020204" pitchFamily="34" charset="0"/>
              </a:rPr>
              <a:t> and peak detection</a:t>
            </a:r>
          </a:p>
        </p:txBody>
      </p:sp>
    </p:spTree>
    <p:extLst>
      <p:ext uri="{BB962C8B-B14F-4D97-AF65-F5344CB8AC3E}">
        <p14:creationId xmlns:p14="http://schemas.microsoft.com/office/powerpoint/2010/main" val="2590855744"/>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{019CD256-949F-4919-8688-767948D454D2}tf67061901_win32</Template>
  <TotalTime>170</TotalTime>
  <Words>790</Words>
  <Application>Microsoft Office PowerPoint</Application>
  <PresentationFormat>Widescreen</PresentationFormat>
  <Paragraphs>76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Daytona Condensed Light</vt:lpstr>
      <vt:lpstr>Posterama</vt:lpstr>
      <vt:lpstr>Office Theme</vt:lpstr>
      <vt:lpstr>Solar X-ray burst detection</vt:lpstr>
      <vt:lpstr>              THE TEAM</vt:lpstr>
      <vt:lpstr> problem statement  (It is the mid-prep problem statement of inter-iit tech meet 10.0)</vt:lpstr>
      <vt:lpstr>Plan of action</vt:lpstr>
      <vt:lpstr>Introduction</vt:lpstr>
      <vt:lpstr>        Data collection</vt:lpstr>
      <vt:lpstr>Data preprocessing</vt:lpstr>
      <vt:lpstr>PowerPoint Presentation</vt:lpstr>
      <vt:lpstr>PowerPoint Presentation</vt:lpstr>
      <vt:lpstr>      Feature extraction</vt:lpstr>
      <vt:lpstr>Machine learning model</vt:lpstr>
      <vt:lpstr>PowerPoint Presentation</vt:lpstr>
      <vt:lpstr>PowerPoint Presentation</vt:lpstr>
      <vt:lpstr>   Future developements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X-ray burst detection</dc:title>
  <dc:creator>MEGHANA REDDY</dc:creator>
  <cp:lastModifiedBy>MEGHANA REDDY</cp:lastModifiedBy>
  <cp:revision>1</cp:revision>
  <dcterms:created xsi:type="dcterms:W3CDTF">2023-09-15T10:38:34Z</dcterms:created>
  <dcterms:modified xsi:type="dcterms:W3CDTF">2023-09-15T13:29:14Z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