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7" roundtripDataSignature="AMtx7mgoPjVE9UoDhFYx8ld/IFxqUDSJ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E33265-0672-4E0C-9921-E47A946D9B8A}">
  <a:tblStyle styleId="{BDE33265-0672-4E0C-9921-E47A946D9B8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8"/>
          </a:solidFill>
        </a:fill>
      </a:tcStyle>
    </a:wholeTbl>
    <a:band1H>
      <a:tcTxStyle b="off" i="off"/>
      <a:tcStyle>
        <a:fill>
          <a:solidFill>
            <a:srgbClr val="CACCCE"/>
          </a:solidFill>
        </a:fill>
      </a:tcStyle>
    </a:band1H>
    <a:band2H>
      <a:tcTxStyle b="off" i="off"/>
    </a:band2H>
    <a:band1V>
      <a:tcTxStyle b="off" i="off"/>
      <a:tcStyle>
        <a:fill>
          <a:solidFill>
            <a:srgbClr val="CACCCE"/>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ECEBFF02-E78D-43F3-B59C-B1820F0F7D7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Merriweather-bold.fntdata"/><Relationship Id="rId21" Type="http://schemas.openxmlformats.org/officeDocument/2006/relationships/slide" Target="slides/slide15.xml"/><Relationship Id="rId43" Type="http://schemas.openxmlformats.org/officeDocument/2006/relationships/font" Target="fonts/Merriweather-regular.fntdata"/><Relationship Id="rId24" Type="http://schemas.openxmlformats.org/officeDocument/2006/relationships/slide" Target="slides/slide18.xml"/><Relationship Id="rId46" Type="http://schemas.openxmlformats.org/officeDocument/2006/relationships/font" Target="fonts/Merriweather-boldItalic.fntdata"/><Relationship Id="rId23" Type="http://schemas.openxmlformats.org/officeDocument/2006/relationships/slide" Target="slides/slide17.xml"/><Relationship Id="rId45"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ca29e8595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8ca29e8595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3e1399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43e139935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114ec8e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114ec8e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114ec8e7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114ec8e7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114ec8e7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114ec8e7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114ec8e7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114ec8e7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100df83c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f100df83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100df83c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f100df83c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100df83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100df83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f100df83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f100df83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100df83c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100df83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100df83c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100df83c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e565bd3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e565bd3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e565bd39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e565bd39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114ec8e7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114ec8e7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114ec8e7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f114ec8e7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114ec8e7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114ec8e7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1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document/d/11difJmf_5_wHccp-lHeiflMYh3hzj6yAzLd1EkPXBOE/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3141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BitPredict: Predictive Analytics for Bitcoin </a:t>
            </a:r>
            <a:endParaRPr/>
          </a:p>
          <a:p>
            <a:pPr indent="0" lvl="0" marL="0" rtl="0" algn="ctr">
              <a:lnSpc>
                <a:spcPct val="100000"/>
              </a:lnSpc>
              <a:spcBef>
                <a:spcPts val="0"/>
              </a:spcBef>
              <a:spcAft>
                <a:spcPts val="0"/>
              </a:spcAft>
              <a:buSzPts val="3600"/>
              <a:buNone/>
            </a:pPr>
            <a:r>
              <a:rPr lang="en" sz="2000">
                <a:solidFill>
                  <a:srgbClr val="002F4A"/>
                </a:solidFill>
              </a:rPr>
              <a:t>Inhouse Project</a:t>
            </a:r>
            <a:endParaRPr sz="2000">
              <a:solidFill>
                <a:srgbClr val="002F4A"/>
              </a:solidFill>
            </a:endParaRPr>
          </a:p>
          <a:p>
            <a:pPr indent="0" lvl="0" marL="0" rtl="0" algn="ctr">
              <a:lnSpc>
                <a:spcPct val="100000"/>
              </a:lnSpc>
              <a:spcBef>
                <a:spcPts val="0"/>
              </a:spcBef>
              <a:spcAft>
                <a:spcPts val="0"/>
              </a:spcAft>
              <a:buSzPts val="3600"/>
              <a:buNone/>
            </a:pPr>
            <a:r>
              <a:rPr lang="en" sz="2000">
                <a:solidFill>
                  <a:srgbClr val="002F4A"/>
                </a:solidFill>
              </a:rPr>
              <a:t>Final Review</a:t>
            </a:r>
            <a:endParaRPr sz="2000">
              <a:solidFill>
                <a:srgbClr val="002F4A"/>
              </a:solidFill>
            </a:endParaRPr>
          </a:p>
        </p:txBody>
      </p:sp>
      <p:sp>
        <p:nvSpPr>
          <p:cNvPr id="65" name="Google Shape;65;p1"/>
          <p:cNvSpPr txBox="1"/>
          <p:nvPr>
            <p:ph idx="1" type="subTitle"/>
          </p:nvPr>
        </p:nvSpPr>
        <p:spPr>
          <a:xfrm>
            <a:off x="329400" y="2246225"/>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Project Mentor : Dr. (Mrs.) Sujata Khedkar</a:t>
            </a:r>
            <a:endParaRPr/>
          </a:p>
        </p:txBody>
      </p:sp>
      <p:pic>
        <p:nvPicPr>
          <p:cNvPr id="66" name="Google Shape;66;p1"/>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
          <p:cNvSpPr txBox="1"/>
          <p:nvPr/>
        </p:nvSpPr>
        <p:spPr>
          <a:xfrm>
            <a:off x="6348725" y="3529275"/>
            <a:ext cx="26658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500" u="none" cap="none" strike="noStrike">
                <a:solidFill>
                  <a:srgbClr val="F3F3F3"/>
                </a:solidFill>
                <a:latin typeface="Arial"/>
                <a:ea typeface="Arial"/>
                <a:cs typeface="Arial"/>
                <a:sym typeface="Arial"/>
              </a:rPr>
              <a:t>Group Number</a:t>
            </a:r>
            <a:r>
              <a:rPr b="0" i="0" lang="en" sz="1500" u="none" cap="none" strike="noStrike">
                <a:solidFill>
                  <a:srgbClr val="F3F3F3"/>
                </a:solidFill>
                <a:latin typeface="Arial"/>
                <a:ea typeface="Arial"/>
                <a:cs typeface="Arial"/>
                <a:sym typeface="Arial"/>
              </a:rPr>
              <a:t> : 11</a:t>
            </a:r>
            <a:endParaRPr b="0" i="0" sz="15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500" u="none" cap="none" strike="noStrike">
                <a:solidFill>
                  <a:srgbClr val="F3F3F3"/>
                </a:solidFill>
                <a:latin typeface="Arial"/>
                <a:ea typeface="Arial"/>
                <a:cs typeface="Arial"/>
                <a:sym typeface="Arial"/>
              </a:rPr>
              <a:t>Group Members</a:t>
            </a:r>
            <a:r>
              <a:rPr b="0" i="0" lang="en" sz="1500" u="none" cap="none" strike="noStrike">
                <a:solidFill>
                  <a:srgbClr val="F3F3F3"/>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500" u="none" cap="none" strike="noStrike">
                <a:solidFill>
                  <a:srgbClr val="F3F3F3"/>
                </a:solidFill>
                <a:latin typeface="Arial"/>
                <a:ea typeface="Arial"/>
                <a:cs typeface="Arial"/>
                <a:sym typeface="Arial"/>
              </a:rPr>
              <a:t>Tithi Jhamnani       D17B/31</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500" u="none" cap="none" strike="noStrike">
                <a:solidFill>
                  <a:srgbClr val="F3F3F3"/>
                </a:solidFill>
                <a:latin typeface="Arial"/>
                <a:ea typeface="Arial"/>
                <a:cs typeface="Arial"/>
                <a:sym typeface="Arial"/>
              </a:rPr>
              <a:t>Teesha Karotra      D17B/33</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500" u="none" cap="none" strike="noStrike">
                <a:solidFill>
                  <a:srgbClr val="F3F3F3"/>
                </a:solidFill>
                <a:latin typeface="Arial"/>
                <a:ea typeface="Arial"/>
                <a:cs typeface="Arial"/>
                <a:sym typeface="Arial"/>
              </a:rPr>
              <a:t>Dimple Madhwani  D17B/38</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500" u="none" cap="none" strike="noStrike">
                <a:solidFill>
                  <a:srgbClr val="F3F3F3"/>
                </a:solidFill>
                <a:latin typeface="Arial"/>
                <a:ea typeface="Arial"/>
                <a:cs typeface="Arial"/>
                <a:sym typeface="Arial"/>
              </a:rPr>
              <a:t>Aditi Salvi               D17B/62 </a:t>
            </a:r>
            <a:endParaRPr b="0" i="0" sz="1500" u="none" cap="none" strike="noStrike">
              <a:solidFill>
                <a:srgbClr val="F3F3F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Hardware, Software, Tools and constraint</a:t>
            </a:r>
            <a:endParaRPr/>
          </a:p>
        </p:txBody>
      </p:sp>
      <p:sp>
        <p:nvSpPr>
          <p:cNvPr id="124" name="Google Shape;124;p8"/>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lang="en" sz="1500" u="sng">
                <a:solidFill>
                  <a:schemeClr val="lt2"/>
                </a:solidFill>
              </a:rPr>
              <a:t>Hardware Tools Required</a:t>
            </a:r>
            <a:endParaRPr sz="1500"/>
          </a:p>
          <a:p>
            <a:pPr indent="-323850" lvl="0" marL="457200" rtl="0" algn="just">
              <a:lnSpc>
                <a:spcPct val="115000"/>
              </a:lnSpc>
              <a:spcBef>
                <a:spcPts val="0"/>
              </a:spcBef>
              <a:spcAft>
                <a:spcPts val="0"/>
              </a:spcAft>
              <a:buSzPts val="1500"/>
              <a:buFont typeface="Arial"/>
              <a:buChar char="•"/>
            </a:pPr>
            <a:r>
              <a:rPr b="0" i="0" lang="en" sz="1500" u="none" strike="noStrike">
                <a:solidFill>
                  <a:schemeClr val="lt2"/>
                </a:solidFill>
                <a:latin typeface="Roboto"/>
                <a:ea typeface="Roboto"/>
                <a:cs typeface="Roboto"/>
                <a:sym typeface="Roboto"/>
              </a:rPr>
              <a:t>Processor: Intel i3 or AMD equivalent</a:t>
            </a:r>
            <a:endParaRPr sz="1500"/>
          </a:p>
          <a:p>
            <a:pPr indent="-323850" lvl="0" marL="457200" rtl="0" algn="just">
              <a:lnSpc>
                <a:spcPct val="115000"/>
              </a:lnSpc>
              <a:spcBef>
                <a:spcPts val="0"/>
              </a:spcBef>
              <a:spcAft>
                <a:spcPts val="0"/>
              </a:spcAft>
              <a:buSzPts val="1500"/>
              <a:buFont typeface="Arial"/>
              <a:buChar char="•"/>
            </a:pPr>
            <a:r>
              <a:rPr b="0" i="0" lang="en" sz="1500" u="none" strike="noStrike">
                <a:solidFill>
                  <a:schemeClr val="lt2"/>
                </a:solidFill>
                <a:latin typeface="Roboto"/>
                <a:ea typeface="Roboto"/>
                <a:cs typeface="Roboto"/>
                <a:sym typeface="Roboto"/>
              </a:rPr>
              <a:t>Disk Space: 4GB</a:t>
            </a:r>
            <a:endParaRPr sz="1500"/>
          </a:p>
          <a:p>
            <a:pPr indent="-323850" lvl="0" marL="457200" rtl="0" algn="just">
              <a:lnSpc>
                <a:spcPct val="115000"/>
              </a:lnSpc>
              <a:spcBef>
                <a:spcPts val="0"/>
              </a:spcBef>
              <a:spcAft>
                <a:spcPts val="0"/>
              </a:spcAft>
              <a:buSzPts val="1500"/>
              <a:buFont typeface="Arial"/>
              <a:buChar char="•"/>
            </a:pPr>
            <a:r>
              <a:rPr b="0" i="0" lang="en" sz="1500" u="none" strike="noStrike">
                <a:solidFill>
                  <a:schemeClr val="lt2"/>
                </a:solidFill>
                <a:latin typeface="Roboto"/>
                <a:ea typeface="Roboto"/>
                <a:cs typeface="Roboto"/>
                <a:sym typeface="Roboto"/>
              </a:rPr>
              <a:t>RAM: 8GB</a:t>
            </a:r>
            <a:endParaRPr sz="1500"/>
          </a:p>
          <a:p>
            <a:pPr indent="-228600" lvl="0" marL="457200" rtl="0" algn="l">
              <a:lnSpc>
                <a:spcPct val="115000"/>
              </a:lnSpc>
              <a:spcBef>
                <a:spcPts val="0"/>
              </a:spcBef>
              <a:spcAft>
                <a:spcPts val="0"/>
              </a:spcAft>
              <a:buSzPts val="1400"/>
              <a:buNone/>
            </a:pPr>
            <a:r>
              <a:t/>
            </a:r>
            <a:endParaRPr sz="1500"/>
          </a:p>
        </p:txBody>
      </p:sp>
      <p:sp>
        <p:nvSpPr>
          <p:cNvPr id="125" name="Google Shape;125;p8"/>
          <p:cNvSpPr txBox="1"/>
          <p:nvPr>
            <p:ph idx="2" type="body"/>
          </p:nvPr>
        </p:nvSpPr>
        <p:spPr>
          <a:xfrm>
            <a:off x="4832425" y="1505700"/>
            <a:ext cx="3999900" cy="3076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lang="en" sz="1500" u="sng">
                <a:solidFill>
                  <a:schemeClr val="lt2"/>
                </a:solidFill>
              </a:rPr>
              <a:t>Software Tools Required</a:t>
            </a:r>
            <a:endParaRPr sz="1500"/>
          </a:p>
          <a:p>
            <a:pPr indent="-323850" lvl="0" marL="457200" rtl="0" algn="just">
              <a:lnSpc>
                <a:spcPct val="115000"/>
              </a:lnSpc>
              <a:spcBef>
                <a:spcPts val="0"/>
              </a:spcBef>
              <a:spcAft>
                <a:spcPts val="0"/>
              </a:spcAft>
              <a:buSzPts val="1500"/>
              <a:buFont typeface="Arial"/>
              <a:buChar char="•"/>
            </a:pPr>
            <a:r>
              <a:rPr b="0" i="0" lang="en" sz="1500" u="none" strike="noStrike">
                <a:solidFill>
                  <a:schemeClr val="lt2"/>
                </a:solidFill>
                <a:latin typeface="Roboto"/>
                <a:ea typeface="Roboto"/>
                <a:cs typeface="Roboto"/>
                <a:sym typeface="Roboto"/>
              </a:rPr>
              <a:t>Anaconda / Jupyter Notebook </a:t>
            </a:r>
            <a:endParaRPr sz="1500"/>
          </a:p>
          <a:p>
            <a:pPr indent="-323850" lvl="0" marL="457200" rtl="0" algn="just">
              <a:lnSpc>
                <a:spcPct val="115000"/>
              </a:lnSpc>
              <a:spcBef>
                <a:spcPts val="0"/>
              </a:spcBef>
              <a:spcAft>
                <a:spcPts val="0"/>
              </a:spcAft>
              <a:buSzPts val="1500"/>
              <a:buFont typeface="Arial"/>
              <a:buChar char="•"/>
            </a:pPr>
            <a:r>
              <a:rPr b="0" i="0" lang="en" sz="1500" u="none" strike="noStrike">
                <a:solidFill>
                  <a:schemeClr val="lt2"/>
                </a:solidFill>
                <a:latin typeface="Roboto"/>
                <a:ea typeface="Roboto"/>
                <a:cs typeface="Roboto"/>
                <a:sym typeface="Roboto"/>
              </a:rPr>
              <a:t>Django Framework &amp; Python </a:t>
            </a:r>
            <a:endParaRPr sz="1500"/>
          </a:p>
          <a:p>
            <a:pPr indent="-323850" lvl="0" marL="457200" rtl="0" algn="just">
              <a:lnSpc>
                <a:spcPct val="115000"/>
              </a:lnSpc>
              <a:spcBef>
                <a:spcPts val="0"/>
              </a:spcBef>
              <a:spcAft>
                <a:spcPts val="0"/>
              </a:spcAft>
              <a:buSzPts val="1500"/>
              <a:buFont typeface="Arial"/>
              <a:buChar char="•"/>
            </a:pPr>
            <a:r>
              <a:rPr b="0" i="0" lang="en" sz="1500" u="none" strike="noStrike">
                <a:solidFill>
                  <a:schemeClr val="lt2"/>
                </a:solidFill>
                <a:latin typeface="Roboto"/>
                <a:ea typeface="Roboto"/>
                <a:cs typeface="Roboto"/>
                <a:sym typeface="Roboto"/>
              </a:rPr>
              <a:t>Matplotlib , seaborn, pandas , numpy </a:t>
            </a:r>
            <a:endParaRPr sz="1500"/>
          </a:p>
          <a:p>
            <a:pPr indent="-323850" lvl="0" marL="457200" rtl="0" algn="just">
              <a:lnSpc>
                <a:spcPct val="115000"/>
              </a:lnSpc>
              <a:spcBef>
                <a:spcPts val="0"/>
              </a:spcBef>
              <a:spcAft>
                <a:spcPts val="0"/>
              </a:spcAft>
              <a:buSzPts val="1500"/>
              <a:buFont typeface="Arial"/>
              <a:buChar char="•"/>
            </a:pPr>
            <a:r>
              <a:rPr b="0" i="0" lang="en" sz="1500" u="none" strike="noStrike">
                <a:solidFill>
                  <a:schemeClr val="lt2"/>
                </a:solidFill>
                <a:latin typeface="Roboto"/>
                <a:ea typeface="Roboto"/>
                <a:cs typeface="Roboto"/>
                <a:sym typeface="Roboto"/>
              </a:rPr>
              <a:t>Google Colaboratory, Git &amp; Github</a:t>
            </a:r>
            <a:endParaRPr b="0" i="0" sz="1500" u="none" strike="noStrike">
              <a:solidFill>
                <a:schemeClr val="lt2"/>
              </a:solidFill>
              <a:latin typeface="Roboto"/>
              <a:ea typeface="Roboto"/>
              <a:cs typeface="Roboto"/>
              <a:sym typeface="Roboto"/>
            </a:endParaRPr>
          </a:p>
          <a:p>
            <a:pPr indent="-228600" lvl="0" marL="457200" rtl="0" algn="l">
              <a:lnSpc>
                <a:spcPct val="115000"/>
              </a:lnSpc>
              <a:spcBef>
                <a:spcPts val="0"/>
              </a:spcBef>
              <a:spcAft>
                <a:spcPts val="0"/>
              </a:spcAft>
              <a:buSzPts val="1400"/>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Block Diagram</a:t>
            </a:r>
            <a:endParaRPr/>
          </a:p>
        </p:txBody>
      </p:sp>
      <p:sp>
        <p:nvSpPr>
          <p:cNvPr id="131" name="Google Shape;131;p9"/>
          <p:cNvSpPr txBox="1"/>
          <p:nvPr/>
        </p:nvSpPr>
        <p:spPr>
          <a:xfrm>
            <a:off x="6007850" y="1362700"/>
            <a:ext cx="294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32" name="Google Shape;132;p9"/>
          <p:cNvPicPr preferRelativeResize="0"/>
          <p:nvPr/>
        </p:nvPicPr>
        <p:blipFill rotWithShape="1">
          <a:blip r:embed="rId3">
            <a:alphaModFix/>
          </a:blip>
          <a:srcRect b="0" l="0" r="0" t="0"/>
          <a:stretch/>
        </p:blipFill>
        <p:spPr>
          <a:xfrm>
            <a:off x="1401275" y="1282325"/>
            <a:ext cx="6511341" cy="3861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8ca29e8595_1_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Block Diagram</a:t>
            </a:r>
            <a:endParaRPr/>
          </a:p>
        </p:txBody>
      </p:sp>
      <p:sp>
        <p:nvSpPr>
          <p:cNvPr id="138" name="Google Shape;138;g28ca29e8595_1_1"/>
          <p:cNvSpPr txBox="1"/>
          <p:nvPr/>
        </p:nvSpPr>
        <p:spPr>
          <a:xfrm>
            <a:off x="6007850" y="1362700"/>
            <a:ext cx="294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39" name="Google Shape;139;g28ca29e8595_1_1"/>
          <p:cNvSpPr txBox="1"/>
          <p:nvPr/>
        </p:nvSpPr>
        <p:spPr>
          <a:xfrm>
            <a:off x="139825" y="1266225"/>
            <a:ext cx="8692500" cy="39867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50000"/>
              </a:lnSpc>
              <a:spcBef>
                <a:spcPts val="0"/>
              </a:spcBef>
              <a:spcAft>
                <a:spcPts val="0"/>
              </a:spcAft>
              <a:buClr>
                <a:srgbClr val="434343"/>
              </a:buClr>
              <a:buSzPts val="1300"/>
              <a:buFont typeface="Roboto"/>
              <a:buAutoNum type="arabicPeriod"/>
            </a:pPr>
            <a:r>
              <a:rPr b="0" i="0" lang="en" sz="1300" u="none" cap="none" strike="noStrike">
                <a:solidFill>
                  <a:srgbClr val="434343"/>
                </a:solidFill>
                <a:latin typeface="Roboto"/>
                <a:ea typeface="Roboto"/>
                <a:cs typeface="Roboto"/>
                <a:sym typeface="Roboto"/>
              </a:rPr>
              <a:t>The first step is to scrape/collect data from online websites like coinmarket to create a Bitcoin dataset that will be used for analysis and prediction.</a:t>
            </a:r>
            <a:endParaRPr b="0" i="0" sz="1300" u="none" cap="none" strike="noStrike">
              <a:solidFill>
                <a:srgbClr val="434343"/>
              </a:solidFill>
              <a:latin typeface="Roboto"/>
              <a:ea typeface="Roboto"/>
              <a:cs typeface="Roboto"/>
              <a:sym typeface="Roboto"/>
            </a:endParaRPr>
          </a:p>
          <a:p>
            <a:pPr indent="-311150" lvl="0" marL="457200" marR="0" rtl="0" algn="just">
              <a:lnSpc>
                <a:spcPct val="150000"/>
              </a:lnSpc>
              <a:spcBef>
                <a:spcPts val="0"/>
              </a:spcBef>
              <a:spcAft>
                <a:spcPts val="0"/>
              </a:spcAft>
              <a:buClr>
                <a:srgbClr val="434343"/>
              </a:buClr>
              <a:buSzPts val="1300"/>
              <a:buFont typeface="Roboto"/>
              <a:buAutoNum type="arabicPeriod"/>
            </a:pPr>
            <a:r>
              <a:rPr b="0" i="0" lang="en" sz="1300" u="none" cap="none" strike="noStrike">
                <a:solidFill>
                  <a:srgbClr val="434343"/>
                </a:solidFill>
                <a:latin typeface="Roboto"/>
                <a:ea typeface="Roboto"/>
                <a:cs typeface="Roboto"/>
                <a:sym typeface="Roboto"/>
              </a:rPr>
              <a:t>Next step is to clean out the dataset. It involves steps like encoding categorical values and handling missing and null values.</a:t>
            </a:r>
            <a:endParaRPr b="0" i="0" sz="1300" u="none" cap="none" strike="noStrike">
              <a:solidFill>
                <a:srgbClr val="434343"/>
              </a:solidFill>
              <a:latin typeface="Roboto"/>
              <a:ea typeface="Roboto"/>
              <a:cs typeface="Roboto"/>
              <a:sym typeface="Roboto"/>
            </a:endParaRPr>
          </a:p>
          <a:p>
            <a:pPr indent="-311150" lvl="0" marL="457200" marR="0" rtl="0" algn="just">
              <a:lnSpc>
                <a:spcPct val="150000"/>
              </a:lnSpc>
              <a:spcBef>
                <a:spcPts val="0"/>
              </a:spcBef>
              <a:spcAft>
                <a:spcPts val="0"/>
              </a:spcAft>
              <a:buClr>
                <a:srgbClr val="434343"/>
              </a:buClr>
              <a:buSzPts val="1300"/>
              <a:buFont typeface="Roboto"/>
              <a:buAutoNum type="arabicPeriod"/>
            </a:pPr>
            <a:r>
              <a:rPr b="0" i="0" lang="en" sz="1300" u="none" cap="none" strike="noStrike">
                <a:solidFill>
                  <a:srgbClr val="434343"/>
                </a:solidFill>
                <a:latin typeface="Roboto"/>
                <a:ea typeface="Roboto"/>
                <a:cs typeface="Roboto"/>
                <a:sym typeface="Roboto"/>
              </a:rPr>
              <a:t>Next we select the features that are highly likely to give accurate analysis of the price of bitcoin.</a:t>
            </a:r>
            <a:endParaRPr b="0" i="0" sz="1300" u="none" cap="none" strike="noStrike">
              <a:solidFill>
                <a:srgbClr val="434343"/>
              </a:solidFill>
              <a:latin typeface="Roboto"/>
              <a:ea typeface="Roboto"/>
              <a:cs typeface="Roboto"/>
              <a:sym typeface="Roboto"/>
            </a:endParaRPr>
          </a:p>
          <a:p>
            <a:pPr indent="-311150" lvl="0" marL="457200" marR="0" rtl="0" algn="just">
              <a:lnSpc>
                <a:spcPct val="150000"/>
              </a:lnSpc>
              <a:spcBef>
                <a:spcPts val="0"/>
              </a:spcBef>
              <a:spcAft>
                <a:spcPts val="0"/>
              </a:spcAft>
              <a:buClr>
                <a:srgbClr val="434343"/>
              </a:buClr>
              <a:buSzPts val="1300"/>
              <a:buFont typeface="Roboto"/>
              <a:buAutoNum type="arabicPeriod"/>
            </a:pPr>
            <a:r>
              <a:rPr b="0" i="0" lang="en" sz="1300" u="none" cap="none" strike="noStrike">
                <a:solidFill>
                  <a:srgbClr val="434343"/>
                </a:solidFill>
                <a:latin typeface="Roboto"/>
                <a:ea typeface="Roboto"/>
                <a:cs typeface="Roboto"/>
                <a:sym typeface="Roboto"/>
              </a:rPr>
              <a:t>The dataset is then split into 2 time periods. The time periods are as follows: 1/4/2015 - 30/9/2018 and 1/10/2018 - current date.</a:t>
            </a:r>
            <a:endParaRPr b="0" i="0" sz="1300" u="none" cap="none" strike="noStrike">
              <a:solidFill>
                <a:srgbClr val="434343"/>
              </a:solidFill>
              <a:latin typeface="Roboto"/>
              <a:ea typeface="Roboto"/>
              <a:cs typeface="Roboto"/>
              <a:sym typeface="Roboto"/>
            </a:endParaRPr>
          </a:p>
          <a:p>
            <a:pPr indent="-311150" lvl="0" marL="457200" marR="0" rtl="0" algn="just">
              <a:lnSpc>
                <a:spcPct val="150000"/>
              </a:lnSpc>
              <a:spcBef>
                <a:spcPts val="0"/>
              </a:spcBef>
              <a:spcAft>
                <a:spcPts val="0"/>
              </a:spcAft>
              <a:buClr>
                <a:srgbClr val="434343"/>
              </a:buClr>
              <a:buSzPts val="1300"/>
              <a:buFont typeface="Roboto"/>
              <a:buAutoNum type="arabicPeriod"/>
            </a:pPr>
            <a:r>
              <a:rPr b="0" i="0" lang="en" sz="1300" u="none" cap="none" strike="noStrike">
                <a:solidFill>
                  <a:srgbClr val="434343"/>
                </a:solidFill>
                <a:latin typeface="Roboto"/>
                <a:ea typeface="Roboto"/>
                <a:cs typeface="Roboto"/>
                <a:sym typeface="Roboto"/>
              </a:rPr>
              <a:t>The data from the above two time periods is further divided into individual training and testing dataset.</a:t>
            </a:r>
            <a:endParaRPr b="0" i="0" sz="1300" u="none" cap="none" strike="noStrike">
              <a:solidFill>
                <a:srgbClr val="434343"/>
              </a:solidFill>
              <a:latin typeface="Roboto"/>
              <a:ea typeface="Roboto"/>
              <a:cs typeface="Roboto"/>
              <a:sym typeface="Roboto"/>
            </a:endParaRPr>
          </a:p>
          <a:p>
            <a:pPr indent="-311150" lvl="0" marL="457200" marR="0" rtl="0" algn="just">
              <a:lnSpc>
                <a:spcPct val="150000"/>
              </a:lnSpc>
              <a:spcBef>
                <a:spcPts val="0"/>
              </a:spcBef>
              <a:spcAft>
                <a:spcPts val="0"/>
              </a:spcAft>
              <a:buClr>
                <a:srgbClr val="434343"/>
              </a:buClr>
              <a:buSzPts val="1300"/>
              <a:buFont typeface="Roboto"/>
              <a:buAutoNum type="arabicPeriod"/>
            </a:pPr>
            <a:r>
              <a:rPr b="0" i="0" lang="en" sz="1300" u="none" cap="none" strike="noStrike">
                <a:solidFill>
                  <a:srgbClr val="434343"/>
                </a:solidFill>
                <a:latin typeface="Roboto"/>
                <a:ea typeface="Roboto"/>
                <a:cs typeface="Roboto"/>
                <a:sym typeface="Roboto"/>
              </a:rPr>
              <a:t>The training dataset is then fitted into different Machine Learning and Deep Learning algorithms to obtain the trained model of each algorithm.</a:t>
            </a:r>
            <a:endParaRPr b="0" i="0" sz="1300" u="none" cap="none" strike="noStrike">
              <a:solidFill>
                <a:srgbClr val="434343"/>
              </a:solidFill>
              <a:latin typeface="Roboto"/>
              <a:ea typeface="Roboto"/>
              <a:cs typeface="Roboto"/>
              <a:sym typeface="Roboto"/>
            </a:endParaRPr>
          </a:p>
          <a:p>
            <a:pPr indent="-311150" lvl="0" marL="457200" marR="0" rtl="0" algn="just">
              <a:lnSpc>
                <a:spcPct val="150000"/>
              </a:lnSpc>
              <a:spcBef>
                <a:spcPts val="0"/>
              </a:spcBef>
              <a:spcAft>
                <a:spcPts val="0"/>
              </a:spcAft>
              <a:buClr>
                <a:srgbClr val="434343"/>
              </a:buClr>
              <a:buSzPts val="1300"/>
              <a:buFont typeface="Roboto"/>
              <a:buAutoNum type="arabicPeriod"/>
            </a:pPr>
            <a:r>
              <a:rPr b="0" i="0" lang="en" sz="1300" u="none" cap="none" strike="noStrike">
                <a:solidFill>
                  <a:srgbClr val="434343"/>
                </a:solidFill>
                <a:latin typeface="Roboto"/>
                <a:ea typeface="Roboto"/>
                <a:cs typeface="Roboto"/>
                <a:sym typeface="Roboto"/>
              </a:rPr>
              <a:t>The test data is then fed into the trained models to obtain the predictions made by the models. </a:t>
            </a:r>
            <a:endParaRPr b="0" i="0" sz="1300" u="none" cap="none" strike="noStrike">
              <a:solidFill>
                <a:srgbClr val="434343"/>
              </a:solidFill>
              <a:latin typeface="Roboto"/>
              <a:ea typeface="Roboto"/>
              <a:cs typeface="Roboto"/>
              <a:sym typeface="Roboto"/>
            </a:endParaRPr>
          </a:p>
          <a:p>
            <a:pPr indent="-311150" lvl="0" marL="457200" marR="0" rtl="0" algn="just">
              <a:lnSpc>
                <a:spcPct val="150000"/>
              </a:lnSpc>
              <a:spcBef>
                <a:spcPts val="0"/>
              </a:spcBef>
              <a:spcAft>
                <a:spcPts val="0"/>
              </a:spcAft>
              <a:buClr>
                <a:srgbClr val="434343"/>
              </a:buClr>
              <a:buSzPts val="1300"/>
              <a:buFont typeface="Roboto"/>
              <a:buAutoNum type="arabicPeriod"/>
            </a:pPr>
            <a:r>
              <a:rPr b="0" i="0" lang="en" sz="1300" u="none" cap="none" strike="noStrike">
                <a:solidFill>
                  <a:srgbClr val="434343"/>
                </a:solidFill>
                <a:latin typeface="Roboto"/>
                <a:ea typeface="Roboto"/>
                <a:cs typeface="Roboto"/>
                <a:sym typeface="Roboto"/>
              </a:rPr>
              <a:t>Then we evaluate the performance of each of these models to obtain the model with the highest accuracy and deploy it for future use.</a:t>
            </a:r>
            <a:endParaRPr b="0" i="0" sz="1300" u="none" cap="none" strike="noStrike">
              <a:solidFill>
                <a:srgbClr val="434343"/>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Modular Diagram</a:t>
            </a:r>
            <a:endParaRPr/>
          </a:p>
        </p:txBody>
      </p:sp>
      <p:pic>
        <p:nvPicPr>
          <p:cNvPr id="145" name="Google Shape;145;p10"/>
          <p:cNvPicPr preferRelativeResize="0"/>
          <p:nvPr/>
        </p:nvPicPr>
        <p:blipFill>
          <a:blip r:embed="rId3">
            <a:alphaModFix/>
          </a:blip>
          <a:stretch>
            <a:fillRect/>
          </a:stretch>
        </p:blipFill>
        <p:spPr>
          <a:xfrm>
            <a:off x="177650" y="2196700"/>
            <a:ext cx="8654674" cy="140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43e139935b_0_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Implementation - Dataset</a:t>
            </a:r>
            <a:r>
              <a:rPr lang="en"/>
              <a:t> (Sem 7)</a:t>
            </a:r>
            <a:endParaRPr/>
          </a:p>
        </p:txBody>
      </p:sp>
      <p:pic>
        <p:nvPicPr>
          <p:cNvPr id="151" name="Google Shape;151;g243e139935b_0_0"/>
          <p:cNvPicPr preferRelativeResize="0"/>
          <p:nvPr/>
        </p:nvPicPr>
        <p:blipFill rotWithShape="1">
          <a:blip r:embed="rId3">
            <a:alphaModFix/>
          </a:blip>
          <a:srcRect b="0" l="0" r="0" t="0"/>
          <a:stretch/>
        </p:blipFill>
        <p:spPr>
          <a:xfrm>
            <a:off x="152400" y="1422300"/>
            <a:ext cx="8839200" cy="1607127"/>
          </a:xfrm>
          <a:prstGeom prst="rect">
            <a:avLst/>
          </a:prstGeom>
          <a:noFill/>
          <a:ln>
            <a:noFill/>
          </a:ln>
        </p:spPr>
      </p:pic>
      <p:sp>
        <p:nvSpPr>
          <p:cNvPr id="152" name="Google Shape;152;g243e139935b_0_0"/>
          <p:cNvSpPr txBox="1"/>
          <p:nvPr/>
        </p:nvSpPr>
        <p:spPr>
          <a:xfrm>
            <a:off x="152425" y="3110175"/>
            <a:ext cx="8839200" cy="1729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Roboto"/>
              <a:buChar char="●"/>
            </a:pPr>
            <a:r>
              <a:rPr b="1" i="0" lang="en" sz="1600" u="none" cap="none" strike="noStrike">
                <a:solidFill>
                  <a:srgbClr val="000000"/>
                </a:solidFill>
                <a:latin typeface="Roboto"/>
                <a:ea typeface="Roboto"/>
                <a:cs typeface="Roboto"/>
                <a:sym typeface="Roboto"/>
              </a:rPr>
              <a:t>open, high, low, close, volume -</a:t>
            </a:r>
            <a:r>
              <a:rPr b="0" i="0" lang="en" sz="1600" u="none" cap="none" strike="noStrike">
                <a:solidFill>
                  <a:srgbClr val="000000"/>
                </a:solidFill>
                <a:latin typeface="Roboto"/>
                <a:ea typeface="Roboto"/>
                <a:cs typeface="Roboto"/>
                <a:sym typeface="Roboto"/>
              </a:rPr>
              <a:t> Daily </a:t>
            </a:r>
            <a:r>
              <a:rPr lang="en" sz="1600">
                <a:latin typeface="Roboto"/>
                <a:ea typeface="Roboto"/>
                <a:cs typeface="Roboto"/>
                <a:sym typeface="Roboto"/>
              </a:rPr>
              <a:t>OHLC</a:t>
            </a:r>
            <a:r>
              <a:rPr b="0" i="0" lang="en" sz="1600" u="none" cap="none" strike="noStrike">
                <a:solidFill>
                  <a:srgbClr val="000000"/>
                </a:solidFill>
                <a:latin typeface="Roboto"/>
                <a:ea typeface="Roboto"/>
                <a:cs typeface="Roboto"/>
                <a:sym typeface="Roboto"/>
              </a:rPr>
              <a:t> values of Bitcoin are included in the dataset.</a:t>
            </a:r>
            <a:endParaRPr b="0"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b="1" lang="en" sz="1600">
                <a:latin typeface="Roboto"/>
                <a:ea typeface="Roboto"/>
                <a:cs typeface="Roboto"/>
                <a:sym typeface="Roboto"/>
              </a:rPr>
              <a:t>Market Cap</a:t>
            </a:r>
            <a:r>
              <a:rPr b="1" i="0" lang="en" sz="1600" u="none" cap="none" strike="noStrike">
                <a:solidFill>
                  <a:srgbClr val="000000"/>
                </a:solidFill>
                <a:latin typeface="Roboto"/>
                <a:ea typeface="Roboto"/>
                <a:cs typeface="Roboto"/>
                <a:sym typeface="Roboto"/>
              </a:rPr>
              <a:t> -</a:t>
            </a:r>
            <a:r>
              <a:rPr b="0" i="0" lang="en" sz="1600" u="none" cap="none" strike="noStrike">
                <a:solidFill>
                  <a:srgbClr val="000000"/>
                </a:solidFill>
                <a:latin typeface="Roboto"/>
                <a:ea typeface="Roboto"/>
                <a:cs typeface="Roboto"/>
                <a:sym typeface="Roboto"/>
              </a:rPr>
              <a:t> Daily Market Capitalization of Bitcoin is included.</a:t>
            </a:r>
            <a:endParaRPr b="0"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b="1" i="0" lang="en" sz="1600" u="none" cap="none" strike="noStrike">
                <a:solidFill>
                  <a:srgbClr val="000000"/>
                </a:solidFill>
                <a:latin typeface="Roboto"/>
                <a:ea typeface="Roboto"/>
                <a:cs typeface="Roboto"/>
                <a:sym typeface="Roboto"/>
              </a:rPr>
              <a:t>Crude Oil, Gold Copper -</a:t>
            </a:r>
            <a:r>
              <a:rPr b="0" i="0" lang="en" sz="1600" u="none" cap="none" strike="noStrike">
                <a:solidFill>
                  <a:srgbClr val="000000"/>
                </a:solidFill>
                <a:latin typeface="Roboto"/>
                <a:ea typeface="Roboto"/>
                <a:cs typeface="Roboto"/>
                <a:sym typeface="Roboto"/>
              </a:rPr>
              <a:t> Daily closing price of the respective metals (for weekdays) and Friday’s closing price (for weekends) is added to the dataset.</a:t>
            </a:r>
            <a:endParaRPr b="0"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b="1" i="0" lang="en" sz="1600" u="none" cap="none" strike="noStrike">
                <a:solidFill>
                  <a:srgbClr val="000000"/>
                </a:solidFill>
                <a:latin typeface="Roboto"/>
                <a:ea typeface="Roboto"/>
                <a:cs typeface="Roboto"/>
                <a:sym typeface="Roboto"/>
              </a:rPr>
              <a:t>EUR/USD Conversion Rate -</a:t>
            </a:r>
            <a:r>
              <a:rPr b="0" i="0" lang="en" sz="1600" u="none" cap="none" strike="noStrike">
                <a:solidFill>
                  <a:srgbClr val="000000"/>
                </a:solidFill>
                <a:latin typeface="Roboto"/>
                <a:ea typeface="Roboto"/>
                <a:cs typeface="Roboto"/>
                <a:sym typeface="Roboto"/>
              </a:rPr>
              <a:t> Daily Euro to US Dollars conversion rate is included.</a:t>
            </a:r>
            <a:endParaRPr b="0"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b="1" i="0" lang="en" sz="1600" u="none" cap="none" strike="noStrike">
                <a:solidFill>
                  <a:srgbClr val="000000"/>
                </a:solidFill>
                <a:latin typeface="Roboto"/>
                <a:ea typeface="Roboto"/>
                <a:cs typeface="Roboto"/>
                <a:sym typeface="Roboto"/>
              </a:rPr>
              <a:t>BTC - USD Conversion Rate -</a:t>
            </a:r>
            <a:r>
              <a:rPr b="0" i="0" lang="en" sz="1600" u="none" cap="none" strike="noStrike">
                <a:solidFill>
                  <a:srgbClr val="000000"/>
                </a:solidFill>
                <a:latin typeface="Roboto"/>
                <a:ea typeface="Roboto"/>
                <a:cs typeface="Roboto"/>
                <a:sym typeface="Roboto"/>
              </a:rPr>
              <a:t> Daily Bitcoin to US Dollars conversion rate is also included.</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f114ec8e78_0_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(Sem 7)</a:t>
            </a:r>
            <a:endParaRPr/>
          </a:p>
        </p:txBody>
      </p:sp>
      <p:pic>
        <p:nvPicPr>
          <p:cNvPr id="158" name="Google Shape;158;g1f114ec8e78_0_6"/>
          <p:cNvPicPr preferRelativeResize="0"/>
          <p:nvPr/>
        </p:nvPicPr>
        <p:blipFill>
          <a:blip r:embed="rId3">
            <a:alphaModFix/>
          </a:blip>
          <a:stretch>
            <a:fillRect/>
          </a:stretch>
        </p:blipFill>
        <p:spPr>
          <a:xfrm>
            <a:off x="2267063" y="1364200"/>
            <a:ext cx="4609933" cy="371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f114ec8e78_0_6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(Sem 7)</a:t>
            </a:r>
            <a:endParaRPr/>
          </a:p>
        </p:txBody>
      </p:sp>
      <p:pic>
        <p:nvPicPr>
          <p:cNvPr id="164" name="Google Shape;164;g1f114ec8e78_0_66"/>
          <p:cNvPicPr preferRelativeResize="0"/>
          <p:nvPr/>
        </p:nvPicPr>
        <p:blipFill>
          <a:blip r:embed="rId3">
            <a:alphaModFix/>
          </a:blip>
          <a:stretch>
            <a:fillRect/>
          </a:stretch>
        </p:blipFill>
        <p:spPr>
          <a:xfrm>
            <a:off x="94275" y="1327725"/>
            <a:ext cx="4616471" cy="3714075"/>
          </a:xfrm>
          <a:prstGeom prst="rect">
            <a:avLst/>
          </a:prstGeom>
          <a:noFill/>
          <a:ln>
            <a:noFill/>
          </a:ln>
        </p:spPr>
      </p:pic>
      <p:pic>
        <p:nvPicPr>
          <p:cNvPr id="165" name="Google Shape;165;g1f114ec8e78_0_66"/>
          <p:cNvPicPr preferRelativeResize="0"/>
          <p:nvPr/>
        </p:nvPicPr>
        <p:blipFill>
          <a:blip r:embed="rId4">
            <a:alphaModFix/>
          </a:blip>
          <a:stretch>
            <a:fillRect/>
          </a:stretch>
        </p:blipFill>
        <p:spPr>
          <a:xfrm>
            <a:off x="4863150" y="1366325"/>
            <a:ext cx="4069525" cy="3636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f114ec8e78_0_18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(Sem 7)</a:t>
            </a:r>
            <a:endParaRPr/>
          </a:p>
        </p:txBody>
      </p:sp>
      <p:pic>
        <p:nvPicPr>
          <p:cNvPr id="171" name="Google Shape;171;g1f114ec8e78_0_188"/>
          <p:cNvPicPr preferRelativeResize="0"/>
          <p:nvPr/>
        </p:nvPicPr>
        <p:blipFill>
          <a:blip r:embed="rId3">
            <a:alphaModFix/>
          </a:blip>
          <a:stretch>
            <a:fillRect/>
          </a:stretch>
        </p:blipFill>
        <p:spPr>
          <a:xfrm>
            <a:off x="152400" y="1277025"/>
            <a:ext cx="8839199" cy="3572101"/>
          </a:xfrm>
          <a:prstGeom prst="rect">
            <a:avLst/>
          </a:prstGeom>
          <a:noFill/>
          <a:ln>
            <a:noFill/>
          </a:ln>
        </p:spPr>
      </p:pic>
      <p:sp>
        <p:nvSpPr>
          <p:cNvPr id="172" name="Google Shape;172;g1f114ec8e78_0_188"/>
          <p:cNvSpPr txBox="1"/>
          <p:nvPr/>
        </p:nvSpPr>
        <p:spPr>
          <a:xfrm>
            <a:off x="700025" y="1557950"/>
            <a:ext cx="21837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LSTM Model</a:t>
            </a:r>
            <a:endParaRPr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f114ec8e78_0_24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(Sem 7)</a:t>
            </a:r>
            <a:endParaRPr/>
          </a:p>
        </p:txBody>
      </p:sp>
      <p:sp>
        <p:nvSpPr>
          <p:cNvPr id="178" name="Google Shape;178;g1f114ec8e78_0_249"/>
          <p:cNvSpPr txBox="1"/>
          <p:nvPr/>
        </p:nvSpPr>
        <p:spPr>
          <a:xfrm>
            <a:off x="245350" y="1273125"/>
            <a:ext cx="8684700" cy="17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We have implemented RNN and LSTM model for 3 types of train-test data splits.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-&gt; The entire time period is split into 2 parts namely period 1 and period 2, and then these periods are split into training and testing data.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-&gt; The Data is split into 70% Train and 30% Test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-&gt; The data is split into 80% Train and 20% Test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Comparison table with the features- Mean absolute error, mean squared error and root mean squared error</a:t>
            </a:r>
            <a:endParaRPr>
              <a:latin typeface="Roboto"/>
              <a:ea typeface="Roboto"/>
              <a:cs typeface="Roboto"/>
              <a:sym typeface="Roboto"/>
            </a:endParaRPr>
          </a:p>
        </p:txBody>
      </p:sp>
      <p:pic>
        <p:nvPicPr>
          <p:cNvPr id="179" name="Google Shape;179;g1f114ec8e78_0_249"/>
          <p:cNvPicPr preferRelativeResize="0"/>
          <p:nvPr/>
        </p:nvPicPr>
        <p:blipFill>
          <a:blip r:embed="rId3">
            <a:alphaModFix/>
          </a:blip>
          <a:stretch>
            <a:fillRect/>
          </a:stretch>
        </p:blipFill>
        <p:spPr>
          <a:xfrm>
            <a:off x="1238237" y="2729875"/>
            <a:ext cx="6667520" cy="241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f100df83cc_0_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85" name="Google Shape;185;g1f100df83cc_0_36"/>
          <p:cNvSpPr txBox="1"/>
          <p:nvPr/>
        </p:nvSpPr>
        <p:spPr>
          <a:xfrm>
            <a:off x="482200" y="1714500"/>
            <a:ext cx="8224200" cy="24645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Implemented deep learning models  LSTM, </a:t>
            </a:r>
            <a:r>
              <a:rPr lang="en" sz="1500">
                <a:latin typeface="Roboto"/>
                <a:ea typeface="Roboto"/>
                <a:cs typeface="Roboto"/>
                <a:sym typeface="Roboto"/>
              </a:rPr>
              <a:t>GRU and RNN.</a:t>
            </a:r>
            <a:endParaRPr sz="1500">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Implemented  TimeGPT model</a:t>
            </a:r>
            <a:endParaRPr sz="1500">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Forecasted</a:t>
            </a:r>
            <a:r>
              <a:rPr lang="en" sz="1500">
                <a:latin typeface="Roboto"/>
                <a:ea typeface="Roboto"/>
                <a:cs typeface="Roboto"/>
                <a:sym typeface="Roboto"/>
              </a:rPr>
              <a:t> Open, High, Low, Close values for n + 30 days for deep learning models and 5/10 day prediction for </a:t>
            </a:r>
            <a:r>
              <a:rPr lang="en" sz="1500">
                <a:latin typeface="Roboto"/>
                <a:ea typeface="Roboto"/>
                <a:cs typeface="Roboto"/>
                <a:sym typeface="Roboto"/>
              </a:rPr>
              <a:t>TimeGPT</a:t>
            </a:r>
            <a:endParaRPr sz="1500">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Did the </a:t>
            </a:r>
            <a:r>
              <a:rPr lang="en" sz="1500">
                <a:latin typeface="Roboto"/>
                <a:ea typeface="Roboto"/>
                <a:cs typeface="Roboto"/>
                <a:sym typeface="Roboto"/>
              </a:rPr>
              <a:t>comparative</a:t>
            </a:r>
            <a:r>
              <a:rPr lang="en" sz="1500">
                <a:latin typeface="Roboto"/>
                <a:ea typeface="Roboto"/>
                <a:cs typeface="Roboto"/>
                <a:sym typeface="Roboto"/>
              </a:rPr>
              <a:t> study for each model build based on the evaluation metrics and found TimeGPT model more efficient.</a:t>
            </a:r>
            <a:endParaRPr sz="1500">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Developed User Interface</a:t>
            </a:r>
            <a:endParaRPr sz="1500">
              <a:latin typeface="Roboto"/>
              <a:ea typeface="Roboto"/>
              <a:cs typeface="Roboto"/>
              <a:sym typeface="Roboto"/>
            </a:endParaRPr>
          </a:p>
          <a:p>
            <a:pPr indent="0" lvl="0" marL="457200" rtl="0" algn="l">
              <a:lnSpc>
                <a:spcPct val="150000"/>
              </a:lnSpc>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3" name="Google Shape;73;p2"/>
          <p:cNvSpPr txBox="1"/>
          <p:nvPr>
            <p:ph idx="1" type="body"/>
          </p:nvPr>
        </p:nvSpPr>
        <p:spPr>
          <a:xfrm>
            <a:off x="311700" y="1505700"/>
            <a:ext cx="4797000" cy="3076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AutoNum type="romanUcPeriod"/>
            </a:pPr>
            <a:r>
              <a:rPr lang="en" sz="1500"/>
              <a:t>Introduction to Project</a:t>
            </a:r>
            <a:endParaRPr sz="1500"/>
          </a:p>
          <a:p>
            <a:pPr indent="-323850" lvl="0" marL="457200" rtl="0" algn="l">
              <a:lnSpc>
                <a:spcPct val="115000"/>
              </a:lnSpc>
              <a:spcBef>
                <a:spcPts val="0"/>
              </a:spcBef>
              <a:spcAft>
                <a:spcPts val="0"/>
              </a:spcAft>
              <a:buSzPts val="1500"/>
              <a:buAutoNum type="romanUcPeriod"/>
            </a:pPr>
            <a:r>
              <a:rPr lang="en" sz="1500"/>
              <a:t>Lacuna in the existing systems</a:t>
            </a:r>
            <a:endParaRPr sz="1500"/>
          </a:p>
          <a:p>
            <a:pPr indent="-323850" lvl="0" marL="457200" rtl="0" algn="l">
              <a:lnSpc>
                <a:spcPct val="115000"/>
              </a:lnSpc>
              <a:spcBef>
                <a:spcPts val="0"/>
              </a:spcBef>
              <a:spcAft>
                <a:spcPts val="0"/>
              </a:spcAft>
              <a:buSzPts val="1500"/>
              <a:buAutoNum type="romanUcPeriod"/>
            </a:pPr>
            <a:r>
              <a:rPr lang="en" sz="1500"/>
              <a:t>Problem Definition</a:t>
            </a:r>
            <a:endParaRPr sz="1500"/>
          </a:p>
          <a:p>
            <a:pPr indent="-323850" lvl="0" marL="457200" rtl="0" algn="l">
              <a:lnSpc>
                <a:spcPct val="115000"/>
              </a:lnSpc>
              <a:spcBef>
                <a:spcPts val="0"/>
              </a:spcBef>
              <a:spcAft>
                <a:spcPts val="0"/>
              </a:spcAft>
              <a:buSzPts val="1500"/>
              <a:buAutoNum type="romanUcPeriod"/>
            </a:pPr>
            <a:r>
              <a:rPr lang="en" sz="1500"/>
              <a:t>Literature Survey</a:t>
            </a:r>
            <a:endParaRPr sz="1500"/>
          </a:p>
          <a:p>
            <a:pPr indent="-323850" lvl="0" marL="457200" rtl="0" algn="l">
              <a:lnSpc>
                <a:spcPct val="115000"/>
              </a:lnSpc>
              <a:spcBef>
                <a:spcPts val="0"/>
              </a:spcBef>
              <a:spcAft>
                <a:spcPts val="0"/>
              </a:spcAft>
              <a:buSzPts val="1500"/>
              <a:buAutoNum type="romanUcPeriod"/>
            </a:pPr>
            <a:r>
              <a:rPr lang="en" sz="1500"/>
              <a:t>Methodology employed</a:t>
            </a:r>
            <a:endParaRPr sz="1500"/>
          </a:p>
          <a:p>
            <a:pPr indent="-323850" lvl="0" marL="457200" rtl="0" algn="l">
              <a:lnSpc>
                <a:spcPct val="115000"/>
              </a:lnSpc>
              <a:spcBef>
                <a:spcPts val="0"/>
              </a:spcBef>
              <a:spcAft>
                <a:spcPts val="0"/>
              </a:spcAft>
              <a:buSzPts val="1500"/>
              <a:buAutoNum type="romanUcPeriod"/>
            </a:pPr>
            <a:r>
              <a:rPr lang="en" sz="1500"/>
              <a:t>Hardware, Software, tools and the constraints</a:t>
            </a:r>
            <a:endParaRPr sz="1500"/>
          </a:p>
          <a:p>
            <a:pPr indent="-323850" lvl="0" marL="457200" rtl="0" algn="l">
              <a:lnSpc>
                <a:spcPct val="115000"/>
              </a:lnSpc>
              <a:spcBef>
                <a:spcPts val="0"/>
              </a:spcBef>
              <a:spcAft>
                <a:spcPts val="0"/>
              </a:spcAft>
              <a:buSzPts val="1500"/>
              <a:buAutoNum type="romanUcPeriod"/>
            </a:pPr>
            <a:r>
              <a:rPr lang="en" sz="1500"/>
              <a:t>Block Diagram</a:t>
            </a:r>
            <a:endParaRPr sz="1500"/>
          </a:p>
          <a:p>
            <a:pPr indent="-323850" lvl="0" marL="457200" rtl="0" algn="l">
              <a:lnSpc>
                <a:spcPct val="115000"/>
              </a:lnSpc>
              <a:spcBef>
                <a:spcPts val="0"/>
              </a:spcBef>
              <a:spcAft>
                <a:spcPts val="0"/>
              </a:spcAft>
              <a:buSzPts val="1500"/>
              <a:buAutoNum type="romanUcPeriod"/>
            </a:pPr>
            <a:r>
              <a:rPr lang="en" sz="1500"/>
              <a:t>Modular Diagram</a:t>
            </a:r>
            <a:endParaRPr sz="1500"/>
          </a:p>
          <a:p>
            <a:pPr indent="-323850" lvl="0" marL="457200" rtl="0" algn="l">
              <a:lnSpc>
                <a:spcPct val="115000"/>
              </a:lnSpc>
              <a:spcBef>
                <a:spcPts val="0"/>
              </a:spcBef>
              <a:spcAft>
                <a:spcPts val="0"/>
              </a:spcAft>
              <a:buSzPts val="1500"/>
              <a:buAutoNum type="romanUcPeriod"/>
            </a:pPr>
            <a:r>
              <a:rPr lang="en" sz="1500"/>
              <a:t>Next Work Plan</a:t>
            </a:r>
            <a:endParaRPr sz="1500"/>
          </a:p>
          <a:p>
            <a:pPr indent="-323850" lvl="0" marL="457200" rtl="0" algn="l">
              <a:lnSpc>
                <a:spcPct val="115000"/>
              </a:lnSpc>
              <a:spcBef>
                <a:spcPts val="0"/>
              </a:spcBef>
              <a:spcAft>
                <a:spcPts val="0"/>
              </a:spcAft>
              <a:buSzPts val="1500"/>
              <a:buAutoNum type="romanUcPeriod"/>
            </a:pPr>
            <a:r>
              <a:rPr lang="en" sz="1500"/>
              <a:t>Conclusion</a:t>
            </a:r>
            <a:endParaRPr sz="1500"/>
          </a:p>
          <a:p>
            <a:pPr indent="-323850" lvl="0" marL="457200" rtl="0" algn="l">
              <a:lnSpc>
                <a:spcPct val="115000"/>
              </a:lnSpc>
              <a:spcBef>
                <a:spcPts val="0"/>
              </a:spcBef>
              <a:spcAft>
                <a:spcPts val="0"/>
              </a:spcAft>
              <a:buSzPts val="1500"/>
              <a:buAutoNum type="romanUcPeriod"/>
            </a:pPr>
            <a:r>
              <a:rPr lang="en" sz="1500"/>
              <a:t>References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f100df83cc_0_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Implementation </a:t>
            </a:r>
            <a:endParaRPr/>
          </a:p>
        </p:txBody>
      </p:sp>
      <p:graphicFrame>
        <p:nvGraphicFramePr>
          <p:cNvPr id="191" name="Google Shape;191;g1f100df83cc_0_23"/>
          <p:cNvGraphicFramePr/>
          <p:nvPr/>
        </p:nvGraphicFramePr>
        <p:xfrm>
          <a:off x="253000" y="1706150"/>
          <a:ext cx="3000000" cy="3000000"/>
        </p:xfrm>
        <a:graphic>
          <a:graphicData uri="http://schemas.openxmlformats.org/drawingml/2006/table">
            <a:tbl>
              <a:tblPr>
                <a:noFill/>
                <a:tableStyleId>{ECEBFF02-E78D-43F3-B59C-B1820F0F7D76}</a:tableStyleId>
              </a:tblPr>
              <a:tblGrid>
                <a:gridCol w="688225"/>
                <a:gridCol w="631650"/>
                <a:gridCol w="659950"/>
                <a:gridCol w="659950"/>
                <a:gridCol w="659950"/>
                <a:gridCol w="659950"/>
                <a:gridCol w="659950"/>
                <a:gridCol w="659950"/>
                <a:gridCol w="659950"/>
                <a:gridCol w="659950"/>
                <a:gridCol w="659950"/>
                <a:gridCol w="659950"/>
                <a:gridCol w="659950"/>
              </a:tblGrid>
              <a:tr h="832175">
                <a:tc>
                  <a:txBody>
                    <a:bodyPr/>
                    <a:lstStyle/>
                    <a:p>
                      <a:pPr indent="0" lvl="0" marL="0" rtl="0" algn="l">
                        <a:spcBef>
                          <a:spcPts val="0"/>
                        </a:spcBef>
                        <a:spcAft>
                          <a:spcPts val="0"/>
                        </a:spcAft>
                        <a:buNone/>
                      </a:pPr>
                      <a:r>
                        <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Open mae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Open mse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Open rmse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High</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mae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High mse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High rmse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Low</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mae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Low</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mse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Low rmse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Close</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mae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Close</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mse</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Closermse</a:t>
                      </a:r>
                      <a:endParaRPr b="1" sz="1600">
                        <a:latin typeface="Times New Roman"/>
                        <a:ea typeface="Times New Roman"/>
                        <a:cs typeface="Times New Roman"/>
                        <a:sym typeface="Times New Roman"/>
                      </a:endParaRPr>
                    </a:p>
                  </a:txBody>
                  <a:tcPr marT="63500" marB="63500" marR="63500" marL="63500"/>
                </a:tc>
              </a:tr>
              <a:tr h="734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DL</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20712.45594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4.611689e+0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21474.84328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4696.519521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3.084378e+0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5553.717507</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8492.220531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7.999569e+0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8944.030929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18261.41764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3.580819e+0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18923.05152</a:t>
                      </a:r>
                      <a:endParaRPr sz="1000">
                        <a:latin typeface="Times New Roman"/>
                        <a:ea typeface="Times New Roman"/>
                        <a:cs typeface="Times New Roman"/>
                        <a:sym typeface="Times New Roman"/>
                      </a:endParaRPr>
                    </a:p>
                  </a:txBody>
                  <a:tcPr marT="63500" marB="63500" marR="63500" marL="63500"/>
                </a:tc>
              </a:tr>
              <a:tr h="8321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Tgpt5</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3074.511833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1.629784e+0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4037.058935</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2269.677309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9.614643e+0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3100.748858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1576.090656</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3.964064e+0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1990.995839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2259.731488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9.688439e+0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3112.625817</a:t>
                      </a:r>
                      <a:endParaRPr sz="1000">
                        <a:latin typeface="Times New Roman"/>
                        <a:ea typeface="Times New Roman"/>
                        <a:cs typeface="Times New Roman"/>
                        <a:sym typeface="Times New Roman"/>
                      </a:endParaRPr>
                    </a:p>
                  </a:txBody>
                  <a:tcPr marT="63500" marB="63500" marR="63500" marL="63500"/>
                </a:tc>
              </a:tr>
              <a:tr h="8321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Tgpt10</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4509.594568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2.722772e+0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5218.018721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3640.235716</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1.837546e+0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4286.660303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3982.825581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2.411822e+0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4911.030394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3859.006616</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2.067696e+0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4547.192034</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92" name="Google Shape;192;g1f100df83cc_0_23"/>
          <p:cNvSpPr txBox="1"/>
          <p:nvPr/>
        </p:nvSpPr>
        <p:spPr>
          <a:xfrm>
            <a:off x="2068475" y="1305950"/>
            <a:ext cx="40173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220"/>
              </a:spcBef>
              <a:spcAft>
                <a:spcPts val="0"/>
              </a:spcAft>
              <a:buNone/>
            </a:pPr>
            <a:r>
              <a:rPr b="1" lang="en">
                <a:latin typeface="Times New Roman"/>
                <a:ea typeface="Times New Roman"/>
                <a:cs typeface="Times New Roman"/>
                <a:sym typeface="Times New Roman"/>
              </a:rPr>
              <a:t>             </a:t>
            </a:r>
            <a:r>
              <a:rPr b="1" lang="en">
                <a:latin typeface="Times New Roman"/>
                <a:ea typeface="Times New Roman"/>
                <a:cs typeface="Times New Roman"/>
                <a:sym typeface="Times New Roman"/>
              </a:rPr>
              <a:t>Comparison of models evaluation metrics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f100df83cc_0_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pic>
        <p:nvPicPr>
          <p:cNvPr id="198" name="Google Shape;198;g1f100df83cc_0_0"/>
          <p:cNvPicPr preferRelativeResize="0"/>
          <p:nvPr/>
        </p:nvPicPr>
        <p:blipFill>
          <a:blip r:embed="rId3">
            <a:alphaModFix/>
          </a:blip>
          <a:stretch>
            <a:fillRect/>
          </a:stretch>
        </p:blipFill>
        <p:spPr>
          <a:xfrm>
            <a:off x="659825" y="1285875"/>
            <a:ext cx="6812751" cy="3857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f100df83cc_0_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(LSTM)</a:t>
            </a:r>
            <a:endParaRPr/>
          </a:p>
        </p:txBody>
      </p:sp>
      <p:pic>
        <p:nvPicPr>
          <p:cNvPr id="204" name="Google Shape;204;g1f100df83cc_0_5"/>
          <p:cNvPicPr preferRelativeResize="0"/>
          <p:nvPr/>
        </p:nvPicPr>
        <p:blipFill>
          <a:blip r:embed="rId3">
            <a:alphaModFix/>
          </a:blip>
          <a:stretch>
            <a:fillRect/>
          </a:stretch>
        </p:blipFill>
        <p:spPr>
          <a:xfrm>
            <a:off x="152400" y="1344000"/>
            <a:ext cx="7191375" cy="363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f100df83cc_0_1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(LSTM)</a:t>
            </a:r>
            <a:endParaRPr/>
          </a:p>
          <a:p>
            <a:pPr indent="0" lvl="0" marL="0" rtl="0" algn="l">
              <a:spcBef>
                <a:spcPts val="0"/>
              </a:spcBef>
              <a:spcAft>
                <a:spcPts val="0"/>
              </a:spcAft>
              <a:buNone/>
            </a:pPr>
            <a:r>
              <a:t/>
            </a:r>
            <a:endParaRPr/>
          </a:p>
        </p:txBody>
      </p:sp>
      <p:pic>
        <p:nvPicPr>
          <p:cNvPr id="210" name="Google Shape;210;g1f100df83cc_0_11"/>
          <p:cNvPicPr preferRelativeResize="0"/>
          <p:nvPr/>
        </p:nvPicPr>
        <p:blipFill>
          <a:blip r:embed="rId3">
            <a:alphaModFix/>
          </a:blip>
          <a:stretch>
            <a:fillRect/>
          </a:stretch>
        </p:blipFill>
        <p:spPr>
          <a:xfrm>
            <a:off x="375525" y="1411825"/>
            <a:ext cx="6991350" cy="3600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f100df83cc_0_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(LSTM)</a:t>
            </a:r>
            <a:endParaRPr/>
          </a:p>
          <a:p>
            <a:pPr indent="0" lvl="0" marL="0" rtl="0" algn="l">
              <a:spcBef>
                <a:spcPts val="0"/>
              </a:spcBef>
              <a:spcAft>
                <a:spcPts val="0"/>
              </a:spcAft>
              <a:buNone/>
            </a:pPr>
            <a:r>
              <a:t/>
            </a:r>
            <a:endParaRPr/>
          </a:p>
        </p:txBody>
      </p:sp>
      <p:pic>
        <p:nvPicPr>
          <p:cNvPr id="216" name="Google Shape;216;g1f100df83cc_0_17"/>
          <p:cNvPicPr preferRelativeResize="0"/>
          <p:nvPr/>
        </p:nvPicPr>
        <p:blipFill>
          <a:blip r:embed="rId3">
            <a:alphaModFix/>
          </a:blip>
          <a:stretch>
            <a:fillRect/>
          </a:stretch>
        </p:blipFill>
        <p:spPr>
          <a:xfrm>
            <a:off x="500650" y="1397575"/>
            <a:ext cx="7410450" cy="35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6e565bd39e_0_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(TimeGPT 5 day)</a:t>
            </a:r>
            <a:endParaRPr/>
          </a:p>
        </p:txBody>
      </p:sp>
      <p:pic>
        <p:nvPicPr>
          <p:cNvPr id="222" name="Google Shape;222;g26e565bd39e_0_8"/>
          <p:cNvPicPr preferRelativeResize="0"/>
          <p:nvPr/>
        </p:nvPicPr>
        <p:blipFill>
          <a:blip r:embed="rId3">
            <a:alphaModFix/>
          </a:blip>
          <a:stretch>
            <a:fillRect/>
          </a:stretch>
        </p:blipFill>
        <p:spPr>
          <a:xfrm>
            <a:off x="1044800" y="1384175"/>
            <a:ext cx="6804399" cy="3759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6e565bd39e_0_1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(TimeGPT 10 day)</a:t>
            </a:r>
            <a:endParaRPr/>
          </a:p>
        </p:txBody>
      </p:sp>
      <p:pic>
        <p:nvPicPr>
          <p:cNvPr id="228" name="Google Shape;228;g26e565bd39e_0_12"/>
          <p:cNvPicPr preferRelativeResize="0"/>
          <p:nvPr/>
        </p:nvPicPr>
        <p:blipFill>
          <a:blip r:embed="rId3">
            <a:alphaModFix/>
          </a:blip>
          <a:stretch>
            <a:fillRect/>
          </a:stretch>
        </p:blipFill>
        <p:spPr>
          <a:xfrm>
            <a:off x="1259075" y="1317225"/>
            <a:ext cx="6134700" cy="371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f114ec8e78_1_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(UI of the system)</a:t>
            </a:r>
            <a:endParaRPr/>
          </a:p>
        </p:txBody>
      </p:sp>
      <p:pic>
        <p:nvPicPr>
          <p:cNvPr id="234" name="Google Shape;234;g1f114ec8e78_1_4"/>
          <p:cNvPicPr preferRelativeResize="0"/>
          <p:nvPr/>
        </p:nvPicPr>
        <p:blipFill>
          <a:blip r:embed="rId3">
            <a:alphaModFix/>
          </a:blip>
          <a:stretch>
            <a:fillRect/>
          </a:stretch>
        </p:blipFill>
        <p:spPr>
          <a:xfrm>
            <a:off x="535450" y="1311700"/>
            <a:ext cx="7914276" cy="1648026"/>
          </a:xfrm>
          <a:prstGeom prst="rect">
            <a:avLst/>
          </a:prstGeom>
          <a:noFill/>
          <a:ln>
            <a:noFill/>
          </a:ln>
        </p:spPr>
      </p:pic>
      <p:pic>
        <p:nvPicPr>
          <p:cNvPr id="235" name="Google Shape;235;g1f114ec8e78_1_4"/>
          <p:cNvPicPr preferRelativeResize="0"/>
          <p:nvPr/>
        </p:nvPicPr>
        <p:blipFill>
          <a:blip r:embed="rId4">
            <a:alphaModFix/>
          </a:blip>
          <a:stretch>
            <a:fillRect/>
          </a:stretch>
        </p:blipFill>
        <p:spPr>
          <a:xfrm>
            <a:off x="650775" y="2996997"/>
            <a:ext cx="7798952" cy="186542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f114ec8e78_1_1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r>
              <a:rPr lang="en"/>
              <a:t>(UI of the system)</a:t>
            </a:r>
            <a:endParaRPr/>
          </a:p>
        </p:txBody>
      </p:sp>
      <p:pic>
        <p:nvPicPr>
          <p:cNvPr id="241" name="Google Shape;241;g1f114ec8e78_1_11"/>
          <p:cNvPicPr preferRelativeResize="0"/>
          <p:nvPr/>
        </p:nvPicPr>
        <p:blipFill>
          <a:blip r:embed="rId3">
            <a:alphaModFix/>
          </a:blip>
          <a:stretch>
            <a:fillRect/>
          </a:stretch>
        </p:blipFill>
        <p:spPr>
          <a:xfrm>
            <a:off x="228738" y="1302575"/>
            <a:ext cx="8686522" cy="3714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f114ec8e78_1_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r>
              <a:rPr lang="en"/>
              <a:t>(UI of the system)</a:t>
            </a:r>
            <a:endParaRPr/>
          </a:p>
        </p:txBody>
      </p:sp>
      <p:pic>
        <p:nvPicPr>
          <p:cNvPr id="247" name="Google Shape;247;g1f114ec8e78_1_16"/>
          <p:cNvPicPr preferRelativeResize="0"/>
          <p:nvPr/>
        </p:nvPicPr>
        <p:blipFill>
          <a:blip r:embed="rId3">
            <a:alphaModFix/>
          </a:blip>
          <a:stretch>
            <a:fillRect/>
          </a:stretch>
        </p:blipFill>
        <p:spPr>
          <a:xfrm>
            <a:off x="392550" y="1369300"/>
            <a:ext cx="8358898" cy="371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3"/>
          <p:cNvSpPr txBox="1"/>
          <p:nvPr>
            <p:ph idx="4294967295" type="body"/>
          </p:nvPr>
        </p:nvSpPr>
        <p:spPr>
          <a:xfrm>
            <a:off x="228424" y="1447250"/>
            <a:ext cx="8520600" cy="32283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Roboto"/>
              <a:buChar char="●"/>
            </a:pPr>
            <a:r>
              <a:rPr lang="en" sz="1500">
                <a:solidFill>
                  <a:schemeClr val="lt2"/>
                </a:solidFill>
                <a:latin typeface="Roboto"/>
                <a:ea typeface="Roboto"/>
                <a:cs typeface="Roboto"/>
                <a:sym typeface="Roboto"/>
              </a:rPr>
              <a:t>The global financial landscape has seen a revolutionary boom in the popularity of cryptocurrencies in recent years, ushering in a new era of digital assets. </a:t>
            </a:r>
            <a:endParaRPr sz="1500">
              <a:solidFill>
                <a:schemeClr val="lt2"/>
              </a:solidFill>
              <a:latin typeface="Roboto"/>
              <a:ea typeface="Roboto"/>
              <a:cs typeface="Roboto"/>
              <a:sym typeface="Roboto"/>
            </a:endParaRPr>
          </a:p>
          <a:p>
            <a:pPr indent="-323850" lvl="0" marL="457200" rtl="0" algn="just">
              <a:lnSpc>
                <a:spcPct val="115000"/>
              </a:lnSpc>
              <a:spcBef>
                <a:spcPts val="0"/>
              </a:spcBef>
              <a:spcAft>
                <a:spcPts val="0"/>
              </a:spcAft>
              <a:buSzPts val="1500"/>
              <a:buFont typeface="Roboto"/>
              <a:buChar char="●"/>
            </a:pPr>
            <a:r>
              <a:rPr lang="en" sz="1500">
                <a:solidFill>
                  <a:schemeClr val="lt2"/>
                </a:solidFill>
                <a:latin typeface="Roboto"/>
                <a:ea typeface="Roboto"/>
                <a:cs typeface="Roboto"/>
                <a:sym typeface="Roboto"/>
              </a:rPr>
              <a:t>As the bitcoin market matures, the desire to realize its full potential has prompted researchers and traders to experiment with novel ways, the combination of Machine Learning (ML) and Artificial Intelligence (AI) with bitcoin trading has gotten a lot of interest in this area. </a:t>
            </a:r>
            <a:endParaRPr sz="1500">
              <a:solidFill>
                <a:schemeClr val="lt2"/>
              </a:solidFill>
              <a:latin typeface="Roboto"/>
              <a:ea typeface="Roboto"/>
              <a:cs typeface="Roboto"/>
              <a:sym typeface="Roboto"/>
            </a:endParaRPr>
          </a:p>
          <a:p>
            <a:pPr indent="-323850" lvl="0" marL="457200" rtl="0" algn="just">
              <a:lnSpc>
                <a:spcPct val="115000"/>
              </a:lnSpc>
              <a:spcBef>
                <a:spcPts val="0"/>
              </a:spcBef>
              <a:spcAft>
                <a:spcPts val="0"/>
              </a:spcAft>
              <a:buSzPts val="1500"/>
              <a:buFont typeface="Roboto"/>
              <a:buChar char="●"/>
            </a:pPr>
            <a:r>
              <a:rPr lang="en" sz="1500">
                <a:solidFill>
                  <a:schemeClr val="lt2"/>
                </a:solidFill>
                <a:latin typeface="Roboto"/>
                <a:ea typeface="Roboto"/>
                <a:cs typeface="Roboto"/>
                <a:sym typeface="Roboto"/>
              </a:rPr>
              <a:t>This study seeks to investigate the concept that apparent inefficiencies in the cryptocurrency market might be exploited to produce abnormal gains through the use of ML-assisted trading techniques</a:t>
            </a:r>
            <a:r>
              <a:rPr lang="en" sz="1500">
                <a:solidFill>
                  <a:srgbClr val="000000"/>
                </a:solidFill>
                <a:latin typeface="Roboto"/>
                <a:ea typeface="Roboto"/>
                <a:cs typeface="Roboto"/>
                <a:sym typeface="Roboto"/>
              </a:rPr>
              <a:t>. </a:t>
            </a:r>
            <a:endParaRPr sz="1500">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Future scope</a:t>
            </a:r>
            <a:endParaRPr/>
          </a:p>
        </p:txBody>
      </p:sp>
      <p:sp>
        <p:nvSpPr>
          <p:cNvPr id="253" name="Google Shape;253;p11"/>
          <p:cNvSpPr txBox="1"/>
          <p:nvPr/>
        </p:nvSpPr>
        <p:spPr>
          <a:xfrm>
            <a:off x="311725" y="1953000"/>
            <a:ext cx="8711400" cy="184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Developing risk management tools for investors.</a:t>
            </a:r>
            <a:endParaRPr sz="1600">
              <a:solidFill>
                <a:srgbClr val="434343"/>
              </a:solidFill>
              <a:latin typeface="Roboto"/>
              <a:ea typeface="Roboto"/>
              <a:cs typeface="Roboto"/>
              <a:sym typeface="Roboto"/>
            </a:endParaRPr>
          </a:p>
          <a:p>
            <a:pPr indent="-330200" lvl="0" marL="457200" marR="0" rtl="0" algn="l">
              <a:lnSpc>
                <a:spcPct val="115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Continuously enhancing model accuracy and reliability.</a:t>
            </a:r>
            <a:endParaRPr sz="1600">
              <a:solidFill>
                <a:srgbClr val="434343"/>
              </a:solidFill>
              <a:latin typeface="Roboto"/>
              <a:ea typeface="Roboto"/>
              <a:cs typeface="Roboto"/>
              <a:sym typeface="Roboto"/>
            </a:endParaRPr>
          </a:p>
          <a:p>
            <a:pPr indent="-330200" lvl="0" marL="457200" marR="0" rtl="0" algn="l">
              <a:lnSpc>
                <a:spcPct val="115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Expanding to include other cryptocurrencies in portfolio optimization.</a:t>
            </a:r>
            <a:endParaRPr sz="1600">
              <a:solidFill>
                <a:srgbClr val="434343"/>
              </a:solidFill>
              <a:latin typeface="Roboto"/>
              <a:ea typeface="Roboto"/>
              <a:cs typeface="Roboto"/>
              <a:sym typeface="Roboto"/>
            </a:endParaRPr>
          </a:p>
          <a:p>
            <a:pPr indent="-330200" lvl="0" marL="457200" marR="0" rtl="0" algn="l">
              <a:lnSpc>
                <a:spcPct val="115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Integrating sentiment analysis from social media and news sources for improved market prediction.</a:t>
            </a:r>
            <a:endParaRPr sz="1600">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lang="en" sz="1600">
                <a:solidFill>
                  <a:srgbClr val="434343"/>
                </a:solidFill>
                <a:latin typeface="Roboto"/>
                <a:ea typeface="Roboto"/>
                <a:cs typeface="Roboto"/>
                <a:sym typeface="Roboto"/>
              </a:rPr>
              <a:t> </a:t>
            </a:r>
            <a:endParaRPr b="0" i="0" sz="1600" u="none" cap="none" strike="noStrike">
              <a:solidFill>
                <a:srgbClr val="434343"/>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Conclusion</a:t>
            </a:r>
            <a:endParaRPr/>
          </a:p>
        </p:txBody>
      </p:sp>
      <p:sp>
        <p:nvSpPr>
          <p:cNvPr id="259" name="Google Shape;259;p12"/>
          <p:cNvSpPr txBox="1"/>
          <p:nvPr/>
        </p:nvSpPr>
        <p:spPr>
          <a:xfrm>
            <a:off x="311725" y="1511394"/>
            <a:ext cx="8520600" cy="2632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Roboto"/>
                <a:ea typeface="Roboto"/>
                <a:cs typeface="Roboto"/>
                <a:sym typeface="Roboto"/>
              </a:rPr>
              <a:t>The project will demonstrate the potential of deep learning in enhancing cryptocurrency trading strategies. By leveraging sophisticated algorithms and analyzing vast amounts of market data, the project will identify and exploit market inefficiencies, leading to abnormal profits. The results will highlight the importance of data-driven decision-making and the efficacy of machine learning and deep learning in navigating the complexities of the cryptocurrency market.</a:t>
            </a:r>
            <a:r>
              <a:rPr lang="en" sz="1500">
                <a:solidFill>
                  <a:schemeClr val="lt2"/>
                </a:solidFill>
                <a:latin typeface="Roboto"/>
                <a:ea typeface="Roboto"/>
                <a:cs typeface="Roboto"/>
                <a:sym typeface="Roboto"/>
              </a:rPr>
              <a:t>As the cryptocurrency market continues its evolution, the insights gained from this project can serve as foundation for further advancements not only within cryptocurrency trading but also in algorithmic trading and financial analysis more broadly. The integration of deep learning techniques not only enhances the efficiency of trading strategies but also fosters a deeper understanding of market dynamics, paving the way for more informed investment decisions.</a:t>
            </a:r>
            <a:br>
              <a:rPr b="0" i="0" lang="en" sz="1500" u="none" cap="none" strike="noStrike">
                <a:solidFill>
                  <a:schemeClr val="lt2"/>
                </a:solidFill>
                <a:latin typeface="Roboto"/>
                <a:ea typeface="Roboto"/>
                <a:cs typeface="Roboto"/>
                <a:sym typeface="Roboto"/>
              </a:rPr>
            </a:br>
            <a:endParaRPr b="0" i="0" sz="1500" u="none" cap="none" strike="noStrike">
              <a:solidFill>
                <a:schemeClr val="lt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265" name="Google Shape;265;p13"/>
          <p:cNvSpPr txBox="1"/>
          <p:nvPr>
            <p:ph idx="1" type="body"/>
          </p:nvPr>
        </p:nvSpPr>
        <p:spPr>
          <a:xfrm>
            <a:off x="311700" y="1505700"/>
            <a:ext cx="8390100" cy="3227700"/>
          </a:xfrm>
          <a:prstGeom prst="rect">
            <a:avLst/>
          </a:prstGeom>
          <a:noFill/>
          <a:ln>
            <a:noFill/>
          </a:ln>
        </p:spPr>
        <p:txBody>
          <a:bodyPr anchorCtr="0" anchor="t" bIns="91425" lIns="91425" spcFirstLastPara="1" rIns="91425" wrap="square" tIns="91425">
            <a:noAutofit/>
          </a:bodyPr>
          <a:lstStyle/>
          <a:p>
            <a:pPr indent="-349250" lvl="0" marL="488950" rtl="0" algn="just">
              <a:lnSpc>
                <a:spcPct val="115000"/>
              </a:lnSpc>
              <a:spcBef>
                <a:spcPts val="0"/>
              </a:spcBef>
              <a:spcAft>
                <a:spcPts val="0"/>
              </a:spcAft>
              <a:buSzPts val="1400"/>
              <a:buFont typeface="Arial"/>
              <a:buAutoNum type="arabicPeriod"/>
            </a:pPr>
            <a:r>
              <a:rPr b="0" i="0" lang="en" sz="1400" u="none" strike="noStrike">
                <a:solidFill>
                  <a:schemeClr val="lt2"/>
                </a:solidFill>
                <a:latin typeface="Roboto"/>
                <a:ea typeface="Roboto"/>
                <a:cs typeface="Roboto"/>
                <a:sym typeface="Roboto"/>
              </a:rPr>
              <a:t>M. Rizwan, S. Narejo and M. Javed, "Bitcoin price prediction using Deep Learning Algorithm," 2019 13th International Conference on Mathematics, Actuarial Science, Computer Science and Statistics (MACS), Karachi, Pakistan, 2019, pp. 1-7, doi: 10.1109/MACS48846.2019.9024772.</a:t>
            </a:r>
            <a:endParaRPr sz="1400"/>
          </a:p>
          <a:p>
            <a:pPr indent="-260350" lvl="0" marL="488950" rtl="0" algn="just">
              <a:lnSpc>
                <a:spcPct val="115000"/>
              </a:lnSpc>
              <a:spcBef>
                <a:spcPts val="0"/>
              </a:spcBef>
              <a:spcAft>
                <a:spcPts val="0"/>
              </a:spcAft>
              <a:buSzPts val="1300"/>
              <a:buFont typeface="Arial"/>
              <a:buNone/>
            </a:pPr>
            <a:r>
              <a:t/>
            </a:r>
            <a:endParaRPr b="0" i="0" sz="1400" u="none" strike="noStrike">
              <a:solidFill>
                <a:schemeClr val="lt2"/>
              </a:solidFill>
              <a:latin typeface="Roboto"/>
              <a:ea typeface="Roboto"/>
              <a:cs typeface="Roboto"/>
              <a:sym typeface="Roboto"/>
            </a:endParaRPr>
          </a:p>
          <a:p>
            <a:pPr indent="-349250" lvl="0" marL="488950" rtl="0" algn="just">
              <a:lnSpc>
                <a:spcPct val="115000"/>
              </a:lnSpc>
              <a:spcBef>
                <a:spcPts val="0"/>
              </a:spcBef>
              <a:spcAft>
                <a:spcPts val="0"/>
              </a:spcAft>
              <a:buSzPts val="1400"/>
              <a:buFont typeface="Arial"/>
              <a:buAutoNum type="arabicPeriod"/>
            </a:pPr>
            <a:r>
              <a:rPr b="0" i="0" lang="en" sz="1400" u="none" strike="noStrike">
                <a:solidFill>
                  <a:schemeClr val="lt2"/>
                </a:solidFill>
                <a:latin typeface="Roboto"/>
                <a:ea typeface="Roboto"/>
                <a:cs typeface="Roboto"/>
                <a:sym typeface="Roboto"/>
              </a:rPr>
              <a:t>Berend Jelmer Dirk Gort, Xiao-Yang Liu, Xinghang Sun, Jiechao Gao, Shuaiyu Chen, Christina Dan Wang (2022), Deep Reinforcement Learning for Cryptocurrency Trading: Practical Approach to Address Backtest Overfitting.</a:t>
            </a:r>
            <a:br>
              <a:rPr b="0" lang="en" sz="1400">
                <a:solidFill>
                  <a:schemeClr val="lt2"/>
                </a:solidFill>
                <a:latin typeface="Roboto"/>
                <a:ea typeface="Roboto"/>
                <a:cs typeface="Roboto"/>
                <a:sym typeface="Roboto"/>
              </a:rPr>
            </a:br>
            <a:endParaRPr b="0" sz="1400">
              <a:solidFill>
                <a:schemeClr val="lt2"/>
              </a:solidFill>
              <a:latin typeface="Roboto"/>
              <a:ea typeface="Roboto"/>
              <a:cs typeface="Roboto"/>
              <a:sym typeface="Roboto"/>
            </a:endParaRPr>
          </a:p>
          <a:p>
            <a:pPr indent="-349250" lvl="0" marL="488950" rtl="0" algn="just">
              <a:lnSpc>
                <a:spcPct val="115000"/>
              </a:lnSpc>
              <a:spcBef>
                <a:spcPts val="0"/>
              </a:spcBef>
              <a:spcAft>
                <a:spcPts val="0"/>
              </a:spcAft>
              <a:buSzPts val="1400"/>
              <a:buFont typeface="Arial"/>
              <a:buAutoNum type="arabicPeriod"/>
            </a:pPr>
            <a:r>
              <a:rPr b="0" i="0" lang="en" sz="1400" u="none" strike="noStrike">
                <a:solidFill>
                  <a:schemeClr val="lt2"/>
                </a:solidFill>
                <a:latin typeface="Roboto"/>
                <a:ea typeface="Roboto"/>
                <a:cs typeface="Roboto"/>
                <a:sym typeface="Roboto"/>
              </a:rPr>
              <a:t>Monish S, Mridul Mohta, Shanta Rangaswamy, ETHEREUM PRICE PREDICTION USING MACHINE LEARNING TECHNIQUES – A COMPARATIVE STUDY, International Journal of Engineering Applied Sciences and Technology, 2022 Vol. 7, Issue 2, ISSN No. 2455-2143, Pages 137-142</a:t>
            </a:r>
            <a:endParaRPr sz="1400"/>
          </a:p>
          <a:p>
            <a:pPr indent="-228600" lvl="0" marL="457200" rtl="0" algn="l">
              <a:lnSpc>
                <a:spcPct val="115000"/>
              </a:lnSpc>
              <a:spcBef>
                <a:spcPts val="0"/>
              </a:spcBef>
              <a:spcAft>
                <a:spcPts val="0"/>
              </a:spcAft>
              <a:buSzPts val="1000"/>
              <a:buNone/>
            </a:pPr>
            <a:r>
              <a:t/>
            </a:r>
            <a:endParaRPr sz="1400">
              <a:solidFill>
                <a:schemeClr val="lt2"/>
              </a:solidFill>
              <a:highlight>
                <a:srgbClr val="FFFBFA"/>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Lacuna in the existing system</a:t>
            </a:r>
            <a:endParaRPr/>
          </a:p>
        </p:txBody>
      </p:sp>
      <p:sp>
        <p:nvSpPr>
          <p:cNvPr id="85" name="Google Shape;85;p4"/>
          <p:cNvSpPr txBox="1"/>
          <p:nvPr>
            <p:ph idx="1" type="body"/>
          </p:nvPr>
        </p:nvSpPr>
        <p:spPr>
          <a:xfrm>
            <a:off x="311676" y="1529225"/>
            <a:ext cx="8520600" cy="30762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2"/>
              </a:buClr>
              <a:buSzPts val="1500"/>
              <a:buChar char="●"/>
            </a:pPr>
            <a:r>
              <a:rPr lang="en" sz="1500">
                <a:solidFill>
                  <a:schemeClr val="dk2"/>
                </a:solidFill>
              </a:rPr>
              <a:t>Current machine learning-based Bitcoin price prediction systems face a significant limitation in accurately foreseeing sudden market shocks and unforeseen events. They heavily rely on historical data, assuming a certain market behavior continuity, and struggle to adapt to abrupt changes like regulatory shifts or global economic events. </a:t>
            </a:r>
            <a:endParaRPr sz="1500">
              <a:solidFill>
                <a:schemeClr val="dk2"/>
              </a:solidFill>
            </a:endParaRPr>
          </a:p>
          <a:p>
            <a:pPr indent="-323850" lvl="0" marL="457200" rtl="0" algn="just">
              <a:lnSpc>
                <a:spcPct val="115000"/>
              </a:lnSpc>
              <a:spcBef>
                <a:spcPts val="0"/>
              </a:spcBef>
              <a:spcAft>
                <a:spcPts val="0"/>
              </a:spcAft>
              <a:buClr>
                <a:schemeClr val="dk2"/>
              </a:buClr>
              <a:buSzPts val="1500"/>
              <a:buChar char="●"/>
            </a:pPr>
            <a:r>
              <a:rPr lang="en" sz="1500">
                <a:solidFill>
                  <a:schemeClr val="dk2"/>
                </a:solidFill>
              </a:rPr>
              <a:t>These unforeseen events can swiftly and profoundly impact cryptocurrency prices, making past data less reliable for future predictions. </a:t>
            </a:r>
            <a:endParaRPr sz="1500">
              <a:solidFill>
                <a:schemeClr val="dk2"/>
              </a:solidFill>
            </a:endParaRPr>
          </a:p>
          <a:p>
            <a:pPr indent="-323850" lvl="0" marL="457200" rtl="0" algn="just">
              <a:lnSpc>
                <a:spcPct val="115000"/>
              </a:lnSpc>
              <a:spcBef>
                <a:spcPts val="0"/>
              </a:spcBef>
              <a:spcAft>
                <a:spcPts val="0"/>
              </a:spcAft>
              <a:buClr>
                <a:schemeClr val="dk2"/>
              </a:buClr>
              <a:buSzPts val="1500"/>
              <a:buChar char="●"/>
            </a:pPr>
            <a:r>
              <a:rPr lang="en" sz="1500">
                <a:solidFill>
                  <a:schemeClr val="dk2"/>
                </a:solidFill>
              </a:rPr>
              <a:t>The inherently volatile nature of the cryptocurrency market further complicates accurate forecasting. </a:t>
            </a:r>
            <a:endParaRPr sz="1500">
              <a:solidFill>
                <a:schemeClr val="dk2"/>
              </a:solidFill>
            </a:endParaRPr>
          </a:p>
          <a:p>
            <a:pPr indent="-323850" lvl="0" marL="457200" rtl="0" algn="just">
              <a:lnSpc>
                <a:spcPct val="115000"/>
              </a:lnSpc>
              <a:spcBef>
                <a:spcPts val="0"/>
              </a:spcBef>
              <a:spcAft>
                <a:spcPts val="0"/>
              </a:spcAft>
              <a:buClr>
                <a:schemeClr val="dk2"/>
              </a:buClr>
              <a:buSzPts val="1500"/>
              <a:buChar char="●"/>
            </a:pPr>
            <a:r>
              <a:rPr lang="en" sz="1500">
                <a:solidFill>
                  <a:schemeClr val="dk2"/>
                </a:solidFill>
              </a:rPr>
              <a:t>This highlights the need for a more adaptable predictive framework that can incorporate real-time information and adjust to rapid market changes.</a:t>
            </a:r>
            <a:endParaRPr sz="1500"/>
          </a:p>
          <a:p>
            <a:pPr indent="0" lvl="0" marL="0" rtl="0" algn="just">
              <a:lnSpc>
                <a:spcPct val="115000"/>
              </a:lnSpc>
              <a:spcBef>
                <a:spcPts val="0"/>
              </a:spcBef>
              <a:spcAft>
                <a:spcPts val="0"/>
              </a:spcAft>
              <a:buSzPts val="1300"/>
              <a:buNone/>
            </a:pPr>
            <a:r>
              <a:t/>
            </a:r>
            <a:endParaRPr sz="15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91" name="Google Shape;91;p5"/>
          <p:cNvSpPr txBox="1"/>
          <p:nvPr/>
        </p:nvSpPr>
        <p:spPr>
          <a:xfrm>
            <a:off x="-209775" y="1471972"/>
            <a:ext cx="8859000" cy="1385400"/>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Clr>
                <a:srgbClr val="000000"/>
              </a:buClr>
              <a:buSzPts val="1300"/>
              <a:buFont typeface="Arial"/>
              <a:buNone/>
            </a:pPr>
            <a:r>
              <a:rPr b="0" i="0" lang="en" sz="1500" u="none" cap="none" strike="noStrike">
                <a:solidFill>
                  <a:schemeClr val="lt2"/>
                </a:solidFill>
                <a:latin typeface="Roboto"/>
                <a:ea typeface="Roboto"/>
                <a:cs typeface="Roboto"/>
                <a:sym typeface="Roboto"/>
              </a:rPr>
              <a:t>Develop a deep learning model to predict the future price of Bitcoin based on historical market data, utilizing features such as trading volume, volatility, and macroeconomic indicators. The model should compare the efficacy of machine learning and deep learning models in predicting bitcoin prices in real time and aim to provide accurate short-term and long-term price forecasts, taking into consideration the inherent volatility of the cryptocurrency market.</a:t>
            </a:r>
            <a:endParaRPr b="0" i="0" sz="1500" u="none" cap="none" strike="noStrike">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6"/>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97" name="Google Shape;97;p26"/>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98" name="Google Shape;98;p26"/>
          <p:cNvGraphicFramePr/>
          <p:nvPr/>
        </p:nvGraphicFramePr>
        <p:xfrm>
          <a:off x="0" y="1323191"/>
          <a:ext cx="3000000" cy="3000000"/>
        </p:xfrm>
        <a:graphic>
          <a:graphicData uri="http://schemas.openxmlformats.org/drawingml/2006/table">
            <a:tbl>
              <a:tblPr bandRow="1" firstRow="1">
                <a:noFill/>
                <a:tableStyleId>{BDE33265-0672-4E0C-9921-E47A946D9B8A}</a:tableStyleId>
              </a:tblPr>
              <a:tblGrid>
                <a:gridCol w="2286000"/>
                <a:gridCol w="2286000"/>
                <a:gridCol w="2286000"/>
                <a:gridCol w="2286000"/>
              </a:tblGrid>
              <a:tr h="3754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Authors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Paper 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Contribution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Lacuna</a:t>
                      </a:r>
                      <a:endParaRPr sz="1400" u="none" cap="none" strike="noStrike"/>
                    </a:p>
                  </a:txBody>
                  <a:tcPr marT="45725" marB="45725" marR="91450" marL="91450"/>
                </a:tc>
              </a:tr>
              <a:tr h="3529625">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Edwin Sin, Lipo Wang</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br>
                        <a:rPr lang="en" sz="1400" u="none" cap="none" strike="noStrike">
                          <a:latin typeface="Roboto"/>
                          <a:ea typeface="Roboto"/>
                          <a:cs typeface="Roboto"/>
                          <a:sym typeface="Roboto"/>
                        </a:rPr>
                      </a:b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Bitcoin Price Prediction Using Ensembles of Neural Networks</a:t>
                      </a:r>
                      <a:br>
                        <a:rPr lang="en" sz="1400" u="none" cap="none" strike="noStrike">
                          <a:latin typeface="Roboto"/>
                          <a:ea typeface="Roboto"/>
                          <a:cs typeface="Roboto"/>
                          <a:sym typeface="Roboto"/>
                        </a:rPr>
                      </a:b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 Discusses the popularity of Artificial Neural Networks (ANNs)</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 Emphasizes the effectiveness of ensemble learning with neural networks</a:t>
                      </a:r>
                      <a:r>
                        <a:rPr lang="en" sz="1400" u="none" cap="none" strike="noStrike">
                          <a:latin typeface="Roboto"/>
                          <a:ea typeface="Roboto"/>
                          <a:cs typeface="Roboto"/>
                          <a:sym typeface="Roboto"/>
                        </a:rPr>
                        <a:t>.</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-This paper mentions that ANN models outperformed traditional statistical models. However, it doesn't provide details of these traditional models or their comparative performance.</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 The paper mentions using approximately 200 features of Bitcoin over a span of 2 years for prediction. But doesn't delve into the features used or how these features were selected</a:t>
                      </a:r>
                      <a:endParaRPr sz="1400" u="none" cap="none" strike="noStrike">
                        <a:latin typeface="Roboto"/>
                        <a:ea typeface="Roboto"/>
                        <a:cs typeface="Roboto"/>
                        <a:sym typeface="Roboto"/>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04" name="Google Shape;104;p6"/>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05" name="Google Shape;105;p6"/>
          <p:cNvGraphicFramePr/>
          <p:nvPr/>
        </p:nvGraphicFramePr>
        <p:xfrm>
          <a:off x="52150" y="1291024"/>
          <a:ext cx="3000000" cy="3000000"/>
        </p:xfrm>
        <a:graphic>
          <a:graphicData uri="http://schemas.openxmlformats.org/drawingml/2006/table">
            <a:tbl>
              <a:tblPr bandRow="1" firstRow="1">
                <a:noFill/>
                <a:tableStyleId>{BDE33265-0672-4E0C-9921-E47A946D9B8A}</a:tableStyleId>
              </a:tblPr>
              <a:tblGrid>
                <a:gridCol w="2106400"/>
                <a:gridCol w="2294925"/>
                <a:gridCol w="2294925"/>
                <a:gridCol w="2294925"/>
              </a:tblGrid>
              <a:tr h="4633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Authors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Paper 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Contribution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Lacuna</a:t>
                      </a:r>
                      <a:endParaRPr sz="1400" u="none" cap="none" strike="noStrike">
                        <a:solidFill>
                          <a:srgbClr val="000000"/>
                        </a:solidFill>
                      </a:endParaRPr>
                    </a:p>
                  </a:txBody>
                  <a:tcPr marT="45725" marB="45725" marR="91450" marL="91450"/>
                </a:tc>
              </a:tr>
              <a:tr h="2636525">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Monish S, Mridul Mohta, Shanta Rangaswamy</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Ethereum price prediction using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Machine Learning</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Techniques</a:t>
                      </a:r>
                      <a:r>
                        <a:rPr i="0" lang="en" sz="1400" u="none" cap="none" strike="noStrike">
                          <a:solidFill>
                            <a:schemeClr val="dk1"/>
                          </a:solidFill>
                          <a:latin typeface="Roboto"/>
                          <a:ea typeface="Roboto"/>
                          <a:cs typeface="Roboto"/>
                          <a:sym typeface="Roboto"/>
                        </a:rPr>
                        <a:t>– A</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a:ea typeface="Roboto"/>
                          <a:cs typeface="Roboto"/>
                          <a:sym typeface="Roboto"/>
                        </a:rPr>
                        <a:t>Comparative Study</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br>
                        <a:rPr lang="en" sz="1400" u="none" cap="none" strike="noStrike">
                          <a:latin typeface="Roboto"/>
                          <a:ea typeface="Roboto"/>
                          <a:cs typeface="Roboto"/>
                          <a:sym typeface="Roboto"/>
                        </a:rPr>
                      </a:b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 Compares Ethereum prices predicted by three algorithms RNN, LSTM and Bidirectional LSTM.</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 The error metrics that were used to evaluate the results are MAPE, RMSE, MAE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 They also conclude that short term prediction is more accurate than long term prediction.</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 They used only one parameter for prediction i.e. ‘closing price’.</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 Accuracy can be further improved.</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Roboto"/>
                          <a:ea typeface="Roboto"/>
                          <a:cs typeface="Roboto"/>
                          <a:sym typeface="Roboto"/>
                        </a:rPr>
                        <a:t>- There is no details mentioned of the dataset used and its size.</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Roboto"/>
                        <a:ea typeface="Roboto"/>
                        <a:cs typeface="Roboto"/>
                        <a:sym typeface="Roboto"/>
                      </a:endParaRPr>
                    </a:p>
                  </a:txBody>
                  <a:tcPr marT="45725" marB="45725" marR="91450" marL="91450"/>
                </a:tc>
              </a:tr>
            </a:tbl>
          </a:graphicData>
        </a:graphic>
      </p:graphicFrame>
      <p:sp>
        <p:nvSpPr>
          <p:cNvPr id="106" name="Google Shape;106;p6"/>
          <p:cNvSpPr txBox="1"/>
          <p:nvPr/>
        </p:nvSpPr>
        <p:spPr>
          <a:xfrm>
            <a:off x="152388" y="4521200"/>
            <a:ext cx="8839200" cy="431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Roboto"/>
                <a:ea typeface="Roboto"/>
                <a:cs typeface="Roboto"/>
                <a:sym typeface="Roboto"/>
                <a:hlinkClick r:id="rId3"/>
              </a:rPr>
              <a:t>Link to rest of the research paper’s survey</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Employed</a:t>
            </a:r>
            <a:endParaRPr/>
          </a:p>
        </p:txBody>
      </p:sp>
      <p:sp>
        <p:nvSpPr>
          <p:cNvPr id="112" name="Google Shape;112;p7"/>
          <p:cNvSpPr txBox="1"/>
          <p:nvPr>
            <p:ph idx="2" type="body"/>
          </p:nvPr>
        </p:nvSpPr>
        <p:spPr>
          <a:xfrm>
            <a:off x="384725" y="1460351"/>
            <a:ext cx="8520600" cy="323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t>1. </a:t>
            </a:r>
            <a:r>
              <a:rPr lang="en" sz="1500" u="sng"/>
              <a:t>Data Collection</a:t>
            </a:r>
            <a:r>
              <a:rPr lang="en" sz="1500"/>
              <a:t>: Gather historical Bitcoin market data, including price, volume, and relevant indicators, along with social media sentiment data for market sentiment analysis.</a:t>
            </a:r>
            <a:endParaRPr sz="1500"/>
          </a:p>
          <a:p>
            <a:pPr indent="0" lvl="0" marL="0" rtl="0" algn="l">
              <a:lnSpc>
                <a:spcPct val="115000"/>
              </a:lnSpc>
              <a:spcBef>
                <a:spcPts val="0"/>
              </a:spcBef>
              <a:spcAft>
                <a:spcPts val="0"/>
              </a:spcAft>
              <a:buSzPts val="1300"/>
              <a:buNone/>
            </a:pPr>
            <a:r>
              <a:rPr lang="en" sz="1500"/>
              <a:t>2. </a:t>
            </a:r>
            <a:r>
              <a:rPr lang="en" sz="1500" u="sng"/>
              <a:t>Data Preprocessing</a:t>
            </a:r>
            <a:r>
              <a:rPr lang="en" sz="1500"/>
              <a:t>: Clean and prepare the collected data by handling missing values, outliers, and noise, and normalize or standardize numerical features for uniformity.</a:t>
            </a:r>
            <a:endParaRPr sz="1500"/>
          </a:p>
          <a:p>
            <a:pPr indent="0" lvl="0" marL="0" rtl="0" algn="l">
              <a:lnSpc>
                <a:spcPct val="115000"/>
              </a:lnSpc>
              <a:spcBef>
                <a:spcPts val="0"/>
              </a:spcBef>
              <a:spcAft>
                <a:spcPts val="0"/>
              </a:spcAft>
              <a:buSzPts val="1300"/>
              <a:buNone/>
            </a:pPr>
            <a:r>
              <a:rPr lang="en" sz="1500"/>
              <a:t>3. </a:t>
            </a:r>
            <a:r>
              <a:rPr lang="en" sz="1500" u="sng"/>
              <a:t>Feature Engineering</a:t>
            </a:r>
            <a:r>
              <a:rPr lang="en" sz="1500"/>
              <a:t>: Create new meaningful features, such as rolling averages and volatility measures, to enhance the dataset's predictive power.</a:t>
            </a:r>
            <a:endParaRPr sz="1500"/>
          </a:p>
          <a:p>
            <a:pPr indent="0" lvl="0" marL="0" rtl="0" algn="l">
              <a:lnSpc>
                <a:spcPct val="115000"/>
              </a:lnSpc>
              <a:spcBef>
                <a:spcPts val="0"/>
              </a:spcBef>
              <a:spcAft>
                <a:spcPts val="0"/>
              </a:spcAft>
              <a:buSzPts val="1300"/>
              <a:buNone/>
            </a:pPr>
            <a:r>
              <a:rPr lang="en" sz="1500"/>
              <a:t>4. </a:t>
            </a:r>
            <a:r>
              <a:rPr lang="en" sz="1500" u="sng"/>
              <a:t>Feature Selection</a:t>
            </a:r>
            <a:r>
              <a:rPr lang="en" sz="1500"/>
              <a:t>: Identify and choose the most impactful features for Bitcoin price movement using techniques like correlation analysis and machine learning model-based feature importance.</a:t>
            </a:r>
            <a:endParaRPr sz="1500"/>
          </a:p>
          <a:p>
            <a:pPr indent="0" lvl="0" marL="0" rtl="0" algn="l">
              <a:lnSpc>
                <a:spcPct val="115000"/>
              </a:lnSpc>
              <a:spcBef>
                <a:spcPts val="0"/>
              </a:spcBef>
              <a:spcAft>
                <a:spcPts val="0"/>
              </a:spcAft>
              <a:buSzPts val="1300"/>
              <a:buNone/>
            </a:pPr>
            <a:r>
              <a:rPr lang="en" sz="1500"/>
              <a:t>5. </a:t>
            </a:r>
            <a:r>
              <a:rPr lang="en" sz="1500" u="sng"/>
              <a:t>Model Selection</a:t>
            </a:r>
            <a:r>
              <a:rPr lang="en" sz="1500"/>
              <a:t>: Opt for suitable deep learning algorithms like ARIMA, LSTM networks, Random Forest, Gradient Boosting, or combinations thereof for time series forecasting.</a:t>
            </a:r>
            <a:endParaRPr sz="1500"/>
          </a:p>
          <a:p>
            <a:pPr indent="0" lvl="0" marL="0" rtl="0" algn="l">
              <a:lnSpc>
                <a:spcPct val="115000"/>
              </a:lnSpc>
              <a:spcBef>
                <a:spcPts val="0"/>
              </a:spcBef>
              <a:spcAft>
                <a:spcPts val="0"/>
              </a:spcAft>
              <a:buSzPts val="1300"/>
              <a:buNone/>
            </a:pPr>
            <a:r>
              <a:rPr lang="en" sz="1500"/>
              <a:t>6. </a:t>
            </a:r>
            <a:r>
              <a:rPr lang="en" sz="1500" u="sng"/>
              <a:t>Model Training</a:t>
            </a:r>
            <a:r>
              <a:rPr lang="en" sz="1500"/>
              <a:t>: Split the data, train the selected models, and fine-tune hyperparameters to achieve optimal performance, especially for deep learning models like LSTM.</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Employed</a:t>
            </a:r>
            <a:endParaRPr/>
          </a:p>
        </p:txBody>
      </p:sp>
      <p:sp>
        <p:nvSpPr>
          <p:cNvPr id="118" name="Google Shape;118;p27"/>
          <p:cNvSpPr txBox="1"/>
          <p:nvPr>
            <p:ph idx="2" type="body"/>
          </p:nvPr>
        </p:nvSpPr>
        <p:spPr>
          <a:xfrm>
            <a:off x="311700" y="1301675"/>
            <a:ext cx="8520600" cy="328022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rPr lang="en" sz="1500"/>
              <a:t>7. </a:t>
            </a:r>
            <a:r>
              <a:rPr lang="en" sz="1500" u="sng"/>
              <a:t>Model Evaluation</a:t>
            </a:r>
            <a:r>
              <a:rPr lang="en" sz="1500"/>
              <a:t>: Assess model performance using metrics like MAE, RMSE, or MAPE, and select the best-performing model based on evaluation results.</a:t>
            </a:r>
            <a:endParaRPr sz="1500"/>
          </a:p>
          <a:p>
            <a:pPr indent="0" lvl="0" marL="0" rtl="0" algn="l">
              <a:lnSpc>
                <a:spcPct val="115000"/>
              </a:lnSpc>
              <a:spcBef>
                <a:spcPts val="0"/>
              </a:spcBef>
              <a:spcAft>
                <a:spcPts val="0"/>
              </a:spcAft>
              <a:buSzPts val="1300"/>
              <a:buNone/>
            </a:pPr>
            <a:r>
              <a:rPr lang="en" sz="1500"/>
              <a:t>8. </a:t>
            </a:r>
            <a:r>
              <a:rPr lang="en" sz="1500" u="sng"/>
              <a:t>Hyperparameter Tuning</a:t>
            </a:r>
            <a:r>
              <a:rPr lang="en" sz="1500"/>
              <a:t>: Fine-tune model hyperparameters using techniques like grid search or random search to further optimize performance.</a:t>
            </a:r>
            <a:endParaRPr sz="1500"/>
          </a:p>
          <a:p>
            <a:pPr indent="0" lvl="0" marL="0" rtl="0" algn="l">
              <a:lnSpc>
                <a:spcPct val="115000"/>
              </a:lnSpc>
              <a:spcBef>
                <a:spcPts val="0"/>
              </a:spcBef>
              <a:spcAft>
                <a:spcPts val="0"/>
              </a:spcAft>
              <a:buSzPts val="1300"/>
              <a:buNone/>
            </a:pPr>
            <a:r>
              <a:rPr lang="en" sz="1500"/>
              <a:t>9. </a:t>
            </a:r>
            <a:r>
              <a:rPr lang="en" sz="1500" u="sng"/>
              <a:t>Prediction and Testing</a:t>
            </a:r>
            <a:r>
              <a:rPr lang="en" sz="1500"/>
              <a:t>: Utilize the trained model to make predictions on new data, and continuously monitor and retrain the model to adapt to changing market conditions.</a:t>
            </a:r>
            <a:endParaRPr sz="1500"/>
          </a:p>
          <a:p>
            <a:pPr indent="0" lvl="0" marL="0" rtl="0" algn="l">
              <a:lnSpc>
                <a:spcPct val="115000"/>
              </a:lnSpc>
              <a:spcBef>
                <a:spcPts val="0"/>
              </a:spcBef>
              <a:spcAft>
                <a:spcPts val="0"/>
              </a:spcAft>
              <a:buSzPts val="1300"/>
              <a:buNone/>
            </a:pPr>
            <a:r>
              <a:rPr lang="en" sz="1500"/>
              <a:t>10. </a:t>
            </a:r>
            <a:r>
              <a:rPr lang="en" sz="1500" u="sng"/>
              <a:t>Deploymen</a:t>
            </a:r>
            <a:r>
              <a:rPr lang="en" sz="1500"/>
              <a:t>t: Implement the trained model in a real-time or batch prediction environment for ongoing price forecasting based on incoming data.</a:t>
            </a:r>
            <a:endParaRPr sz="1500"/>
          </a:p>
          <a:p>
            <a:pPr indent="0" lvl="0" marL="0" rtl="0" algn="l">
              <a:lnSpc>
                <a:spcPct val="115000"/>
              </a:lnSpc>
              <a:spcBef>
                <a:spcPts val="0"/>
              </a:spcBef>
              <a:spcAft>
                <a:spcPts val="0"/>
              </a:spcAft>
              <a:buSzPts val="1300"/>
              <a:buNone/>
            </a:pPr>
            <a:r>
              <a:rPr lang="en" sz="1500"/>
              <a:t>11. </a:t>
            </a:r>
            <a:r>
              <a:rPr lang="en" sz="1500" u="sng"/>
              <a:t>Monitoring and Maintenance</a:t>
            </a:r>
            <a:r>
              <a:rPr lang="en" sz="1500"/>
              <a:t>: Continuously monitor model performance, retrain with fresh data, and update the methodology as needed to ensure accurate predictions in a dynamic market environment.</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coreProperties>
</file>