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iitf446O5SCxZuFdSllQMqz5n6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309493-9891-499D-BACC-C3469146C490}">
  <a:tblStyle styleId="{E1309493-9891-499D-BACC-C3469146C49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11ab192b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11ab192b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11ab192b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11ab192b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11ab192b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11ab192b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1ab192b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1ab192b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Tanmay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Tanmay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Gautam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7c83af16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7c83af16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7c83af16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7c83af16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7c83af16b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7c83af16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11ab192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11ab192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F4A"/>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1131625"/>
            <a:ext cx="8520600" cy="11061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600"/>
              <a:buNone/>
            </a:pPr>
            <a:r>
              <a:rPr lang="en" sz="3500"/>
              <a:t>Missing Substance Detection</a:t>
            </a:r>
            <a:endParaRPr/>
          </a:p>
          <a:p>
            <a:pPr indent="0" lvl="0" marL="0" rtl="0" algn="ctr">
              <a:lnSpc>
                <a:spcPct val="80000"/>
              </a:lnSpc>
              <a:spcBef>
                <a:spcPts val="0"/>
              </a:spcBef>
              <a:spcAft>
                <a:spcPts val="0"/>
              </a:spcAft>
              <a:buSzPts val="3600"/>
              <a:buNone/>
            </a:pPr>
            <a:r>
              <a:t/>
            </a:r>
            <a:endParaRPr sz="1900">
              <a:solidFill>
                <a:srgbClr val="002F4A"/>
              </a:solidFill>
            </a:endParaRPr>
          </a:p>
          <a:p>
            <a:pPr indent="0" lvl="0" marL="0" rtl="0" algn="ctr">
              <a:lnSpc>
                <a:spcPct val="80000"/>
              </a:lnSpc>
              <a:spcBef>
                <a:spcPts val="0"/>
              </a:spcBef>
              <a:spcAft>
                <a:spcPts val="0"/>
              </a:spcAft>
              <a:buSzPts val="3600"/>
              <a:buNone/>
            </a:pPr>
            <a:r>
              <a:rPr i="1" lang="en" sz="2100">
                <a:solidFill>
                  <a:srgbClr val="002F4A"/>
                </a:solidFill>
              </a:rPr>
              <a:t>TIFR</a:t>
            </a:r>
            <a:r>
              <a:rPr i="1" lang="en" sz="2100">
                <a:solidFill>
                  <a:srgbClr val="002F4A"/>
                </a:solidFill>
              </a:rPr>
              <a:t> Project</a:t>
            </a:r>
            <a:endParaRPr i="1" sz="2100">
              <a:solidFill>
                <a:srgbClr val="002F4A"/>
              </a:solidFill>
            </a:endParaRPr>
          </a:p>
          <a:p>
            <a:pPr indent="0" lvl="0" marL="0" rtl="0" algn="l">
              <a:lnSpc>
                <a:spcPct val="100000"/>
              </a:lnSpc>
              <a:spcBef>
                <a:spcPts val="0"/>
              </a:spcBef>
              <a:spcAft>
                <a:spcPts val="0"/>
              </a:spcAft>
              <a:buSzPts val="3600"/>
              <a:buNone/>
            </a:pPr>
            <a:r>
              <a:t/>
            </a:r>
            <a:endParaRPr sz="1700">
              <a:solidFill>
                <a:srgbClr val="002F4A"/>
              </a:solidFill>
            </a:endParaRPr>
          </a:p>
        </p:txBody>
      </p:sp>
      <p:sp>
        <p:nvSpPr>
          <p:cNvPr id="65" name="Google Shape;65;p1"/>
          <p:cNvSpPr txBox="1"/>
          <p:nvPr>
            <p:ph idx="1" type="subTitle"/>
          </p:nvPr>
        </p:nvSpPr>
        <p:spPr>
          <a:xfrm>
            <a:off x="1212075" y="2364150"/>
            <a:ext cx="2530200" cy="71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solidFill>
                  <a:srgbClr val="161616"/>
                </a:solidFill>
                <a:latin typeface="Arial"/>
                <a:ea typeface="Arial"/>
                <a:cs typeface="Arial"/>
                <a:sym typeface="Arial"/>
              </a:rPr>
              <a:t>Project Mentors: </a:t>
            </a:r>
            <a:endParaRPr sz="1400">
              <a:solidFill>
                <a:srgbClr val="161616"/>
              </a:solidFill>
              <a:latin typeface="Arial"/>
              <a:ea typeface="Arial"/>
              <a:cs typeface="Arial"/>
              <a:sym typeface="Arial"/>
            </a:endParaRPr>
          </a:p>
          <a:p>
            <a:pPr indent="457200" lvl="0" marL="0" rtl="0" algn="l">
              <a:lnSpc>
                <a:spcPct val="100000"/>
              </a:lnSpc>
              <a:spcBef>
                <a:spcPts val="0"/>
              </a:spcBef>
              <a:spcAft>
                <a:spcPts val="0"/>
              </a:spcAft>
              <a:buSzPts val="1600"/>
              <a:buNone/>
            </a:pPr>
            <a:r>
              <a:rPr lang="en" sz="1400">
                <a:solidFill>
                  <a:srgbClr val="161616"/>
                </a:solidFill>
                <a:latin typeface="Arial"/>
                <a:ea typeface="Arial"/>
                <a:cs typeface="Arial"/>
                <a:sym typeface="Arial"/>
              </a:rPr>
              <a:t>Mrs. Priya R L</a:t>
            </a:r>
            <a:endParaRPr sz="1400">
              <a:solidFill>
                <a:srgbClr val="161616"/>
              </a:solidFill>
              <a:latin typeface="Arial"/>
              <a:ea typeface="Arial"/>
              <a:cs typeface="Arial"/>
              <a:sym typeface="Arial"/>
            </a:endParaRPr>
          </a:p>
          <a:p>
            <a:pPr indent="457200" lvl="0" marL="0" rtl="0" algn="l">
              <a:lnSpc>
                <a:spcPct val="100000"/>
              </a:lnSpc>
              <a:spcBef>
                <a:spcPts val="0"/>
              </a:spcBef>
              <a:spcAft>
                <a:spcPts val="0"/>
              </a:spcAft>
              <a:buSzPts val="1600"/>
              <a:buNone/>
            </a:pPr>
            <a:r>
              <a:rPr lang="en" sz="1400">
                <a:solidFill>
                  <a:srgbClr val="161616"/>
                </a:solidFill>
                <a:latin typeface="Arial"/>
                <a:ea typeface="Arial"/>
                <a:cs typeface="Arial"/>
                <a:sym typeface="Arial"/>
              </a:rPr>
              <a:t>Dr. Sharmila Sengupta</a:t>
            </a:r>
            <a:endParaRPr sz="1400">
              <a:solidFill>
                <a:srgbClr val="161616"/>
              </a:solidFill>
              <a:latin typeface="Arial"/>
              <a:ea typeface="Arial"/>
              <a:cs typeface="Arial"/>
              <a:sym typeface="Arial"/>
            </a:endParaRPr>
          </a:p>
        </p:txBody>
      </p:sp>
      <p:sp>
        <p:nvSpPr>
          <p:cNvPr id="66" name="Google Shape;66;p1"/>
          <p:cNvSpPr txBox="1"/>
          <p:nvPr/>
        </p:nvSpPr>
        <p:spPr>
          <a:xfrm>
            <a:off x="6065400" y="3029525"/>
            <a:ext cx="2530200" cy="131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a:t>
            </a:r>
            <a:endParaRPr b="0" i="0" sz="1400" u="none" cap="none" strike="noStrike">
              <a:solidFill>
                <a:srgbClr val="F3F3F3"/>
              </a:solidFill>
              <a:latin typeface="Arial"/>
              <a:ea typeface="Arial"/>
              <a:cs typeface="Arial"/>
              <a:sym typeface="Arial"/>
            </a:endParaRPr>
          </a:p>
          <a:p>
            <a:pPr indent="0" lvl="0" marL="457200" rtl="0" algn="l">
              <a:spcBef>
                <a:spcPts val="0"/>
              </a:spcBef>
              <a:spcAft>
                <a:spcPts val="0"/>
              </a:spcAft>
              <a:buClr>
                <a:srgbClr val="000000"/>
              </a:buClr>
              <a:buSzPts val="1400"/>
              <a:buFont typeface="Arial"/>
              <a:buNone/>
            </a:pPr>
            <a:r>
              <a:rPr lang="en">
                <a:solidFill>
                  <a:srgbClr val="F3F3F3"/>
                </a:solidFill>
              </a:rPr>
              <a:t>56 - Tanay Phatak</a:t>
            </a:r>
            <a:endParaRPr>
              <a:solidFill>
                <a:srgbClr val="F3F3F3"/>
              </a:solidFil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67 - Tanmay Thakare</a:t>
            </a:r>
            <a:endParaRPr b="0" i="0" sz="1400" u="none" cap="none" strike="noStrike">
              <a:solidFill>
                <a:srgbClr val="F3F3F3"/>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71 - Gautam Wadhwani</a:t>
            </a:r>
            <a:endParaRPr b="0" i="0" sz="1400" u="none" cap="none" strike="noStrike">
              <a:solidFill>
                <a:srgbClr val="F3F3F3"/>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lang="en">
                <a:solidFill>
                  <a:srgbClr val="F3F3F3"/>
                </a:solidFill>
              </a:rPr>
              <a:t>09</a:t>
            </a:r>
            <a:r>
              <a:rPr b="0" i="0" lang="en" sz="1400" u="none" cap="none" strike="noStrike">
                <a:solidFill>
                  <a:srgbClr val="F3F3F3"/>
                </a:solidFill>
                <a:latin typeface="Arial"/>
                <a:ea typeface="Arial"/>
                <a:cs typeface="Arial"/>
                <a:sym typeface="Arial"/>
              </a:rPr>
              <a:t> - </a:t>
            </a:r>
            <a:r>
              <a:rPr lang="en">
                <a:solidFill>
                  <a:srgbClr val="F3F3F3"/>
                </a:solidFill>
              </a:rPr>
              <a:t>Sakshi Bhojwani</a:t>
            </a:r>
            <a:endParaRPr b="0" i="0" sz="1400" u="none" cap="none" strike="noStrike">
              <a:solidFill>
                <a:srgbClr val="F3F3F3"/>
              </a:solidFill>
              <a:latin typeface="Arial"/>
              <a:ea typeface="Arial"/>
              <a:cs typeface="Arial"/>
              <a:sym typeface="Arial"/>
            </a:endParaRPr>
          </a:p>
        </p:txBody>
      </p:sp>
      <p:pic>
        <p:nvPicPr>
          <p:cNvPr id="67" name="Google Shape;67;p1"/>
          <p:cNvPicPr preferRelativeResize="0"/>
          <p:nvPr/>
        </p:nvPicPr>
        <p:blipFill rotWithShape="1">
          <a:blip r:embed="rId3">
            <a:alphaModFix/>
          </a:blip>
          <a:srcRect b="0" l="6977" r="8039" t="0"/>
          <a:stretch/>
        </p:blipFill>
        <p:spPr>
          <a:xfrm>
            <a:off x="3408775" y="177500"/>
            <a:ext cx="668972" cy="875300"/>
          </a:xfrm>
          <a:prstGeom prst="rect">
            <a:avLst/>
          </a:prstGeom>
          <a:noFill/>
          <a:ln>
            <a:noFill/>
          </a:ln>
        </p:spPr>
      </p:pic>
      <p:pic>
        <p:nvPicPr>
          <p:cNvPr id="68" name="Google Shape;68;p1"/>
          <p:cNvPicPr preferRelativeResize="0"/>
          <p:nvPr/>
        </p:nvPicPr>
        <p:blipFill>
          <a:blip r:embed="rId4">
            <a:alphaModFix/>
          </a:blip>
          <a:stretch>
            <a:fillRect/>
          </a:stretch>
        </p:blipFill>
        <p:spPr>
          <a:xfrm>
            <a:off x="4441473" y="255475"/>
            <a:ext cx="1293753" cy="719301"/>
          </a:xfrm>
          <a:prstGeom prst="rect">
            <a:avLst/>
          </a:prstGeom>
          <a:noFill/>
          <a:ln>
            <a:noFill/>
          </a:ln>
        </p:spPr>
      </p:pic>
      <p:sp>
        <p:nvSpPr>
          <p:cNvPr id="69" name="Google Shape;69;p1"/>
          <p:cNvSpPr txBox="1"/>
          <p:nvPr/>
        </p:nvSpPr>
        <p:spPr>
          <a:xfrm>
            <a:off x="1212075" y="4270750"/>
            <a:ext cx="1881000" cy="3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400"/>
              <a:buFont typeface="Arial"/>
              <a:buNone/>
            </a:pPr>
            <a:r>
              <a:rPr b="1" lang="en">
                <a:solidFill>
                  <a:srgbClr val="F3F3F3"/>
                </a:solidFill>
              </a:rPr>
              <a:t>Group Number</a:t>
            </a:r>
            <a:r>
              <a:rPr lang="en">
                <a:solidFill>
                  <a:srgbClr val="F3F3F3"/>
                </a:solidFill>
              </a:rPr>
              <a:t> : 29</a:t>
            </a:r>
            <a:endParaRPr>
              <a:latin typeface="Roboto"/>
              <a:ea typeface="Roboto"/>
              <a:cs typeface="Roboto"/>
              <a:sym typeface="Roboto"/>
            </a:endParaRPr>
          </a:p>
        </p:txBody>
      </p:sp>
      <p:sp>
        <p:nvSpPr>
          <p:cNvPr id="70" name="Google Shape;70;p1"/>
          <p:cNvSpPr txBox="1"/>
          <p:nvPr/>
        </p:nvSpPr>
        <p:spPr>
          <a:xfrm>
            <a:off x="7574700" y="4759800"/>
            <a:ext cx="15693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rgbClr val="F3F3F3"/>
                </a:solidFill>
              </a:rPr>
              <a:t>Date</a:t>
            </a:r>
            <a:r>
              <a:rPr b="0" i="0" lang="en" sz="1400" u="none" cap="none" strike="noStrike">
                <a:solidFill>
                  <a:srgbClr val="F3F3F3"/>
                </a:solidFill>
                <a:latin typeface="Arial"/>
                <a:ea typeface="Arial"/>
                <a:cs typeface="Arial"/>
                <a:sym typeface="Arial"/>
              </a:rPr>
              <a:t>: </a:t>
            </a:r>
            <a:r>
              <a:rPr lang="en">
                <a:solidFill>
                  <a:srgbClr val="F3F3F3"/>
                </a:solidFill>
              </a:rPr>
              <a:t>13</a:t>
            </a:r>
            <a:r>
              <a:rPr lang="en">
                <a:solidFill>
                  <a:srgbClr val="F3F3F3"/>
                </a:solidFill>
              </a:rPr>
              <a:t>/08/2023</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611ab192b6_1_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GSR-OCR</a:t>
            </a:r>
            <a:endParaRPr/>
          </a:p>
        </p:txBody>
      </p:sp>
      <p:sp>
        <p:nvSpPr>
          <p:cNvPr id="124" name="Google Shape;124;g2611ab192b6_1_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Objectives of the project:</a:t>
            </a:r>
            <a:endParaRPr sz="1500"/>
          </a:p>
          <a:p>
            <a:pPr indent="-323850" lvl="0" marL="457200" rtl="0" algn="just">
              <a:spcBef>
                <a:spcPts val="0"/>
              </a:spcBef>
              <a:spcAft>
                <a:spcPts val="0"/>
              </a:spcAft>
              <a:buSzPts val="1500"/>
              <a:buChar char="●"/>
            </a:pPr>
            <a:r>
              <a:rPr lang="en" sz="1500"/>
              <a:t>Develop a system capable of accurately recognizing individual Gujarati characters.</a:t>
            </a:r>
            <a:endParaRPr sz="1500"/>
          </a:p>
          <a:p>
            <a:pPr indent="-323850" lvl="0" marL="457200" rtl="0" algn="just">
              <a:spcBef>
                <a:spcPts val="0"/>
              </a:spcBef>
              <a:spcAft>
                <a:spcPts val="0"/>
              </a:spcAft>
              <a:buSzPts val="1500"/>
              <a:buChar char="●"/>
            </a:pPr>
            <a:r>
              <a:rPr lang="en" sz="1500"/>
              <a:t>Extend the recognition system to a higher level by recognizing complete Gujarati script elements, such as words or sentences.</a:t>
            </a:r>
            <a:endParaRPr sz="1500"/>
          </a:p>
          <a:p>
            <a:pPr indent="-323850" lvl="0" marL="457200" rtl="0" algn="just">
              <a:spcBef>
                <a:spcPts val="0"/>
              </a:spcBef>
              <a:spcAft>
                <a:spcPts val="0"/>
              </a:spcAft>
              <a:buSzPts val="1500"/>
              <a:buChar char="●"/>
            </a:pPr>
            <a:r>
              <a:rPr lang="en" sz="1500"/>
              <a:t>Train a model to remove images from the news articles.</a:t>
            </a:r>
            <a:endParaRPr sz="1500"/>
          </a:p>
          <a:p>
            <a:pPr indent="-323850" lvl="0" marL="457200" rtl="0" algn="just">
              <a:spcBef>
                <a:spcPts val="0"/>
              </a:spcBef>
              <a:spcAft>
                <a:spcPts val="0"/>
              </a:spcAft>
              <a:buSzPts val="1500"/>
              <a:buChar char="●"/>
            </a:pPr>
            <a:r>
              <a:rPr lang="en" sz="1500"/>
              <a:t>Achieve a high level of accuracy in character and script recognition.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611ab192b6_1_18"/>
          <p:cNvSpPr txBox="1"/>
          <p:nvPr>
            <p:ph idx="1" type="body"/>
          </p:nvPr>
        </p:nvSpPr>
        <p:spPr>
          <a:xfrm>
            <a:off x="311725" y="1580650"/>
            <a:ext cx="4166400" cy="13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t>Issue</a:t>
            </a:r>
            <a:endParaRPr b="1" sz="1600" u="sng"/>
          </a:p>
          <a:p>
            <a:pPr indent="0" lvl="0" marL="0" rtl="0" algn="ctr">
              <a:spcBef>
                <a:spcPts val="0"/>
              </a:spcBef>
              <a:spcAft>
                <a:spcPts val="0"/>
              </a:spcAft>
              <a:buNone/>
            </a:pPr>
            <a:r>
              <a:t/>
            </a:r>
            <a:endParaRPr b="1" sz="1600" u="sng"/>
          </a:p>
          <a:p>
            <a:pPr indent="-317500" lvl="0" marL="457200" rtl="0" algn="l">
              <a:spcBef>
                <a:spcPts val="0"/>
              </a:spcBef>
              <a:spcAft>
                <a:spcPts val="0"/>
              </a:spcAft>
              <a:buSzPts val="1400"/>
              <a:buChar char="●"/>
            </a:pPr>
            <a:r>
              <a:rPr lang="en" sz="1400"/>
              <a:t>Unsupported versions of libraries.</a:t>
            </a:r>
            <a:endParaRPr sz="1400"/>
          </a:p>
          <a:p>
            <a:pPr indent="-317500" lvl="0" marL="457200" rtl="0" algn="l">
              <a:spcBef>
                <a:spcPts val="0"/>
              </a:spcBef>
              <a:spcAft>
                <a:spcPts val="0"/>
              </a:spcAft>
              <a:buSzPts val="1400"/>
              <a:buChar char="●"/>
            </a:pPr>
            <a:r>
              <a:rPr lang="en" sz="1400"/>
              <a:t>Couldn’t install scikit-learn.</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30" name="Google Shape;130;g2611ab192b6_1_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 during implementation</a:t>
            </a:r>
            <a:endParaRPr/>
          </a:p>
        </p:txBody>
      </p:sp>
      <p:sp>
        <p:nvSpPr>
          <p:cNvPr id="131" name="Google Shape;131;g2611ab192b6_1_18"/>
          <p:cNvSpPr txBox="1"/>
          <p:nvPr/>
        </p:nvSpPr>
        <p:spPr>
          <a:xfrm>
            <a:off x="3126150" y="1324788"/>
            <a:ext cx="2891700" cy="35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00" u="sng">
                <a:solidFill>
                  <a:schemeClr val="dk2"/>
                </a:solidFill>
                <a:latin typeface="Roboto"/>
                <a:ea typeface="Roboto"/>
                <a:cs typeface="Roboto"/>
                <a:sym typeface="Roboto"/>
              </a:rPr>
              <a:t>GSR-OCR</a:t>
            </a:r>
            <a:endParaRPr>
              <a:latin typeface="Roboto"/>
              <a:ea typeface="Roboto"/>
              <a:cs typeface="Roboto"/>
              <a:sym typeface="Roboto"/>
            </a:endParaRPr>
          </a:p>
        </p:txBody>
      </p:sp>
      <p:sp>
        <p:nvSpPr>
          <p:cNvPr id="132" name="Google Shape;132;g2611ab192b6_1_18"/>
          <p:cNvSpPr txBox="1"/>
          <p:nvPr>
            <p:ph idx="1" type="body"/>
          </p:nvPr>
        </p:nvSpPr>
        <p:spPr>
          <a:xfrm>
            <a:off x="4665925" y="1580650"/>
            <a:ext cx="4166400" cy="13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t>Solution</a:t>
            </a:r>
            <a:endParaRPr b="1" sz="1600" u="sng"/>
          </a:p>
          <a:p>
            <a:pPr indent="0" lvl="0" marL="0" rtl="0" algn="ctr">
              <a:spcBef>
                <a:spcPts val="0"/>
              </a:spcBef>
              <a:spcAft>
                <a:spcPts val="0"/>
              </a:spcAft>
              <a:buNone/>
            </a:pPr>
            <a:r>
              <a:t/>
            </a:r>
            <a:endParaRPr b="1" sz="1600" u="sng"/>
          </a:p>
          <a:p>
            <a:pPr indent="-317500" lvl="0" marL="457200" marR="0" rtl="0" algn="l">
              <a:lnSpc>
                <a:spcPct val="115000"/>
              </a:lnSpc>
              <a:spcBef>
                <a:spcPts val="0"/>
              </a:spcBef>
              <a:spcAft>
                <a:spcPts val="0"/>
              </a:spcAft>
              <a:buSzPts val="1400"/>
              <a:buChar char="●"/>
            </a:pPr>
            <a:r>
              <a:rPr lang="en" sz="1400"/>
              <a:t>Install libraries from requirements.txt file.</a:t>
            </a:r>
            <a:endParaRPr sz="1400"/>
          </a:p>
          <a:p>
            <a:pPr indent="-317500" lvl="0" marL="457200" marR="0" rtl="0" algn="l">
              <a:lnSpc>
                <a:spcPct val="115000"/>
              </a:lnSpc>
              <a:spcBef>
                <a:spcPts val="0"/>
              </a:spcBef>
              <a:spcAft>
                <a:spcPts val="0"/>
              </a:spcAft>
              <a:buSzPts val="1400"/>
              <a:buChar char="●"/>
            </a:pPr>
            <a:r>
              <a:rPr lang="en" sz="1400"/>
              <a:t>Downgrade pip version to 21.3.1, then reinstall scikit-learn.</a:t>
            </a:r>
            <a:endParaRPr sz="1400"/>
          </a:p>
          <a:p>
            <a:pPr indent="0" lvl="0" marL="457200" rtl="0" algn="l">
              <a:spcBef>
                <a:spcPts val="0"/>
              </a:spcBef>
              <a:spcAft>
                <a:spcPts val="0"/>
              </a:spcAft>
              <a:buNone/>
            </a:pPr>
            <a:r>
              <a:t/>
            </a:r>
            <a:endParaRPr sz="1400"/>
          </a:p>
        </p:txBody>
      </p:sp>
      <p:sp>
        <p:nvSpPr>
          <p:cNvPr id="133" name="Google Shape;133;g2611ab192b6_1_18"/>
          <p:cNvSpPr txBox="1"/>
          <p:nvPr/>
        </p:nvSpPr>
        <p:spPr>
          <a:xfrm>
            <a:off x="311700" y="4335175"/>
            <a:ext cx="85206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a:solidFill>
                  <a:schemeClr val="dk2"/>
                </a:solidFill>
                <a:latin typeface="Roboto"/>
                <a:ea typeface="Roboto"/>
                <a:cs typeface="Roboto"/>
                <a:sym typeface="Roboto"/>
              </a:rPr>
              <a:t>Note: </a:t>
            </a:r>
            <a:r>
              <a:rPr lang="en">
                <a:solidFill>
                  <a:schemeClr val="dk2"/>
                </a:solidFill>
                <a:latin typeface="Roboto"/>
                <a:ea typeface="Roboto"/>
                <a:cs typeface="Roboto"/>
                <a:sym typeface="Roboto"/>
              </a:rPr>
              <a:t>Application crashes when using enhance mode, no input validations, etc. UI not responsive.</a:t>
            </a:r>
            <a:endParaRPr>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611ab192b6_1_1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Wireless Extraction</a:t>
            </a:r>
            <a:endParaRPr/>
          </a:p>
        </p:txBody>
      </p:sp>
      <p:sp>
        <p:nvSpPr>
          <p:cNvPr id="139" name="Google Shape;139;g2611ab192b6_1_12"/>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Objectives of the project:</a:t>
            </a:r>
            <a:endParaRPr/>
          </a:p>
          <a:p>
            <a:pPr indent="-311150" lvl="0" marL="457200" rtl="0" algn="just">
              <a:spcBef>
                <a:spcPts val="0"/>
              </a:spcBef>
              <a:spcAft>
                <a:spcPts val="0"/>
              </a:spcAft>
              <a:buSzPts val="1300"/>
              <a:buChar char="●"/>
            </a:pPr>
            <a:r>
              <a:rPr lang="en"/>
              <a:t>C</a:t>
            </a:r>
            <a:r>
              <a:rPr lang="en"/>
              <a:t>apture video streams in real-time, with low latency, as input using a low-cost camera solution.</a:t>
            </a:r>
            <a:endParaRPr/>
          </a:p>
          <a:p>
            <a:pPr indent="-311150" lvl="0" marL="457200" rtl="0" algn="just">
              <a:spcBef>
                <a:spcPts val="0"/>
              </a:spcBef>
              <a:spcAft>
                <a:spcPts val="0"/>
              </a:spcAft>
              <a:buSzPts val="1300"/>
              <a:buChar char="●"/>
            </a:pPr>
            <a:r>
              <a:rPr lang="en"/>
              <a:t>Identify the value of readings displayed on the display panels using OCR.</a:t>
            </a:r>
            <a:endParaRPr/>
          </a:p>
          <a:p>
            <a:pPr indent="-311150" lvl="0" marL="457200" rtl="0" algn="just">
              <a:spcBef>
                <a:spcPts val="0"/>
              </a:spcBef>
              <a:spcAft>
                <a:spcPts val="0"/>
              </a:spcAft>
              <a:buSzPts val="1300"/>
              <a:buChar char="●"/>
            </a:pPr>
            <a:r>
              <a:rPr lang="en"/>
              <a:t>Monitor the reading values for any anomaly.</a:t>
            </a:r>
            <a:endParaRPr/>
          </a:p>
          <a:p>
            <a:pPr indent="0" lvl="0" marL="457200" rtl="0" algn="just">
              <a:spcBef>
                <a:spcPts val="0"/>
              </a:spcBef>
              <a:spcAft>
                <a:spcPts val="0"/>
              </a:spcAft>
              <a:buNone/>
            </a:pPr>
            <a:r>
              <a:t/>
            </a:r>
            <a:endParaRPr sz="1100">
              <a:solidFill>
                <a:srgbClr val="000000"/>
              </a:solidFill>
              <a:highlight>
                <a:srgbClr val="FFFFFF"/>
              </a:highlight>
            </a:endParaRPr>
          </a:p>
          <a:p>
            <a:pPr indent="0" lvl="0" marL="0" marR="0" rtl="0" algn="just">
              <a:lnSpc>
                <a:spcPct val="115000"/>
              </a:lnSpc>
              <a:spcBef>
                <a:spcPts val="0"/>
              </a:spcBef>
              <a:spcAft>
                <a:spcPts val="0"/>
              </a:spcAft>
              <a:buNone/>
            </a:pPr>
            <a:r>
              <a:t/>
            </a:r>
            <a:endParaRPr/>
          </a:p>
          <a:p>
            <a:pPr indent="0" lvl="0" marL="457200" rtl="0" algn="just">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611ab192b6_1_27"/>
          <p:cNvSpPr txBox="1"/>
          <p:nvPr>
            <p:ph idx="1" type="body"/>
          </p:nvPr>
        </p:nvSpPr>
        <p:spPr>
          <a:xfrm>
            <a:off x="311725" y="1599825"/>
            <a:ext cx="4166400" cy="25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Issue</a:t>
            </a:r>
            <a:endParaRPr b="1" u="sng"/>
          </a:p>
          <a:p>
            <a:pPr indent="0" lvl="0" marL="0" rtl="0" algn="ctr">
              <a:spcBef>
                <a:spcPts val="0"/>
              </a:spcBef>
              <a:spcAft>
                <a:spcPts val="0"/>
              </a:spcAft>
              <a:buNone/>
            </a:pPr>
            <a:r>
              <a:t/>
            </a:r>
            <a:endParaRPr b="1" u="sng"/>
          </a:p>
          <a:p>
            <a:pPr indent="-298450" lvl="0" marL="457200" rtl="0" algn="l">
              <a:spcBef>
                <a:spcPts val="0"/>
              </a:spcBef>
              <a:spcAft>
                <a:spcPts val="0"/>
              </a:spcAft>
              <a:buSzPts val="1100"/>
              <a:buChar char="●"/>
            </a:pPr>
            <a:r>
              <a:rPr lang="en" sz="1100"/>
              <a:t>The bash command mentioned in the cookbook can’t be executed.</a:t>
            </a:r>
            <a:endParaRPr sz="1100"/>
          </a:p>
          <a:p>
            <a:pPr indent="-298450" lvl="0" marL="457200" rtl="0" algn="l">
              <a:spcBef>
                <a:spcPts val="0"/>
              </a:spcBef>
              <a:spcAft>
                <a:spcPts val="0"/>
              </a:spcAft>
              <a:buSzPts val="1100"/>
              <a:buChar char="●"/>
            </a:pPr>
            <a:r>
              <a:rPr lang="en" sz="1100"/>
              <a:t>Unsupported versions of libraries.</a:t>
            </a:r>
            <a:endParaRPr sz="1100"/>
          </a:p>
          <a:p>
            <a:pPr indent="-298450" lvl="0" marL="457200" rtl="0" algn="l">
              <a:spcBef>
                <a:spcPts val="0"/>
              </a:spcBef>
              <a:spcAft>
                <a:spcPts val="0"/>
              </a:spcAft>
              <a:buSzPts val="1100"/>
              <a:buChar char="●"/>
            </a:pPr>
            <a:r>
              <a:rPr lang="en" sz="1100"/>
              <a:t>Couldn’t install scikit-learn.</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Couldn’t find some libraries.</a:t>
            </a:r>
            <a:endParaRPr sz="1100"/>
          </a:p>
          <a:p>
            <a:pPr indent="-298450" lvl="0" marL="457200" rtl="0" algn="l">
              <a:spcBef>
                <a:spcPts val="0"/>
              </a:spcBef>
              <a:spcAft>
                <a:spcPts val="0"/>
              </a:spcAft>
              <a:buSzPts val="1100"/>
              <a:buChar char="●"/>
            </a:pPr>
            <a:r>
              <a:rPr lang="en" sz="1100"/>
              <a:t>Couldn’t load Qt platform plugin “xcb”.</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Couldn’t upload video files.</a:t>
            </a:r>
            <a:endParaRPr sz="1100"/>
          </a:p>
          <a:p>
            <a:pPr indent="-298450" lvl="0" marL="457200" rtl="0" algn="l">
              <a:spcBef>
                <a:spcPts val="0"/>
              </a:spcBef>
              <a:spcAft>
                <a:spcPts val="0"/>
              </a:spcAft>
              <a:buSzPts val="1100"/>
              <a:buChar char="●"/>
            </a:pPr>
            <a:r>
              <a:rPr lang="en" sz="1100"/>
              <a:t>Issue starting the application due to old cache storage.</a:t>
            </a:r>
            <a:endParaRPr sz="1100"/>
          </a:p>
          <a:p>
            <a:pPr indent="0" lvl="0" marL="457200" rtl="0" algn="l">
              <a:spcBef>
                <a:spcPts val="0"/>
              </a:spcBef>
              <a:spcAft>
                <a:spcPts val="0"/>
              </a:spcAft>
              <a:buNone/>
            </a:pPr>
            <a:r>
              <a:t/>
            </a:r>
            <a:endParaRPr sz="1100"/>
          </a:p>
        </p:txBody>
      </p:sp>
      <p:sp>
        <p:nvSpPr>
          <p:cNvPr id="145" name="Google Shape;145;g2611ab192b6_1_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 during implementation</a:t>
            </a:r>
            <a:endParaRPr/>
          </a:p>
        </p:txBody>
      </p:sp>
      <p:sp>
        <p:nvSpPr>
          <p:cNvPr id="146" name="Google Shape;146;g2611ab192b6_1_27"/>
          <p:cNvSpPr txBox="1"/>
          <p:nvPr/>
        </p:nvSpPr>
        <p:spPr>
          <a:xfrm>
            <a:off x="3126150" y="1324788"/>
            <a:ext cx="2891700" cy="35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00" u="sng">
                <a:solidFill>
                  <a:schemeClr val="dk2"/>
                </a:solidFill>
                <a:latin typeface="Roboto"/>
                <a:ea typeface="Roboto"/>
                <a:cs typeface="Roboto"/>
                <a:sym typeface="Roboto"/>
              </a:rPr>
              <a:t>Wireless Extraction</a:t>
            </a:r>
            <a:endParaRPr>
              <a:latin typeface="Roboto"/>
              <a:ea typeface="Roboto"/>
              <a:cs typeface="Roboto"/>
              <a:sym typeface="Roboto"/>
            </a:endParaRPr>
          </a:p>
        </p:txBody>
      </p:sp>
      <p:sp>
        <p:nvSpPr>
          <p:cNvPr id="147" name="Google Shape;147;g2611ab192b6_1_27"/>
          <p:cNvSpPr txBox="1"/>
          <p:nvPr>
            <p:ph idx="1" type="body"/>
          </p:nvPr>
        </p:nvSpPr>
        <p:spPr>
          <a:xfrm>
            <a:off x="4665925" y="1599825"/>
            <a:ext cx="4166400" cy="25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Solution</a:t>
            </a:r>
            <a:endParaRPr b="1" u="sng"/>
          </a:p>
          <a:p>
            <a:pPr indent="0" lvl="0" marL="0" rtl="0" algn="ctr">
              <a:spcBef>
                <a:spcPts val="0"/>
              </a:spcBef>
              <a:spcAft>
                <a:spcPts val="0"/>
              </a:spcAft>
              <a:buNone/>
            </a:pPr>
            <a:r>
              <a:t/>
            </a:r>
            <a:endParaRPr b="1" u="sng"/>
          </a:p>
          <a:p>
            <a:pPr indent="-298450" lvl="0" marL="457200" rtl="0" algn="l">
              <a:spcBef>
                <a:spcPts val="0"/>
              </a:spcBef>
              <a:spcAft>
                <a:spcPts val="0"/>
              </a:spcAft>
              <a:buSzPts val="1100"/>
              <a:buChar char="●"/>
            </a:pPr>
            <a:r>
              <a:rPr lang="en" sz="1100"/>
              <a:t>Install libraries from requirements.txt file.</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Install libraries without specifying their versions.</a:t>
            </a:r>
            <a:endParaRPr sz="1100"/>
          </a:p>
          <a:p>
            <a:pPr indent="-298450" lvl="0" marL="457200" rtl="0" algn="l">
              <a:spcBef>
                <a:spcPts val="0"/>
              </a:spcBef>
              <a:spcAft>
                <a:spcPts val="0"/>
              </a:spcAft>
              <a:buSzPts val="1100"/>
              <a:buChar char="●"/>
            </a:pPr>
            <a:r>
              <a:rPr lang="en" sz="1100"/>
              <a:t>Downgrade pip version to 21.3.1, then reinstall scikit-learn.</a:t>
            </a:r>
            <a:endParaRPr sz="1100"/>
          </a:p>
          <a:p>
            <a:pPr indent="-298450" lvl="0" marL="457200" rtl="0" algn="l">
              <a:spcBef>
                <a:spcPts val="0"/>
              </a:spcBef>
              <a:spcAft>
                <a:spcPts val="0"/>
              </a:spcAft>
              <a:buSzPts val="1100"/>
              <a:buChar char="●"/>
            </a:pPr>
            <a:r>
              <a:rPr lang="en" sz="1100"/>
              <a:t>Install those libraries individually.</a:t>
            </a:r>
            <a:endParaRPr sz="1100"/>
          </a:p>
          <a:p>
            <a:pPr indent="-298450" lvl="0" marL="457200" rtl="0" algn="l">
              <a:spcBef>
                <a:spcPts val="0"/>
              </a:spcBef>
              <a:spcAft>
                <a:spcPts val="0"/>
              </a:spcAft>
              <a:buSzPts val="1100"/>
              <a:buChar char="●"/>
            </a:pPr>
            <a:r>
              <a:rPr lang="en" sz="1100"/>
              <a:t>Delete folder at path “&lt;venv&gt;/lib/python3.9/site-packages/cv2/qt/plugins”</a:t>
            </a:r>
            <a:endParaRPr sz="1100"/>
          </a:p>
          <a:p>
            <a:pPr indent="-298450" lvl="0" marL="457200" rtl="0" algn="l">
              <a:spcBef>
                <a:spcPts val="0"/>
              </a:spcBef>
              <a:spcAft>
                <a:spcPts val="0"/>
              </a:spcAft>
              <a:buSzPts val="1100"/>
              <a:buChar char="●"/>
            </a:pPr>
            <a:r>
              <a:rPr lang="en" sz="1100"/>
              <a:t>Temporarily hard-code path of video file in main.py file.</a:t>
            </a:r>
            <a:endParaRPr sz="1100"/>
          </a:p>
          <a:p>
            <a:pPr indent="-298450" lvl="0" marL="457200" rtl="0" algn="l">
              <a:spcBef>
                <a:spcPts val="0"/>
              </a:spcBef>
              <a:spcAft>
                <a:spcPts val="0"/>
              </a:spcAft>
              <a:buSzPts val="1100"/>
              <a:buChar char="●"/>
            </a:pPr>
            <a:r>
              <a:rPr lang="en" sz="1100"/>
              <a:t>Run command “sudo apt-get clean”.</a:t>
            </a:r>
            <a:endParaRPr sz="1100"/>
          </a:p>
          <a:p>
            <a:pPr indent="0" lvl="0" marL="457200" rtl="0" algn="l">
              <a:spcBef>
                <a:spcPts val="0"/>
              </a:spcBef>
              <a:spcAft>
                <a:spcPts val="0"/>
              </a:spcAft>
              <a:buNone/>
            </a:pPr>
            <a:r>
              <a:t/>
            </a:r>
            <a:endParaRPr sz="1100"/>
          </a:p>
        </p:txBody>
      </p:sp>
      <p:sp>
        <p:nvSpPr>
          <p:cNvPr id="148" name="Google Shape;148;g2611ab192b6_1_27"/>
          <p:cNvSpPr txBox="1"/>
          <p:nvPr/>
        </p:nvSpPr>
        <p:spPr>
          <a:xfrm>
            <a:off x="291325" y="4337775"/>
            <a:ext cx="85614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1100">
                <a:solidFill>
                  <a:schemeClr val="dk2"/>
                </a:solidFill>
                <a:latin typeface="Roboto"/>
                <a:ea typeface="Roboto"/>
                <a:cs typeface="Roboto"/>
                <a:sym typeface="Roboto"/>
              </a:rPr>
              <a:t>Note: </a:t>
            </a:r>
            <a:r>
              <a:rPr lang="en" sz="1100">
                <a:solidFill>
                  <a:schemeClr val="dk2"/>
                </a:solidFill>
                <a:latin typeface="Roboto"/>
                <a:ea typeface="Roboto"/>
                <a:cs typeface="Roboto"/>
                <a:sym typeface="Roboto"/>
              </a:rPr>
              <a:t>All functionalities of the project are not working. For example, annotations don’t work in Ubuntu, training section doesn’t work, etc. </a:t>
            </a:r>
            <a:endParaRPr sz="11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p:txBody>
      </p:sp>
      <p:sp>
        <p:nvSpPr>
          <p:cNvPr id="154" name="Google Shape;154;p12"/>
          <p:cNvSpPr txBox="1"/>
          <p:nvPr/>
        </p:nvSpPr>
        <p:spPr>
          <a:xfrm>
            <a:off x="387925" y="1444650"/>
            <a:ext cx="8520600" cy="24780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1500"/>
              </a:spcBef>
              <a:spcAft>
                <a:spcPts val="0"/>
              </a:spcAft>
              <a:buClr>
                <a:schemeClr val="dk2"/>
              </a:buClr>
              <a:buSzPts val="1500"/>
              <a:buFont typeface="Roboto"/>
              <a:buChar char="●"/>
            </a:pPr>
            <a:r>
              <a:rPr lang="en" sz="1500">
                <a:solidFill>
                  <a:schemeClr val="dk2"/>
                </a:solidFill>
                <a:latin typeface="Roboto"/>
                <a:ea typeface="Roboto"/>
                <a:cs typeface="Roboto"/>
                <a:sym typeface="Roboto"/>
              </a:rPr>
              <a:t>CCTV cameras, powered by innovative technology like computer vision and AI, hold the key to swiftly locating missing items and people. </a:t>
            </a:r>
            <a:endParaRPr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With applications ranging from law enforcement to public safety, the potential is vast. </a:t>
            </a:r>
            <a:endParaRPr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By uniting our ideas and skills, we can enhance this technology's real-world effectiveness.</a:t>
            </a:r>
            <a:endParaRPr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Ultimately, a faster, more compassionate approach to finding missing items and individuals emerges, benefiting us all.</a:t>
            </a:r>
            <a:endParaRPr sz="1500">
              <a:solidFill>
                <a:schemeClr val="dk2"/>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60" name="Google Shape;160;p13"/>
          <p:cNvSpPr txBox="1"/>
          <p:nvPr>
            <p:ph idx="1" type="body"/>
          </p:nvPr>
        </p:nvSpPr>
        <p:spPr>
          <a:xfrm>
            <a:off x="259650" y="1396500"/>
            <a:ext cx="8520600" cy="3581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t>[1] Delong Cai , Zhaoyun Zhang , and Zhi Zhang ,”Corner-Point and Foreground-Area IoU Loss: Better</a:t>
            </a:r>
            <a:endParaRPr sz="1000"/>
          </a:p>
          <a:p>
            <a:pPr indent="0" lvl="0" marL="0" marR="0" rtl="0" algn="just">
              <a:lnSpc>
                <a:spcPct val="150000"/>
              </a:lnSpc>
              <a:spcBef>
                <a:spcPts val="0"/>
              </a:spcBef>
              <a:spcAft>
                <a:spcPts val="0"/>
              </a:spcAft>
              <a:buNone/>
            </a:pPr>
            <a:r>
              <a:rPr lang="en" sz="1000"/>
              <a:t>Localization of Small Objects in Bounding Box Regression”,School of Electrical Engineering and Intelligentization, DongGuan University of Technology,Dongguan,2023</a:t>
            </a:r>
            <a:endParaRPr sz="1000"/>
          </a:p>
          <a:p>
            <a:pPr indent="0" lvl="0" marL="0" marR="0" rtl="0" algn="just">
              <a:lnSpc>
                <a:spcPct val="150000"/>
              </a:lnSpc>
              <a:spcBef>
                <a:spcPts val="0"/>
              </a:spcBef>
              <a:spcAft>
                <a:spcPts val="0"/>
              </a:spcAft>
              <a:buNone/>
            </a:pPr>
            <a:r>
              <a:rPr lang="en" sz="1000"/>
              <a:t>[2] Shailendra Shende et.al. "CNN based Missing Object Detection",Government College of Engineering Chandrapur, 2023.</a:t>
            </a:r>
            <a:endParaRPr sz="1000"/>
          </a:p>
          <a:p>
            <a:pPr indent="0" lvl="0" marL="0" marR="0" rtl="0" algn="just">
              <a:lnSpc>
                <a:spcPct val="150000"/>
              </a:lnSpc>
              <a:spcBef>
                <a:spcPts val="0"/>
              </a:spcBef>
              <a:spcAft>
                <a:spcPts val="0"/>
              </a:spcAft>
              <a:buNone/>
            </a:pPr>
            <a:r>
              <a:rPr lang="en" sz="1000"/>
              <a:t>[3] Pier Matteo Barone,Rosa Maria Di Maggio and Silvia Mesturini et.al. "Materials for the study of the locus operandi in the search for missing persons in Italy",American University of Rome, 2021.</a:t>
            </a:r>
            <a:endParaRPr sz="1000"/>
          </a:p>
          <a:p>
            <a:pPr indent="0" lvl="0" marL="0" marR="0" rtl="0" algn="just">
              <a:lnSpc>
                <a:spcPct val="150000"/>
              </a:lnSpc>
              <a:spcBef>
                <a:spcPts val="0"/>
              </a:spcBef>
              <a:spcAft>
                <a:spcPts val="0"/>
              </a:spcAft>
              <a:buNone/>
            </a:pPr>
            <a:r>
              <a:rPr lang="en" sz="1000"/>
              <a:t>[4] Dawei Du et.al. ""The Vision Meets Drone Object Detection in Image Challenge Results"", University at Albany, SUNY, Albany, 2021.</a:t>
            </a:r>
            <a:endParaRPr sz="1000"/>
          </a:p>
          <a:p>
            <a:pPr indent="0" lvl="0" marL="0" rtl="0" algn="just">
              <a:lnSpc>
                <a:spcPct val="150000"/>
              </a:lnSpc>
              <a:spcBef>
                <a:spcPts val="0"/>
              </a:spcBef>
              <a:spcAft>
                <a:spcPts val="0"/>
              </a:spcAft>
              <a:buNone/>
            </a:pPr>
            <a:r>
              <a:rPr lang="en" sz="1000"/>
              <a:t>[5] Kaen Kogashia, Yang Wua, Shohei Nobuharaa, Ko Nishinoa et.al. “Human-Object Interaction Detection with Missing Objects”, Kyoto University, Japan, 2021.</a:t>
            </a:r>
            <a:endParaRPr sz="1000"/>
          </a:p>
          <a:p>
            <a:pPr indent="0" lvl="0" marL="0" rtl="0" algn="just">
              <a:lnSpc>
                <a:spcPct val="150000"/>
              </a:lnSpc>
              <a:spcBef>
                <a:spcPts val="0"/>
              </a:spcBef>
              <a:spcAft>
                <a:spcPts val="0"/>
              </a:spcAft>
              <a:buNone/>
            </a:pPr>
            <a:r>
              <a:rPr lang="en" sz="1000"/>
              <a:t>[6] Sumantu Powale, Abhijeet Dhanawade et. al., "Person identification in low resolution CCTV footage using deep learning", Don Bosco Institute of Technology, 2020</a:t>
            </a:r>
            <a:endParaRPr sz="1000"/>
          </a:p>
          <a:p>
            <a:pPr indent="0" lvl="0" marL="0" rtl="0" algn="just">
              <a:lnSpc>
                <a:spcPct val="150000"/>
              </a:lnSpc>
              <a:spcBef>
                <a:spcPts val="0"/>
              </a:spcBef>
              <a:spcAft>
                <a:spcPts val="0"/>
              </a:spcAft>
              <a:buNone/>
            </a:pPr>
            <a:r>
              <a:rPr lang="en" sz="1000"/>
              <a:t>[7] Zhai, S., Liu, S., Wang, X. et al. FMT: fusing multi-task convolutional neural network for person search. Multimed Tools Appl 78, 31605–31616 (2019).</a:t>
            </a:r>
            <a:endParaRPr sz="1000"/>
          </a:p>
          <a:p>
            <a:pPr indent="0" lvl="0" marL="0" rtl="0" algn="just">
              <a:lnSpc>
                <a:spcPct val="150000"/>
              </a:lnSpc>
              <a:spcBef>
                <a:spcPts val="0"/>
              </a:spcBef>
              <a:spcAft>
                <a:spcPts val="0"/>
              </a:spcAft>
              <a:buNone/>
            </a:pPr>
            <a:r>
              <a:rPr lang="en" sz="1000"/>
              <a:t>[8] Liang Zheng, Hengheng Zhang, Shaoyan Sun, Manmohan Chandraker, Yi Yang, Qi Tian et.al. "Person Re-identification in the Wild", University of Technology Sydney, 2017</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6" name="Google Shape;76;p2"/>
          <p:cNvSpPr txBox="1"/>
          <p:nvPr>
            <p:ph idx="1" type="body"/>
          </p:nvPr>
        </p:nvSpPr>
        <p:spPr>
          <a:xfrm>
            <a:off x="311700" y="1505700"/>
            <a:ext cx="5264400" cy="3385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Introduction to Project</a:t>
            </a:r>
            <a:endParaRPr sz="1600">
              <a:solidFill>
                <a:srgbClr val="161616"/>
              </a:solidFill>
              <a:latin typeface="Arial"/>
              <a:ea typeface="Arial"/>
              <a:cs typeface="Arial"/>
              <a:sym typeface="Arial"/>
            </a:endParaRPr>
          </a:p>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Problem Definition</a:t>
            </a:r>
            <a:endParaRPr sz="1600">
              <a:solidFill>
                <a:srgbClr val="161616"/>
              </a:solidFill>
              <a:latin typeface="Arial"/>
              <a:ea typeface="Arial"/>
              <a:cs typeface="Arial"/>
              <a:sym typeface="Arial"/>
            </a:endParaRPr>
          </a:p>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Literature Survey</a:t>
            </a:r>
            <a:endParaRPr sz="1600">
              <a:solidFill>
                <a:srgbClr val="161616"/>
              </a:solidFill>
              <a:latin typeface="Arial"/>
              <a:ea typeface="Arial"/>
              <a:cs typeface="Arial"/>
              <a:sym typeface="Arial"/>
            </a:endParaRPr>
          </a:p>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Assignments</a:t>
            </a:r>
            <a:endParaRPr sz="1600">
              <a:solidFill>
                <a:srgbClr val="161616"/>
              </a:solidFill>
              <a:latin typeface="Arial"/>
              <a:ea typeface="Arial"/>
              <a:cs typeface="Arial"/>
              <a:sym typeface="Arial"/>
            </a:endParaRPr>
          </a:p>
          <a:p>
            <a:pPr indent="-330200" lvl="0" marL="914400" rtl="0" algn="just">
              <a:lnSpc>
                <a:spcPct val="115000"/>
              </a:lnSpc>
              <a:spcBef>
                <a:spcPts val="0"/>
              </a:spcBef>
              <a:spcAft>
                <a:spcPts val="0"/>
              </a:spcAft>
              <a:buClr>
                <a:srgbClr val="161616"/>
              </a:buClr>
              <a:buSzPts val="1600"/>
              <a:buFont typeface="Arial"/>
              <a:buAutoNum type="alphaLcPeriod"/>
            </a:pPr>
            <a:r>
              <a:rPr lang="en" sz="1600">
                <a:solidFill>
                  <a:srgbClr val="161616"/>
                </a:solidFill>
                <a:latin typeface="Arial"/>
                <a:ea typeface="Arial"/>
                <a:cs typeface="Arial"/>
                <a:sym typeface="Arial"/>
              </a:rPr>
              <a:t>GSR-OCR</a:t>
            </a:r>
            <a:endParaRPr sz="1600">
              <a:solidFill>
                <a:srgbClr val="161616"/>
              </a:solidFill>
              <a:latin typeface="Arial"/>
              <a:ea typeface="Arial"/>
              <a:cs typeface="Arial"/>
              <a:sym typeface="Arial"/>
            </a:endParaRPr>
          </a:p>
          <a:p>
            <a:pPr indent="-330200" lvl="0" marL="914400" rtl="0" algn="just">
              <a:lnSpc>
                <a:spcPct val="115000"/>
              </a:lnSpc>
              <a:spcBef>
                <a:spcPts val="0"/>
              </a:spcBef>
              <a:spcAft>
                <a:spcPts val="0"/>
              </a:spcAft>
              <a:buClr>
                <a:srgbClr val="161616"/>
              </a:buClr>
              <a:buSzPts val="1600"/>
              <a:buFont typeface="Arial"/>
              <a:buAutoNum type="alphaLcPeriod"/>
            </a:pPr>
            <a:r>
              <a:rPr lang="en" sz="1600">
                <a:solidFill>
                  <a:srgbClr val="161616"/>
                </a:solidFill>
                <a:latin typeface="Arial"/>
                <a:ea typeface="Arial"/>
                <a:cs typeface="Arial"/>
                <a:sym typeface="Arial"/>
              </a:rPr>
              <a:t>Wireless Extraction</a:t>
            </a:r>
            <a:endParaRPr sz="1600">
              <a:solidFill>
                <a:srgbClr val="161616"/>
              </a:solidFill>
              <a:latin typeface="Arial"/>
              <a:ea typeface="Arial"/>
              <a:cs typeface="Arial"/>
              <a:sym typeface="Arial"/>
            </a:endParaRPr>
          </a:p>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Challenges faced during implementation</a:t>
            </a:r>
            <a:endParaRPr sz="1600">
              <a:solidFill>
                <a:srgbClr val="161616"/>
              </a:solidFill>
              <a:latin typeface="Arial"/>
              <a:ea typeface="Arial"/>
              <a:cs typeface="Arial"/>
              <a:sym typeface="Arial"/>
            </a:endParaRPr>
          </a:p>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Conclusion</a:t>
            </a:r>
            <a:endParaRPr sz="1600">
              <a:solidFill>
                <a:srgbClr val="161616"/>
              </a:solidFill>
              <a:latin typeface="Arial"/>
              <a:ea typeface="Arial"/>
              <a:cs typeface="Arial"/>
              <a:sym typeface="Arial"/>
            </a:endParaRPr>
          </a:p>
          <a:p>
            <a:pPr indent="-330200" lvl="0" marL="457200" rtl="0" algn="just">
              <a:lnSpc>
                <a:spcPct val="115000"/>
              </a:lnSpc>
              <a:spcBef>
                <a:spcPts val="0"/>
              </a:spcBef>
              <a:spcAft>
                <a:spcPts val="0"/>
              </a:spcAft>
              <a:buClr>
                <a:srgbClr val="161616"/>
              </a:buClr>
              <a:buSzPts val="1600"/>
              <a:buFont typeface="Arial"/>
              <a:buAutoNum type="arabicPeriod"/>
            </a:pPr>
            <a:r>
              <a:rPr lang="en" sz="1600">
                <a:solidFill>
                  <a:srgbClr val="161616"/>
                </a:solidFill>
                <a:latin typeface="Arial"/>
                <a:ea typeface="Arial"/>
                <a:cs typeface="Arial"/>
                <a:sym typeface="Arial"/>
              </a:rPr>
              <a:t>References</a:t>
            </a:r>
            <a:endParaRPr sz="1600">
              <a:solidFill>
                <a:srgbClr val="16161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3"/>
          <p:cNvSpPr txBox="1"/>
          <p:nvPr>
            <p:ph type="title"/>
          </p:nvPr>
        </p:nvSpPr>
        <p:spPr>
          <a:xfrm>
            <a:off x="311725" y="4247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2" name="Google Shape;82;p3"/>
          <p:cNvSpPr txBox="1"/>
          <p:nvPr>
            <p:ph idx="4294967295" type="body"/>
          </p:nvPr>
        </p:nvSpPr>
        <p:spPr>
          <a:xfrm>
            <a:off x="429675" y="1488950"/>
            <a:ext cx="8163900" cy="3510000"/>
          </a:xfrm>
          <a:prstGeom prst="rect">
            <a:avLst/>
          </a:prstGeom>
          <a:noFill/>
          <a:ln>
            <a:noFill/>
          </a:ln>
        </p:spPr>
        <p:txBody>
          <a:bodyPr anchorCtr="0" anchor="t" bIns="91425" lIns="91425" spcFirstLastPara="1" rIns="91425" wrap="square" tIns="91425">
            <a:noAutofit/>
          </a:bodyPr>
          <a:lstStyle/>
          <a:p>
            <a:pPr indent="-323850" lvl="0" marL="457200" marR="0" rtl="0" algn="just">
              <a:lnSpc>
                <a:spcPct val="115000"/>
              </a:lnSpc>
              <a:spcBef>
                <a:spcPts val="0"/>
              </a:spcBef>
              <a:spcAft>
                <a:spcPts val="0"/>
              </a:spcAft>
              <a:buSzPts val="1500"/>
              <a:buChar char="●"/>
            </a:pPr>
            <a:r>
              <a:rPr lang="en" sz="1500"/>
              <a:t>Ubiquitous CCTV cameras silently observe our surroundings, from streets to interiors.</a:t>
            </a:r>
            <a:endParaRPr sz="1500"/>
          </a:p>
          <a:p>
            <a:pPr indent="-323850" lvl="0" marL="457200" marR="0" rtl="0" algn="just">
              <a:lnSpc>
                <a:spcPct val="115000"/>
              </a:lnSpc>
              <a:spcBef>
                <a:spcPts val="0"/>
              </a:spcBef>
              <a:spcAft>
                <a:spcPts val="0"/>
              </a:spcAft>
              <a:buSzPts val="1500"/>
              <a:buChar char="●"/>
            </a:pPr>
            <a:r>
              <a:rPr lang="en" sz="1500"/>
              <a:t>Now, with smart technology, we can use them to locate missing items and people, crucial for safety. This holds vast implications, boosting security, law enforcement, retail, and public safety, ensuring swift identification. </a:t>
            </a:r>
            <a:endParaRPr sz="1500"/>
          </a:p>
          <a:p>
            <a:pPr indent="-323850" lvl="0" marL="457200" rtl="0" algn="just">
              <a:lnSpc>
                <a:spcPct val="115000"/>
              </a:lnSpc>
              <a:spcBef>
                <a:spcPts val="0"/>
              </a:spcBef>
              <a:spcAft>
                <a:spcPts val="0"/>
              </a:spcAft>
              <a:buSzPts val="1500"/>
              <a:buChar char="●"/>
            </a:pPr>
            <a:r>
              <a:rPr lang="en" sz="1500"/>
              <a:t>The timely and accurate identification of missing objects or persons is a crucial concern.</a:t>
            </a:r>
            <a:endParaRPr sz="1500"/>
          </a:p>
          <a:p>
            <a:pPr indent="-323850" lvl="0" marL="457200" marR="0" rtl="0" algn="just">
              <a:lnSpc>
                <a:spcPct val="115000"/>
              </a:lnSpc>
              <a:spcBef>
                <a:spcPts val="0"/>
              </a:spcBef>
              <a:spcAft>
                <a:spcPts val="0"/>
              </a:spcAft>
              <a:buSzPts val="1500"/>
              <a:buChar char="●"/>
            </a:pPr>
            <a:r>
              <a:rPr lang="en" sz="1500"/>
              <a:t>Merging algorithms, image analysis, and real-world application, this innovation stands to revolutionize the recovery of lost items or people, shaping a more efficient modern society.</a:t>
            </a:r>
            <a:endParaRPr sz="1600">
              <a:solidFill>
                <a:srgbClr val="0E101A"/>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88" name="Google Shape;88;p5"/>
          <p:cNvSpPr txBox="1"/>
          <p:nvPr>
            <p:ph idx="1" type="body"/>
          </p:nvPr>
        </p:nvSpPr>
        <p:spPr>
          <a:xfrm>
            <a:off x="252850" y="1497000"/>
            <a:ext cx="8682000" cy="3505800"/>
          </a:xfrm>
          <a:prstGeom prst="rect">
            <a:avLst/>
          </a:prstGeom>
          <a:noFill/>
          <a:ln>
            <a:noFill/>
          </a:ln>
        </p:spPr>
        <p:txBody>
          <a:bodyPr anchorCtr="0" anchor="t" bIns="91425" lIns="91425" spcFirstLastPara="1" rIns="91425" wrap="square" tIns="91425">
            <a:noAutofit/>
          </a:bodyPr>
          <a:lstStyle/>
          <a:p>
            <a:pPr indent="-304800" lvl="0" marL="457200" rtl="0" algn="just">
              <a:spcBef>
                <a:spcPts val="1500"/>
              </a:spcBef>
              <a:spcAft>
                <a:spcPts val="0"/>
              </a:spcAft>
              <a:buClr>
                <a:srgbClr val="374151"/>
              </a:buClr>
              <a:buSzPts val="1200"/>
              <a:buChar char="●"/>
            </a:pPr>
            <a:r>
              <a:rPr lang="en" sz="1500">
                <a:highlight>
                  <a:schemeClr val="lt1"/>
                </a:highlight>
              </a:rPr>
              <a:t>The escalating incidence of missing individuals and vehicle thefts has raised alarms for both law enforcement and society. </a:t>
            </a:r>
            <a:endParaRPr sz="1500">
              <a:highlight>
                <a:schemeClr val="lt1"/>
              </a:highlight>
            </a:endParaRPr>
          </a:p>
          <a:p>
            <a:pPr indent="-304800" lvl="0" marL="457200" rtl="0" algn="just">
              <a:spcBef>
                <a:spcPts val="0"/>
              </a:spcBef>
              <a:spcAft>
                <a:spcPts val="0"/>
              </a:spcAft>
              <a:buClr>
                <a:srgbClr val="374151"/>
              </a:buClr>
              <a:buSzPts val="1200"/>
              <a:buChar char="●"/>
            </a:pPr>
            <a:r>
              <a:rPr lang="en" sz="1500">
                <a:highlight>
                  <a:schemeClr val="lt1"/>
                </a:highlight>
              </a:rPr>
              <a:t>It is estimated that around 100,000 cars are stolen each year in India - DNA India.</a:t>
            </a:r>
            <a:endParaRPr sz="1500">
              <a:highlight>
                <a:schemeClr val="lt1"/>
              </a:highlight>
            </a:endParaRPr>
          </a:p>
          <a:p>
            <a:pPr indent="-304800" lvl="0" marL="457200" rtl="0" algn="just">
              <a:spcBef>
                <a:spcPts val="0"/>
              </a:spcBef>
              <a:spcAft>
                <a:spcPts val="0"/>
              </a:spcAft>
              <a:buClr>
                <a:srgbClr val="374151"/>
              </a:buClr>
              <a:buSzPts val="1200"/>
              <a:buChar char="●"/>
            </a:pPr>
            <a:r>
              <a:rPr lang="en" sz="1500">
                <a:highlight>
                  <a:schemeClr val="lt1"/>
                </a:highlight>
              </a:rPr>
              <a:t>A total of 20.36 lakh persons have been reported missing in the six years from 2016 to 2021.</a:t>
            </a:r>
            <a:endParaRPr sz="1500">
              <a:highlight>
                <a:schemeClr val="lt1"/>
              </a:highlight>
            </a:endParaRPr>
          </a:p>
          <a:p>
            <a:pPr indent="-304800" lvl="0" marL="457200" rtl="0" algn="just">
              <a:spcBef>
                <a:spcPts val="0"/>
              </a:spcBef>
              <a:spcAft>
                <a:spcPts val="0"/>
              </a:spcAft>
              <a:buClr>
                <a:srgbClr val="374151"/>
              </a:buClr>
              <a:buSzPts val="1200"/>
              <a:buChar char="●"/>
            </a:pPr>
            <a:r>
              <a:rPr lang="en" sz="1500">
                <a:highlight>
                  <a:schemeClr val="lt1"/>
                </a:highlight>
              </a:rPr>
              <a:t>Urban zones, with their dense populace and intricate surveillance networks, compound the issue, inundating investigators with data. </a:t>
            </a:r>
            <a:endParaRPr sz="1500">
              <a:highlight>
                <a:schemeClr val="lt1"/>
              </a:highlight>
            </a:endParaRPr>
          </a:p>
          <a:p>
            <a:pPr indent="-304800" lvl="0" marL="457200" rtl="0" algn="just">
              <a:spcBef>
                <a:spcPts val="0"/>
              </a:spcBef>
              <a:spcAft>
                <a:spcPts val="0"/>
              </a:spcAft>
              <a:buClr>
                <a:srgbClr val="374151"/>
              </a:buClr>
              <a:buSzPts val="1200"/>
              <a:buChar char="●"/>
            </a:pPr>
            <a:r>
              <a:rPr lang="en" sz="1500">
                <a:highlight>
                  <a:schemeClr val="lt1"/>
                </a:highlight>
              </a:rPr>
              <a:t>A compelling remedy lies in harnessing artificial intelligence, machine learning, and data analytics. </a:t>
            </a:r>
            <a:endParaRPr sz="1500">
              <a:highlight>
                <a:schemeClr val="lt1"/>
              </a:highlight>
            </a:endParaRPr>
          </a:p>
          <a:p>
            <a:pPr indent="-304800" lvl="0" marL="457200" rtl="0" algn="just">
              <a:spcBef>
                <a:spcPts val="0"/>
              </a:spcBef>
              <a:spcAft>
                <a:spcPts val="0"/>
              </a:spcAft>
              <a:buClr>
                <a:srgbClr val="374151"/>
              </a:buClr>
              <a:buSzPts val="1200"/>
              <a:buChar char="●"/>
            </a:pPr>
            <a:r>
              <a:rPr lang="en" sz="1500">
                <a:highlight>
                  <a:schemeClr val="lt1"/>
                </a:highlight>
              </a:rPr>
              <a:t>By scrutinizing video feeds from diverse origins, this solution can expedite responses and bolster recovery endeavors, all while upholding data privacy. </a:t>
            </a:r>
            <a:endParaRPr sz="1500">
              <a:highlight>
                <a:schemeClr val="lt1"/>
              </a:highlight>
            </a:endParaRPr>
          </a:p>
          <a:p>
            <a:pPr indent="-304800" lvl="0" marL="457200" rtl="0" algn="just">
              <a:spcBef>
                <a:spcPts val="0"/>
              </a:spcBef>
              <a:spcAft>
                <a:spcPts val="0"/>
              </a:spcAft>
              <a:buClr>
                <a:srgbClr val="374151"/>
              </a:buClr>
              <a:buSzPts val="1200"/>
              <a:buChar char="●"/>
            </a:pPr>
            <a:r>
              <a:rPr lang="en" sz="1500">
                <a:highlight>
                  <a:schemeClr val="lt1"/>
                </a:highlight>
              </a:rPr>
              <a:t>The amalgamation of these technologies via CCTV marks a pivotal stride towards curbing this concern effectively.</a:t>
            </a:r>
            <a:endParaRPr sz="1600">
              <a:solidFill>
                <a:srgbClr val="161616"/>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6"/>
          <p:cNvSpPr txBox="1"/>
          <p:nvPr>
            <p:ph type="title"/>
          </p:nvPr>
        </p:nvSpPr>
        <p:spPr>
          <a:xfrm>
            <a:off x="374900" y="543039"/>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94" name="Google Shape;94;p6"/>
          <p:cNvGraphicFramePr/>
          <p:nvPr/>
        </p:nvGraphicFramePr>
        <p:xfrm>
          <a:off x="31175" y="1318625"/>
          <a:ext cx="3000000" cy="3000000"/>
        </p:xfrm>
        <a:graphic>
          <a:graphicData uri="http://schemas.openxmlformats.org/drawingml/2006/table">
            <a:tbl>
              <a:tblPr>
                <a:noFill/>
                <a:tableStyleId>{E1309493-9891-499D-BACC-C3469146C490}</a:tableStyleId>
              </a:tblPr>
              <a:tblGrid>
                <a:gridCol w="488675"/>
                <a:gridCol w="1062325"/>
                <a:gridCol w="1062325"/>
                <a:gridCol w="1062325"/>
                <a:gridCol w="2209600"/>
                <a:gridCol w="1062325"/>
                <a:gridCol w="1062325"/>
                <a:gridCol w="1062325"/>
              </a:tblGrid>
              <a:tr h="223550">
                <a:tc>
                  <a:txBody>
                    <a:bodyPr/>
                    <a:lstStyle/>
                    <a:p>
                      <a:pPr indent="0" lvl="0" marL="0" rtl="0" algn="just">
                        <a:lnSpc>
                          <a:spcPct val="115000"/>
                        </a:lnSpc>
                        <a:spcBef>
                          <a:spcPts val="0"/>
                        </a:spcBef>
                        <a:spcAft>
                          <a:spcPts val="0"/>
                        </a:spcAft>
                        <a:buNone/>
                      </a:pPr>
                      <a:r>
                        <a:rPr b="1" lang="en" sz="1000"/>
                        <a:t>Sr No</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Title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Authors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Year</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Objective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Dataset_used</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Algorithms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Limitations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801400">
                <a:tc>
                  <a:txBody>
                    <a:bodyPr/>
                    <a:lstStyle/>
                    <a:p>
                      <a:pPr indent="0" lvl="0" marL="0" rtl="0" algn="just">
                        <a:lnSpc>
                          <a:spcPct val="115000"/>
                        </a:lnSpc>
                        <a:spcBef>
                          <a:spcPts val="0"/>
                        </a:spcBef>
                        <a:spcAft>
                          <a:spcPts val="0"/>
                        </a:spcAft>
                        <a:buNone/>
                      </a:pPr>
                      <a:r>
                        <a:rPr lang="en" sz="1000"/>
                        <a:t>1</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Corner-Point and Foreground-Area IoU Loss: Better Localization of Small Objects in Bounding Box Regression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Delong Cai , Zhaoyun Zhang and Zhi Zhang</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2023</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author has proposed a new loss function named Corner Point and Foreground Area Intersection over Union(CFIoU) to guide bounding box regression.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vizDrone-DET2019 and SODA-D</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Anchor based YOLOv5 and Anchor free YOLOv8</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In case of high overlapping boxes where two or more objects overlap more than 70%, the model gives us two boxes which makes it very difficult to distinguish between the two.</a:t>
                      </a:r>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682175">
                <a:tc>
                  <a:txBody>
                    <a:bodyPr/>
                    <a:lstStyle/>
                    <a:p>
                      <a:pPr indent="0" lvl="0" marL="0" rtl="0" algn="just">
                        <a:lnSpc>
                          <a:spcPct val="115000"/>
                        </a:lnSpc>
                        <a:spcBef>
                          <a:spcPts val="0"/>
                        </a:spcBef>
                        <a:spcAft>
                          <a:spcPts val="0"/>
                        </a:spcAft>
                        <a:buNone/>
                      </a:pPr>
                      <a:r>
                        <a:rPr lang="en" sz="1000"/>
                        <a:t>2</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CNN based missing object detection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Shailendra Shende</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2023</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author proposes an approach based on CNN to implement the detection of the missing object which was trained under 500 images of dataset</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500 Images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CNN based approach</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model is trained with 500 images only, and yet to be traied with some complex images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g267c83af16b_0_2"/>
          <p:cNvSpPr txBox="1"/>
          <p:nvPr>
            <p:ph type="title"/>
          </p:nvPr>
        </p:nvSpPr>
        <p:spPr>
          <a:xfrm>
            <a:off x="374900" y="5586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100" name="Google Shape;100;g267c83af16b_0_2"/>
          <p:cNvGraphicFramePr/>
          <p:nvPr/>
        </p:nvGraphicFramePr>
        <p:xfrm>
          <a:off x="28838" y="1327775"/>
          <a:ext cx="3000000" cy="3000000"/>
        </p:xfrm>
        <a:graphic>
          <a:graphicData uri="http://schemas.openxmlformats.org/drawingml/2006/table">
            <a:tbl>
              <a:tblPr>
                <a:noFill/>
                <a:tableStyleId>{E1309493-9891-499D-BACC-C3469146C490}</a:tableStyleId>
              </a:tblPr>
              <a:tblGrid>
                <a:gridCol w="456275"/>
                <a:gridCol w="991900"/>
                <a:gridCol w="991900"/>
                <a:gridCol w="991900"/>
                <a:gridCol w="2063150"/>
                <a:gridCol w="991900"/>
                <a:gridCol w="991900"/>
                <a:gridCol w="1597075"/>
              </a:tblGrid>
              <a:tr h="240300">
                <a:tc>
                  <a:txBody>
                    <a:bodyPr/>
                    <a:lstStyle/>
                    <a:p>
                      <a:pPr indent="0" lvl="0" marL="0" rtl="0" algn="just">
                        <a:lnSpc>
                          <a:spcPct val="115000"/>
                        </a:lnSpc>
                        <a:spcBef>
                          <a:spcPts val="0"/>
                        </a:spcBef>
                        <a:spcAft>
                          <a:spcPts val="0"/>
                        </a:spcAft>
                        <a:buNone/>
                      </a:pPr>
                      <a:r>
                        <a:rPr b="1" lang="en" sz="1000"/>
                        <a:t>Sr No</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Title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Authors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Year</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Objective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Dataset_used</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Algorithms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Limitations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616575">
                <a:tc>
                  <a:txBody>
                    <a:bodyPr/>
                    <a:lstStyle/>
                    <a:p>
                      <a:pPr indent="0" lvl="0" marL="0" rtl="0" algn="just">
                        <a:lnSpc>
                          <a:spcPct val="115000"/>
                        </a:lnSpc>
                        <a:spcBef>
                          <a:spcPts val="0"/>
                        </a:spcBef>
                        <a:spcAft>
                          <a:spcPts val="0"/>
                        </a:spcAft>
                        <a:buNone/>
                      </a:pPr>
                      <a:r>
                        <a:rPr lang="en" sz="1000"/>
                        <a:t>3</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Materials for the study of the locus operandi in the search for missing persons in Italy</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Pier Matteo Barone,Rosa Maria Di Maggio and Silvia Mesturini</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2021</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project is based on the concept of Geographic Profiling which is used in criminology and Forensic Science. Its main objective is to detect person with some illness or mental issues who gone missing in Italy.</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Geographic Information System (Crime reports)</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Thiessen polygons, Voronoi diagrams and Delaunay triangulations</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Even the accuracy the tests were happend during the lockdown period so only there were the policemen who were with the foriensic team, due to which the missing person was found lifeless.</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813175">
                <a:tc>
                  <a:txBody>
                    <a:bodyPr/>
                    <a:lstStyle/>
                    <a:p>
                      <a:pPr indent="0" lvl="0" marL="0" rtl="0" algn="just">
                        <a:lnSpc>
                          <a:spcPct val="115000"/>
                        </a:lnSpc>
                        <a:spcBef>
                          <a:spcPts val="0"/>
                        </a:spcBef>
                        <a:spcAft>
                          <a:spcPts val="0"/>
                        </a:spcAft>
                        <a:buNone/>
                      </a:pPr>
                      <a:r>
                        <a:rPr lang="en" sz="1000"/>
                        <a:t>4</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Vision Meets Drone</a:t>
                      </a:r>
                      <a:endParaRPr sz="1000"/>
                    </a:p>
                    <a:p>
                      <a:pPr indent="0" lvl="0" marL="0" rtl="0" algn="just">
                        <a:lnSpc>
                          <a:spcPct val="115000"/>
                        </a:lnSpc>
                        <a:spcBef>
                          <a:spcPts val="0"/>
                        </a:spcBef>
                        <a:spcAft>
                          <a:spcPts val="0"/>
                        </a:spcAft>
                        <a:buNone/>
                      </a:pPr>
                      <a:r>
                        <a:rPr lang="en" sz="1000"/>
                        <a:t>Object Detection in Image Challenge Results</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Dawei Du, Pengfei Zhu, Longyin Wen, Xiao Bian, Haibin Ling, Qinghua Hu</a:t>
                      </a:r>
                      <a:endParaRPr b="1"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rgbClr val="0F0F0F"/>
                          </a:solidFill>
                        </a:rPr>
                        <a:t>2021</a:t>
                      </a:r>
                      <a:endParaRPr b="1" sz="1000">
                        <a:solidFill>
                          <a:srgbClr val="0F0F0F"/>
                        </a:solidFill>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rgbClr val="0F0F0F"/>
                          </a:solidFill>
                        </a:rPr>
                        <a:t>The paper aims to facilitate the development of automatic visual data understanding techniques from drone platforms by providing a comprehensive evaluation platform and a large-scale benchmark dataset, VisDrone-DET2019.</a:t>
                      </a:r>
                      <a:endParaRPr b="1" sz="1000">
                        <a:solidFill>
                          <a:srgbClr val="0F0F0F"/>
                        </a:solidFill>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rgbClr val="0F0F0F"/>
                          </a:solidFill>
                        </a:rPr>
                        <a:t>VisDrone-DET2019 dataset</a:t>
                      </a:r>
                      <a:endParaRPr b="1" sz="1000">
                        <a:solidFill>
                          <a:srgbClr val="0F0F0F"/>
                        </a:solidFill>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rgbClr val="0F0F0F"/>
                          </a:solidFill>
                        </a:rPr>
                        <a:t>DPNet-ensemble, RRNet and ACM-OD</a:t>
                      </a:r>
                      <a:endParaRPr b="1" sz="1000">
                        <a:solidFill>
                          <a:srgbClr val="0F0F0F"/>
                        </a:solidFill>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rgbClr val="0F0F0F"/>
                          </a:solidFill>
                        </a:rPr>
                        <a:t>The paper mainly focuses on object detection in drone-captured images, specifically targeting ten predefined object categories also the dataset used in the challenge is limited to a specific point in time</a:t>
                      </a:r>
                      <a:endParaRPr b="1" sz="1000">
                        <a:solidFill>
                          <a:srgbClr val="0F0F0F"/>
                        </a:solidFill>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g267c83af16b_0_20"/>
          <p:cNvSpPr txBox="1"/>
          <p:nvPr>
            <p:ph type="title"/>
          </p:nvPr>
        </p:nvSpPr>
        <p:spPr>
          <a:xfrm>
            <a:off x="374900" y="5586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106" name="Google Shape;106;g267c83af16b_0_20"/>
          <p:cNvGraphicFramePr/>
          <p:nvPr/>
        </p:nvGraphicFramePr>
        <p:xfrm>
          <a:off x="31100" y="1314650"/>
          <a:ext cx="3000000" cy="3000000"/>
        </p:xfrm>
        <a:graphic>
          <a:graphicData uri="http://schemas.openxmlformats.org/drawingml/2006/table">
            <a:tbl>
              <a:tblPr>
                <a:noFill/>
                <a:tableStyleId>{E1309493-9891-499D-BACC-C3469146C490}</a:tableStyleId>
              </a:tblPr>
              <a:tblGrid>
                <a:gridCol w="455500"/>
                <a:gridCol w="990275"/>
                <a:gridCol w="990275"/>
                <a:gridCol w="566100"/>
                <a:gridCol w="2483900"/>
                <a:gridCol w="990275"/>
                <a:gridCol w="990275"/>
                <a:gridCol w="1594425"/>
              </a:tblGrid>
              <a:tr h="224500">
                <a:tc>
                  <a:txBody>
                    <a:bodyPr/>
                    <a:lstStyle/>
                    <a:p>
                      <a:pPr indent="0" lvl="0" marL="0" rtl="0" algn="just">
                        <a:lnSpc>
                          <a:spcPct val="115000"/>
                        </a:lnSpc>
                        <a:spcBef>
                          <a:spcPts val="0"/>
                        </a:spcBef>
                        <a:spcAft>
                          <a:spcPts val="0"/>
                        </a:spcAft>
                        <a:buNone/>
                      </a:pPr>
                      <a:r>
                        <a:rPr b="1" lang="en" sz="1000"/>
                        <a:t>Sr No</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Title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Authors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Year</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Objective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Dataset_used</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Algorithms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Limitations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693925">
                <a:tc>
                  <a:txBody>
                    <a:bodyPr/>
                    <a:lstStyle/>
                    <a:p>
                      <a:pPr indent="0" lvl="0" marL="0" rtl="0" algn="just">
                        <a:lnSpc>
                          <a:spcPct val="115000"/>
                        </a:lnSpc>
                        <a:spcBef>
                          <a:spcPts val="0"/>
                        </a:spcBef>
                        <a:spcAft>
                          <a:spcPts val="0"/>
                        </a:spcAft>
                        <a:buNone/>
                      </a:pPr>
                      <a:r>
                        <a:rPr lang="en" sz="1000"/>
                        <a:t>5</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Human-Object Interaction Detection with Missing Objects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Kaen Kogashia, Yang Wua, Shohei Nobuharaa and Ko Nishinoa</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2021</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Introduction of human-object interaction missing objects as a critical problem that has been overlooked in the past. A novel HOI-MO method that leverages global scene context. Two new benchmark test sets for HOI-MO based on commonly used public datasets. Demonstration of the effectiveness of the proposed model with extensive experiments and comparisons.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httV-COCO/HICO-DET, ps://github.com/kaenkogashi/HOI-MO.</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Data Mining Algorithm for Training</a:t>
                      </a:r>
                      <a:endParaRPr sz="1000"/>
                    </a:p>
                    <a:p>
                      <a:pPr indent="0" lvl="0" marL="0" rtl="0" algn="just">
                        <a:lnSpc>
                          <a:spcPct val="115000"/>
                        </a:lnSpc>
                        <a:spcBef>
                          <a:spcPts val="0"/>
                        </a:spcBef>
                        <a:spcAft>
                          <a:spcPts val="0"/>
                        </a:spcAft>
                        <a:buNone/>
                      </a:pPr>
                      <a:r>
                        <a:rPr lang="en" sz="1000"/>
                        <a:t>with HOI-MO Loss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Number of samples in each category seems to be imbalance. the model struggles when dealing with obscured visual information.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693925">
                <a:tc>
                  <a:txBody>
                    <a:bodyPr/>
                    <a:lstStyle/>
                    <a:p>
                      <a:pPr indent="0" lvl="0" marL="0" rtl="0" algn="just">
                        <a:lnSpc>
                          <a:spcPct val="115000"/>
                        </a:lnSpc>
                        <a:spcBef>
                          <a:spcPts val="0"/>
                        </a:spcBef>
                        <a:spcAft>
                          <a:spcPts val="0"/>
                        </a:spcAft>
                        <a:buNone/>
                      </a:pPr>
                      <a:r>
                        <a:rPr lang="en" sz="1000"/>
                        <a:t>6</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Person identification in low resolution CCTV footage using deep learning</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Sumantu Powale, Abhijeet Dhanawade, Siddhesh Bagwe, Shreyas Kawale, Nitin L. Chutke, Satishkumar Chavan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2020</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work presented in this paper is primarily interested in identifying a person in image captured by webcam (low resolution image) or in the frames of CCTV footage using deep learning convolutional neural network (CNN) approach.</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Newly created dataset + TinyFace</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CNN based approach</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While the accuracy on the newly created dataset shows promising results, the accuracy values on TinyFace dataset show need for improvement for the methodology to be used in real-world applications.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g267c83af16b_0_27"/>
          <p:cNvSpPr txBox="1"/>
          <p:nvPr>
            <p:ph type="title"/>
          </p:nvPr>
        </p:nvSpPr>
        <p:spPr>
          <a:xfrm>
            <a:off x="374900" y="5586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112" name="Google Shape;112;g267c83af16b_0_27"/>
          <p:cNvGraphicFramePr/>
          <p:nvPr/>
        </p:nvGraphicFramePr>
        <p:xfrm>
          <a:off x="28138" y="1323650"/>
          <a:ext cx="3000000" cy="3000000"/>
        </p:xfrm>
        <a:graphic>
          <a:graphicData uri="http://schemas.openxmlformats.org/drawingml/2006/table">
            <a:tbl>
              <a:tblPr>
                <a:noFill/>
                <a:tableStyleId>{E1309493-9891-499D-BACC-C3469146C490}</a:tableStyleId>
              </a:tblPr>
              <a:tblGrid>
                <a:gridCol w="436750"/>
                <a:gridCol w="864925"/>
                <a:gridCol w="1141550"/>
                <a:gridCol w="394650"/>
                <a:gridCol w="2664350"/>
                <a:gridCol w="993175"/>
                <a:gridCol w="993175"/>
                <a:gridCol w="1599125"/>
              </a:tblGrid>
              <a:tr h="186150">
                <a:tc>
                  <a:txBody>
                    <a:bodyPr/>
                    <a:lstStyle/>
                    <a:p>
                      <a:pPr indent="0" lvl="0" marL="0" rtl="0" algn="just">
                        <a:lnSpc>
                          <a:spcPct val="115000"/>
                        </a:lnSpc>
                        <a:spcBef>
                          <a:spcPts val="0"/>
                        </a:spcBef>
                        <a:spcAft>
                          <a:spcPts val="0"/>
                        </a:spcAft>
                        <a:buNone/>
                      </a:pPr>
                      <a:r>
                        <a:rPr b="1" lang="en" sz="1000"/>
                        <a:t>Sr No</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Title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Authors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Year</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Objective</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Dataset_used</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Algorithms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000"/>
                        <a:t>Limitations</a:t>
                      </a:r>
                      <a:endParaRPr b="1" sz="1000"/>
                    </a:p>
                  </a:txBody>
                  <a:tcPr marT="19050" marB="19050" marR="28575" marL="28575" anchor="b">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802550">
                <a:tc>
                  <a:txBody>
                    <a:bodyPr/>
                    <a:lstStyle/>
                    <a:p>
                      <a:pPr indent="0" lvl="0" marL="0" rtl="0" algn="just">
                        <a:lnSpc>
                          <a:spcPct val="115000"/>
                        </a:lnSpc>
                        <a:spcBef>
                          <a:spcPts val="0"/>
                        </a:spcBef>
                        <a:spcAft>
                          <a:spcPts val="0"/>
                        </a:spcAft>
                        <a:buNone/>
                      </a:pPr>
                      <a:r>
                        <a:rPr lang="en" sz="1000"/>
                        <a:t>7</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FMT:Fusing Multi-task Convolutional Neural Network</a:t>
                      </a:r>
                      <a:endParaRPr sz="1000"/>
                    </a:p>
                    <a:p>
                      <a:pPr indent="0" lvl="0" marL="0" rtl="0" algn="just">
                        <a:lnSpc>
                          <a:spcPct val="115000"/>
                        </a:lnSpc>
                        <a:spcBef>
                          <a:spcPts val="0"/>
                        </a:spcBef>
                        <a:spcAft>
                          <a:spcPts val="0"/>
                        </a:spcAft>
                        <a:buNone/>
                      </a:pPr>
                      <a:r>
                        <a:rPr lang="en" sz="1000"/>
                        <a:t>for Person Search</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Sulan Zhai, Shunqiang Liu, Xiao Wang, Jin Tang</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2019</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authors present an efficient fusing multi-task convolution neural network(FMT-CNN) for person search. They added person labels into region proposal network to tackle heterogeneity of detection and re-identification. They adopted adopt the multiple loss to better train re-identification network.</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CUHK-SYSU</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FMT-CNN, RPN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While the author states that the paper focuses on the interplay between person detection and re-identification, it does not explicitly elaborate on the nature of this interplay or how it contributes to the overall performance improvement.</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r h="1802550">
                <a:tc>
                  <a:txBody>
                    <a:bodyPr/>
                    <a:lstStyle/>
                    <a:p>
                      <a:pPr indent="0" lvl="0" marL="0" rtl="0" algn="just">
                        <a:lnSpc>
                          <a:spcPct val="115000"/>
                        </a:lnSpc>
                        <a:spcBef>
                          <a:spcPts val="0"/>
                        </a:spcBef>
                        <a:spcAft>
                          <a:spcPts val="0"/>
                        </a:spcAft>
                        <a:buNone/>
                      </a:pPr>
                      <a:r>
                        <a:rPr lang="en" sz="1000"/>
                        <a:t>8</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Person Re-identification in the Wild</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Liang Zheng, Hengheng Zhang, Shaoyan Sun, Manmohan Chandraker, Yi Yang, Qi Tian</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2017</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The author has used PRW dataset to detect person from different orientation and they have compared three detection methods such as Deformable Part Model (DPM), Aggregated Channel Features (ACF) and Locally Decorrelated Channel Features (LDCF). They have ranked the detection techniques based on their Recall and Precision scores.</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t>Person Re-identification in the Wild(PRW)</a:t>
                      </a:r>
                      <a:endParaRPr sz="10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900"/>
                        <a:t>Deformable Part Model</a:t>
                      </a:r>
                      <a:endParaRPr sz="900"/>
                    </a:p>
                    <a:p>
                      <a:pPr indent="0" lvl="0" marL="0" rtl="0" algn="just">
                        <a:lnSpc>
                          <a:spcPct val="115000"/>
                        </a:lnSpc>
                        <a:spcBef>
                          <a:spcPts val="0"/>
                        </a:spcBef>
                        <a:spcAft>
                          <a:spcPts val="0"/>
                        </a:spcAft>
                        <a:buNone/>
                      </a:pPr>
                      <a:r>
                        <a:rPr lang="en" sz="900"/>
                        <a:t>(DPM), Aggregated Channel Features (ACF) and</a:t>
                      </a:r>
                      <a:endParaRPr sz="900"/>
                    </a:p>
                    <a:p>
                      <a:pPr indent="0" lvl="0" marL="0" rtl="0" algn="just">
                        <a:lnSpc>
                          <a:spcPct val="115000"/>
                        </a:lnSpc>
                        <a:spcBef>
                          <a:spcPts val="0"/>
                        </a:spcBef>
                        <a:spcAft>
                          <a:spcPts val="0"/>
                        </a:spcAft>
                        <a:buNone/>
                      </a:pPr>
                      <a:r>
                        <a:rPr lang="en" sz="900"/>
                        <a:t>Locally Decorrelated Channel Features (LDCF)</a:t>
                      </a:r>
                      <a:endParaRPr sz="900"/>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At the time of publish of the paper bounding box was not effective enough so in many cases the bounding was not that accurate.</a:t>
                      </a:r>
                      <a:endParaRPr/>
                    </a:p>
                  </a:txBody>
                  <a:tcPr marT="19050" marB="19050" marR="28575" marL="28575" anchor="ctr">
                    <a:lnL cap="flat" cmpd="sng" w="6925">
                      <a:solidFill>
                        <a:srgbClr val="000000"/>
                      </a:solidFill>
                      <a:prstDash val="solid"/>
                      <a:round/>
                      <a:headEnd len="sm" w="sm" type="none"/>
                      <a:tailEnd len="sm" w="sm" type="none"/>
                    </a:lnL>
                    <a:lnR cap="flat" cmpd="sng" w="6925">
                      <a:solidFill>
                        <a:srgbClr val="000000"/>
                      </a:solidFill>
                      <a:prstDash val="solid"/>
                      <a:round/>
                      <a:headEnd len="sm" w="sm" type="none"/>
                      <a:tailEnd len="sm" w="sm" type="none"/>
                    </a:lnR>
                    <a:lnT cap="flat" cmpd="sng" w="6925">
                      <a:solidFill>
                        <a:srgbClr val="000000"/>
                      </a:solidFill>
                      <a:prstDash val="solid"/>
                      <a:round/>
                      <a:headEnd len="sm" w="sm" type="none"/>
                      <a:tailEnd len="sm" w="sm" type="none"/>
                    </a:lnT>
                    <a:lnB cap="flat" cmpd="sng" w="69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11ab192b6_1_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Assignments</a:t>
            </a:r>
            <a:endParaRPr/>
          </a:p>
        </p:txBody>
      </p:sp>
      <p:sp>
        <p:nvSpPr>
          <p:cNvPr id="118" name="Google Shape;118;g2611ab192b6_1_0"/>
          <p:cNvSpPr txBox="1"/>
          <p:nvPr>
            <p:ph idx="1" type="body"/>
          </p:nvPr>
        </p:nvSpPr>
        <p:spPr>
          <a:xfrm>
            <a:off x="311725" y="1537125"/>
            <a:ext cx="8520600" cy="30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order to get started with the project, our mentor had assigned us with a task to study the cookbooks of a couple of previous TIFR projects. We were also </a:t>
            </a:r>
            <a:r>
              <a:rPr lang="en"/>
              <a:t>advised</a:t>
            </a:r>
            <a:r>
              <a:rPr lang="en"/>
              <a:t> to implement those projects in order to get hands on experience on Ubuntu platform.</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previous TIFR project cookbooks studied:</a:t>
            </a:r>
            <a:endParaRPr/>
          </a:p>
          <a:p>
            <a:pPr indent="-311150" lvl="0" marL="457200" rtl="0" algn="just">
              <a:spcBef>
                <a:spcPts val="0"/>
              </a:spcBef>
              <a:spcAft>
                <a:spcPts val="0"/>
              </a:spcAft>
              <a:buSzPts val="1300"/>
              <a:buChar char="●"/>
            </a:pPr>
            <a:r>
              <a:rPr lang="en"/>
              <a:t>GSR-OCR</a:t>
            </a:r>
            <a:endParaRPr/>
          </a:p>
          <a:p>
            <a:pPr indent="-311150" lvl="0" marL="457200" rtl="0" algn="just">
              <a:spcBef>
                <a:spcPts val="0"/>
              </a:spcBef>
              <a:spcAft>
                <a:spcPts val="0"/>
              </a:spcAft>
              <a:buSzPts val="1300"/>
              <a:buChar char="●"/>
            </a:pPr>
            <a:r>
              <a:rPr lang="en"/>
              <a:t>Wireless Extraction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