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6" roundtripDataSignature="AMtx7mgq4ylBTE86qzeqw/3Q+ebXO6hn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3D113A2-6148-49D6-9948-637B08D039F9}">
  <a:tblStyle styleId="{73D113A2-6148-49D6-9948-637B08D039F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Merriweather-bold.fntdata"/><Relationship Id="rId10" Type="http://schemas.openxmlformats.org/officeDocument/2006/relationships/slide" Target="slides/slide4.xml"/><Relationship Id="rId32" Type="http://schemas.openxmlformats.org/officeDocument/2006/relationships/font" Target="fonts/Merriweather-regular.fntdata"/><Relationship Id="rId13" Type="http://schemas.openxmlformats.org/officeDocument/2006/relationships/slide" Target="slides/slide7.xml"/><Relationship Id="rId35" Type="http://schemas.openxmlformats.org/officeDocument/2006/relationships/font" Target="fonts/Merriweather-boldItalic.fntdata"/><Relationship Id="rId12" Type="http://schemas.openxmlformats.org/officeDocument/2006/relationships/slide" Target="slides/slide6.xml"/><Relationship Id="rId34" Type="http://schemas.openxmlformats.org/officeDocument/2006/relationships/font" Target="fonts/Merriweather-italic.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565d3c1a8ef815c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565d3c1a8ef815c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3e10ecf1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243e10ecf11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b33f1cff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b33f1cff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f10125c789_2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1f10125c789_2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b33f1cff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b33f1cff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b33f1cff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b33f1cff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3b4c7fc16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243b4c7fc16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3b4c7fc16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243b4c7fc16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3e10ecf11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243e10ecf11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3e0268e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243e0268e1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5"/>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15"/>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15"/>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24"/>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24"/>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57" name="Google Shape;5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1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16"/>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8" name="Google Shape;18;p16"/>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9" name="Google Shape;1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1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3" name="Google Shape;2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4" name="Shape 24"/>
        <p:cNvGrpSpPr/>
        <p:nvPr/>
      </p:nvGrpSpPr>
      <p:grpSpPr>
        <a:xfrm>
          <a:off x="0" y="0"/>
          <a:ext cx="0" cy="0"/>
          <a:chOff x="0" y="0"/>
          <a:chExt cx="0" cy="0"/>
        </a:xfrm>
      </p:grpSpPr>
      <p:sp>
        <p:nvSpPr>
          <p:cNvPr id="25" name="Google Shape;25;p18"/>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6" name="Google Shape;26;p18"/>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7" name="Google Shape;27;p18"/>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8" name="Google Shape;2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19"/>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9"/>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32" name="Google Shape;32;p19"/>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3" name="Google Shape;33;p19"/>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4" name="Google Shape;34;p19"/>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5" name="Google Shape;3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20"/>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0"/>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9" name="Google Shape;39;p20"/>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40" name="Google Shape;4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21"/>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3" name="Google Shape;4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22"/>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2"/>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7" name="Google Shape;47;p22"/>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22"/>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9" name="Google Shape;4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23"/>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3"/>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1600"/>
              </a:spcBef>
              <a:spcAft>
                <a:spcPts val="160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ieeexplore.ieee.org/stamp/stamp.jsp?tp=&amp;arnumber=9725702&amp;isnumber=972538" TargetMode="External"/><Relationship Id="rId4" Type="http://schemas.openxmlformats.org/officeDocument/2006/relationships/hyperlink" Target="https://aaltodoc.aalto.fi/bitstream/handle/123456789/42417/bachelor_Autio_Heikki_2020.pdf?sequence=1&amp;isAllowed=y" TargetMode="External"/><Relationship Id="rId9" Type="http://schemas.openxmlformats.org/officeDocument/2006/relationships/hyperlink" Target="https://www.jatit.org/volumes/Vol100No14/20Vol100No14.pdf" TargetMode="External"/><Relationship Id="rId5" Type="http://schemas.openxmlformats.org/officeDocument/2006/relationships/hyperlink" Target="https://link.springer.com/article/10.1007/s13278-023-01063-2" TargetMode="External"/><Relationship Id="rId6" Type="http://schemas.openxmlformats.org/officeDocument/2006/relationships/hyperlink" Target="https://www.emerald.com/insight/content/doi/10.1108/IntR-11-2013-0249/full/html" TargetMode="External"/><Relationship Id="rId7" Type="http://schemas.openxmlformats.org/officeDocument/2006/relationships/hyperlink" Target="https://doi.org/10.1007/s11192-022-04569-2" TargetMode="External"/><Relationship Id="rId8" Type="http://schemas.openxmlformats.org/officeDocument/2006/relationships/hyperlink" Target="https://doi.org/10.1093/jncimonographs/lgt02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63" name="Shape 63"/>
        <p:cNvGrpSpPr/>
        <p:nvPr/>
      </p:nvGrpSpPr>
      <p:grpSpPr>
        <a:xfrm>
          <a:off x="0" y="0"/>
          <a:ext cx="0" cy="0"/>
          <a:chOff x="0" y="0"/>
          <a:chExt cx="0" cy="0"/>
        </a:xfrm>
      </p:grpSpPr>
      <p:sp>
        <p:nvSpPr>
          <p:cNvPr id="64" name="Google Shape;64;p1"/>
          <p:cNvSpPr txBox="1"/>
          <p:nvPr>
            <p:ph type="ctrTitle"/>
          </p:nvPr>
        </p:nvSpPr>
        <p:spPr>
          <a:xfrm>
            <a:off x="311700" y="314125"/>
            <a:ext cx="8520600" cy="1282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3600"/>
              <a:buNone/>
            </a:pPr>
            <a:br>
              <a:rPr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		        			</a:t>
            </a:r>
            <a:r>
              <a:rPr lang="en" sz="2400">
                <a:solidFill>
                  <a:srgbClr val="000000"/>
                </a:solidFill>
                <a:latin typeface="Times New Roman"/>
                <a:ea typeface="Times New Roman"/>
                <a:cs typeface="Times New Roman"/>
                <a:sym typeface="Times New Roman"/>
              </a:rPr>
              <a:t>TWITTER USER ANALYSIS</a:t>
            </a:r>
            <a:endParaRPr/>
          </a:p>
          <a:p>
            <a:pPr indent="0" lvl="0" marL="0" rtl="0" algn="ctr">
              <a:lnSpc>
                <a:spcPct val="100000"/>
              </a:lnSpc>
              <a:spcBef>
                <a:spcPts val="0"/>
              </a:spcBef>
              <a:spcAft>
                <a:spcPts val="0"/>
              </a:spcAft>
              <a:buSzPts val="3600"/>
              <a:buNone/>
            </a:pPr>
            <a:r>
              <a:t/>
            </a:r>
            <a:endParaRPr sz="2000">
              <a:solidFill>
                <a:srgbClr val="002F4A"/>
              </a:solidFill>
            </a:endParaRPr>
          </a:p>
          <a:p>
            <a:pPr indent="0" lvl="0" marL="0" rtl="0" algn="ctr">
              <a:lnSpc>
                <a:spcPct val="100000"/>
              </a:lnSpc>
              <a:spcBef>
                <a:spcPts val="0"/>
              </a:spcBef>
              <a:spcAft>
                <a:spcPts val="0"/>
              </a:spcAft>
              <a:buSzPts val="3600"/>
              <a:buNone/>
            </a:pPr>
            <a:r>
              <a:t/>
            </a:r>
            <a:endParaRPr sz="2000">
              <a:solidFill>
                <a:srgbClr val="002F4A"/>
              </a:solidFill>
            </a:endParaRPr>
          </a:p>
        </p:txBody>
      </p:sp>
      <p:sp>
        <p:nvSpPr>
          <p:cNvPr id="65" name="Google Shape;65;p1"/>
          <p:cNvSpPr txBox="1"/>
          <p:nvPr>
            <p:ph idx="1" type="subTitle"/>
          </p:nvPr>
        </p:nvSpPr>
        <p:spPr>
          <a:xfrm>
            <a:off x="311700" y="1878550"/>
            <a:ext cx="5903400" cy="73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Project Mentor : Asst. Prof. Sujata Khandaskar</a:t>
            </a:r>
            <a:endParaRPr/>
          </a:p>
        </p:txBody>
      </p:sp>
      <p:pic>
        <p:nvPicPr>
          <p:cNvPr id="66" name="Google Shape;66;p1"/>
          <p:cNvPicPr preferRelativeResize="0"/>
          <p:nvPr/>
        </p:nvPicPr>
        <p:blipFill rotWithShape="1">
          <a:blip r:embed="rId3">
            <a:alphaModFix/>
          </a:blip>
          <a:srcRect b="0" l="0" r="0" t="0"/>
          <a:stretch/>
        </p:blipFill>
        <p:spPr>
          <a:xfrm>
            <a:off x="4211900" y="2973475"/>
            <a:ext cx="931600" cy="1504100"/>
          </a:xfrm>
          <a:prstGeom prst="rect">
            <a:avLst/>
          </a:prstGeom>
          <a:noFill/>
          <a:ln>
            <a:noFill/>
          </a:ln>
        </p:spPr>
      </p:pic>
      <p:sp>
        <p:nvSpPr>
          <p:cNvPr id="67" name="Google Shape;67;p1"/>
          <p:cNvSpPr txBox="1"/>
          <p:nvPr/>
        </p:nvSpPr>
        <p:spPr>
          <a:xfrm>
            <a:off x="6334275" y="3170775"/>
            <a:ext cx="2665800" cy="206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3F3F3"/>
                </a:solidFill>
                <a:latin typeface="Arial"/>
                <a:ea typeface="Arial"/>
                <a:cs typeface="Arial"/>
                <a:sym typeface="Arial"/>
              </a:rPr>
              <a:t>Group Number</a:t>
            </a:r>
            <a:r>
              <a:rPr b="0" i="0" lang="en" sz="1400" u="none" cap="none" strike="noStrike">
                <a:solidFill>
                  <a:srgbClr val="F3F3F3"/>
                </a:solidFill>
                <a:latin typeface="Arial"/>
                <a:ea typeface="Arial"/>
                <a:cs typeface="Arial"/>
                <a:sym typeface="Arial"/>
              </a:rPr>
              <a:t> : 42</a:t>
            </a:r>
            <a:endParaRPr b="0" i="0" sz="14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3F3F3"/>
                </a:solidFill>
                <a:latin typeface="Arial"/>
                <a:ea typeface="Arial"/>
                <a:cs typeface="Arial"/>
                <a:sym typeface="Arial"/>
              </a:rPr>
              <a:t>Group Members</a:t>
            </a:r>
            <a:r>
              <a:rPr b="0" i="0" lang="en" sz="1400" u="none" cap="none" strike="noStrike">
                <a:solidFill>
                  <a:srgbClr val="F3F3F3"/>
                </a:solidFill>
                <a:latin typeface="Arial"/>
                <a:ea typeface="Arial"/>
                <a:cs typeface="Arial"/>
                <a:sym typeface="Arial"/>
              </a:rPr>
              <a:t> :</a:t>
            </a:r>
            <a:endParaRPr b="0" i="0" sz="14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3F3F3"/>
                </a:solidFill>
                <a:latin typeface="Arial"/>
                <a:ea typeface="Arial"/>
                <a:cs typeface="Arial"/>
                <a:sym typeface="Arial"/>
              </a:rPr>
              <a:t>Tammana Bathija  </a:t>
            </a:r>
            <a:endParaRPr b="0" i="0" sz="14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3F3F3"/>
                </a:solidFill>
                <a:latin typeface="Arial"/>
                <a:ea typeface="Arial"/>
                <a:cs typeface="Arial"/>
                <a:sym typeface="Arial"/>
              </a:rPr>
              <a:t>Khusboo Kimtani    </a:t>
            </a:r>
            <a:endParaRPr b="0" i="0" sz="14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3F3F3"/>
                </a:solidFill>
                <a:latin typeface="Arial"/>
                <a:ea typeface="Arial"/>
                <a:cs typeface="Arial"/>
                <a:sym typeface="Arial"/>
              </a:rPr>
              <a:t>Harsha Chelani  </a:t>
            </a:r>
            <a:endParaRPr b="0" i="0" sz="14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3F3F3"/>
                </a:solidFill>
                <a:latin typeface="Arial"/>
                <a:ea typeface="Arial"/>
                <a:cs typeface="Arial"/>
                <a:sym typeface="Arial"/>
              </a:rPr>
              <a:t>Piyush Waghmare                                    Shreya Kukreja  </a:t>
            </a:r>
            <a:endParaRPr b="0" i="0" sz="1400" u="none" cap="none" strike="noStrike">
              <a:solidFill>
                <a:srgbClr val="F3F3F3"/>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565d3c1a8ef815c5_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Survey</a:t>
            </a:r>
            <a:endParaRPr/>
          </a:p>
        </p:txBody>
      </p:sp>
      <p:graphicFrame>
        <p:nvGraphicFramePr>
          <p:cNvPr id="124" name="Google Shape;124;g565d3c1a8ef815c5_0"/>
          <p:cNvGraphicFramePr/>
          <p:nvPr/>
        </p:nvGraphicFramePr>
        <p:xfrm>
          <a:off x="554700" y="1505650"/>
          <a:ext cx="3000000" cy="3000000"/>
        </p:xfrm>
        <a:graphic>
          <a:graphicData uri="http://schemas.openxmlformats.org/drawingml/2006/table">
            <a:tbl>
              <a:tblPr>
                <a:noFill/>
                <a:tableStyleId>{73D113A2-6148-49D6-9948-637B08D039F9}</a:tableStyleId>
              </a:tblPr>
              <a:tblGrid>
                <a:gridCol w="382850"/>
                <a:gridCol w="1444075"/>
                <a:gridCol w="1350975"/>
                <a:gridCol w="1371675"/>
                <a:gridCol w="3728050"/>
              </a:tblGrid>
              <a:tr h="53672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Srn.</a:t>
                      </a:r>
                      <a:endParaRPr b="1"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no</a:t>
                      </a:r>
                      <a:endParaRPr sz="1100" u="none" cap="none" strike="noStrike">
                        <a:latin typeface="Times New Roman"/>
                        <a:ea typeface="Times New Roman"/>
                        <a:cs typeface="Times New Roman"/>
                        <a:sym typeface="Times New Roman"/>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Paper</a:t>
                      </a:r>
                      <a:endParaRPr b="1" sz="11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Authors</a:t>
                      </a:r>
                      <a:endParaRPr b="1" sz="11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Publication</a:t>
                      </a:r>
                      <a:endParaRPr b="1" sz="11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Abstract</a:t>
                      </a:r>
                      <a:endParaRPr b="1" sz="11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4032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7</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Evolution and Evaluation: Sarcasm Analysis for Twitter Data Using Sentiment</a:t>
                      </a:r>
                      <a:endParaRPr sz="1100" u="none" cap="none" strike="noStrike">
                        <a:latin typeface="Times New Roman"/>
                        <a:ea typeface="Times New Roman"/>
                        <a:cs typeface="Times New Roman"/>
                        <a:sym typeface="Times New Roman"/>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Monica Bhakuli</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Hindawi Journals - 2021</a:t>
                      </a:r>
                      <a:endParaRPr sz="11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Sentiment analysis is a challenging interdisciplinary task which includes natural language processing, web mining and machine learning.It has different levels of granularity. Analyses was done on this labeled datasets using various feature extraction technique. The different machine learning techniques trains the dataset with feature vectors and then the semantic analysis offers a large set of synonyms and similarity which provides the polarity of the content.</a:t>
                      </a:r>
                      <a:endParaRPr sz="11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808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8</a:t>
                      </a:r>
                      <a:endParaRPr sz="1100" u="none" cap="none" strike="noStrike">
                        <a:latin typeface="Times New Roman"/>
                        <a:ea typeface="Times New Roman"/>
                        <a:cs typeface="Times New Roman"/>
                        <a:sym typeface="Times New Roman"/>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What people study when they study Twitter</a:t>
                      </a:r>
                      <a:endParaRPr sz="11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Shirley	Ann	Williams,	Melissa	Terras</a:t>
                      </a:r>
                      <a:endParaRPr sz="11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iJET, Vol. 15, No. 15, August 2020</a:t>
                      </a:r>
                      <a:endParaRPr sz="11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With the growing availability of	easily accessible and Low cost mobile technology, a niche area has developed generically as microblogging.The use of microblogs has become a means of real time Commenting on,responding to, and amplifying the impact of current events.</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graphicFrame>
        <p:nvGraphicFramePr>
          <p:cNvPr id="129" name="Google Shape;129;g243e10ecf11_0_6"/>
          <p:cNvGraphicFramePr/>
          <p:nvPr/>
        </p:nvGraphicFramePr>
        <p:xfrm>
          <a:off x="127563" y="1257525"/>
          <a:ext cx="3000000" cy="3000000"/>
        </p:xfrm>
        <a:graphic>
          <a:graphicData uri="http://schemas.openxmlformats.org/drawingml/2006/table">
            <a:tbl>
              <a:tblPr>
                <a:noFill/>
                <a:tableStyleId>{73D113A2-6148-49D6-9948-637B08D039F9}</a:tableStyleId>
              </a:tblPr>
              <a:tblGrid>
                <a:gridCol w="382850"/>
                <a:gridCol w="1429175"/>
                <a:gridCol w="1577875"/>
                <a:gridCol w="663525"/>
                <a:gridCol w="4835450"/>
              </a:tblGrid>
              <a:tr h="508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Sr</a:t>
                      </a:r>
                      <a:endParaRPr b="1"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no.</a:t>
                      </a:r>
                      <a:endParaRPr sz="11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Paper</a:t>
                      </a:r>
                      <a:endParaRPr b="1" sz="11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Authors</a:t>
                      </a:r>
                      <a:endParaRPr b="1" sz="11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Publication</a:t>
                      </a:r>
                      <a:endParaRPr b="1" sz="11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Abstract</a:t>
                      </a:r>
                      <a:endParaRPr b="1" sz="11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4429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9</a:t>
                      </a:r>
                      <a:endParaRPr sz="11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Understanding researchers’ Twitter uptake, activity</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and popularity</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David Howoldt· Henning Kroll  · Peter Neuhäusler· Alexander Feidenheimer</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i="1" lang="en" sz="1100" u="none" cap="none" strike="noStrike">
                          <a:solidFill>
                            <a:srgbClr val="222222"/>
                          </a:solidFill>
                          <a:latin typeface="Times New Roman"/>
                          <a:ea typeface="Times New Roman"/>
                          <a:cs typeface="Times New Roman"/>
                          <a:sym typeface="Times New Roman"/>
                        </a:rPr>
                        <a:t>Scientometrics</a:t>
                      </a:r>
                      <a:r>
                        <a:rPr lang="en" sz="1100" u="none" cap="none" strike="noStrike">
                          <a:solidFill>
                            <a:srgbClr val="222222"/>
                          </a:solidFill>
                          <a:latin typeface="Times New Roman"/>
                          <a:ea typeface="Times New Roman"/>
                          <a:cs typeface="Times New Roman"/>
                          <a:sym typeface="Times New Roman"/>
                        </a:rPr>
                        <a:t> </a:t>
                      </a:r>
                      <a:r>
                        <a:rPr b="1" lang="en" sz="1100" u="none" cap="none" strike="noStrike">
                          <a:solidFill>
                            <a:srgbClr val="222222"/>
                          </a:solidFill>
                          <a:latin typeface="Times New Roman"/>
                          <a:ea typeface="Times New Roman"/>
                          <a:cs typeface="Times New Roman"/>
                          <a:sym typeface="Times New Roman"/>
                        </a:rPr>
                        <a:t>128</a:t>
                      </a:r>
                      <a:r>
                        <a:rPr lang="en" sz="1100" u="none" cap="none" strike="noStrike">
                          <a:solidFill>
                            <a:srgbClr val="222222"/>
                          </a:solidFill>
                          <a:latin typeface="Times New Roman"/>
                          <a:ea typeface="Times New Roman"/>
                          <a:cs typeface="Times New Roman"/>
                          <a:sym typeface="Times New Roman"/>
                        </a:rPr>
                        <a:t>, 325–344 (2023)</a:t>
                      </a:r>
                      <a:endParaRPr sz="11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 It examines whether research productivity as measured by publication output, conference visits and citations affects the probability of researchers taking up Twitter use, being active on Twitter, and increasing their popularity. On the other hand, research quality as measured by citations and conference visits are positively associated with popularity.</a:t>
                      </a:r>
                      <a:endParaRPr sz="11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6601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10</a:t>
                      </a:r>
                      <a:endParaRPr sz="11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Exploring Clustering Techniques for Analyzing User</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Engagement Patterns in Twitter Data </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Andreas Kanavos , Ioannis Karamitsos</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and Alaa Mohasseb</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222222"/>
                          </a:solidFill>
                          <a:latin typeface="Times New Roman"/>
                          <a:ea typeface="Times New Roman"/>
                          <a:cs typeface="Times New Roman"/>
                          <a:sym typeface="Times New Roman"/>
                        </a:rPr>
                        <a:t>MDPI</a:t>
                      </a:r>
                      <a:endParaRPr sz="1100" u="none" cap="none" strike="noStrike">
                        <a:solidFill>
                          <a:srgbClr val="222222"/>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Twitter, a major social media platform, has reshaped information sharing and user interactions. This study employs graph mining and clustering techniques to analyze user engagement on Twitter. By assessing attributes like retweets, replies, and connections, we gauge user engagement levels. Our approach incorporates weighted graph mining models and clustering to identify user groups with similar engagement patterns. Statistical analysis uncovers closely connected user groups and distinct clusters based on engagement levels. This research highlights the importance of understanding both individual and group behaviors in deciphering user engagement dynamics on Twitter.</a:t>
                      </a:r>
                      <a:endParaRPr sz="11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30" name="Google Shape;130;g243e10ecf11_0_6"/>
          <p:cNvSpPr txBox="1"/>
          <p:nvPr/>
        </p:nvSpPr>
        <p:spPr>
          <a:xfrm>
            <a:off x="305475" y="554775"/>
            <a:ext cx="8063400" cy="53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chemeClr val="lt1"/>
                </a:solidFill>
                <a:latin typeface="Merriweather"/>
                <a:ea typeface="Merriweather"/>
                <a:cs typeface="Merriweather"/>
                <a:sym typeface="Merriweather"/>
              </a:rPr>
              <a:t>Literature Survey</a:t>
            </a:r>
            <a:endParaRPr b="0" i="0" sz="2800" u="none" cap="none" strike="noStrike">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Methodology Employed</a:t>
            </a:r>
            <a:endParaRPr/>
          </a:p>
        </p:txBody>
      </p:sp>
      <p:sp>
        <p:nvSpPr>
          <p:cNvPr id="136" name="Google Shape;136;p7"/>
          <p:cNvSpPr txBox="1"/>
          <p:nvPr>
            <p:ph idx="1" type="body"/>
          </p:nvPr>
        </p:nvSpPr>
        <p:spPr>
          <a:xfrm>
            <a:off x="311700" y="1505700"/>
            <a:ext cx="8520600" cy="3361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Data Collection</a:t>
            </a:r>
            <a:r>
              <a:rPr lang="en" sz="1200">
                <a:solidFill>
                  <a:srgbClr val="000000"/>
                </a:solidFill>
                <a:latin typeface="Times New Roman"/>
                <a:ea typeface="Times New Roman"/>
                <a:cs typeface="Times New Roman"/>
                <a:sym typeface="Times New Roman"/>
              </a:rPr>
              <a:t> - The first step involves collecting data from Twitter profiles, including recent tweets and associated metadata such as timestamps, mentions, hashtags, and user interactions.</a:t>
            </a:r>
            <a:endParaRPr sz="1200">
              <a:solidFill>
                <a:srgbClr val="000000"/>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Preprocessing</a:t>
            </a:r>
            <a:r>
              <a:rPr lang="en" sz="1200">
                <a:solidFill>
                  <a:srgbClr val="000000"/>
                </a:solidFill>
                <a:latin typeface="Times New Roman"/>
                <a:ea typeface="Times New Roman"/>
                <a:cs typeface="Times New Roman"/>
                <a:sym typeface="Times New Roman"/>
              </a:rPr>
              <a:t> - The collected data undergoes preprocessing to clean and prepare it for analysis. This includes removing noise, such as special characters and URLs, and tokenizing the text into individual words or phrases.</a:t>
            </a:r>
            <a:endParaRPr sz="1200">
              <a:solidFill>
                <a:srgbClr val="000000"/>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Topic Extraction</a:t>
            </a:r>
            <a:r>
              <a:rPr lang="en" sz="1200">
                <a:solidFill>
                  <a:srgbClr val="000000"/>
                </a:solidFill>
                <a:latin typeface="Times New Roman"/>
                <a:ea typeface="Times New Roman"/>
                <a:cs typeface="Times New Roman"/>
                <a:sym typeface="Times New Roman"/>
              </a:rPr>
              <a:t> - Topic extraction involves employing natural language processing (NLP) techniques, term frequency-inverse document frequency (TF-IDF), to identify recurring themes or topics within the tweets. This process categorises tweets into clusters based on similarity of content, revealing the main topics of discussion.</a:t>
            </a:r>
            <a:endParaRPr sz="1200">
              <a:solidFill>
                <a:srgbClr val="000000"/>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Time Activity Analysis</a:t>
            </a:r>
            <a:r>
              <a:rPr lang="en" sz="1200">
                <a:solidFill>
                  <a:srgbClr val="000000"/>
                </a:solidFill>
                <a:latin typeface="Times New Roman"/>
                <a:ea typeface="Times New Roman"/>
                <a:cs typeface="Times New Roman"/>
                <a:sym typeface="Times New Roman"/>
              </a:rPr>
              <a:t> - Time activity analysis aims to identify patterns in user activity over time. This involves analysing the timestamps of tweets to determine peak activity periods, frequency of posting, and overall user engagement throughout the day. By visualising this data, users can identify optimal times for engagement and detect anomalies that may indicate spam or automated activity.</a:t>
            </a:r>
            <a:endParaRPr sz="1200">
              <a:solidFill>
                <a:srgbClr val="000000"/>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Community Detection from Mentions</a:t>
            </a:r>
            <a:r>
              <a:rPr lang="en" sz="1200">
                <a:solidFill>
                  <a:srgbClr val="000000"/>
                </a:solidFill>
                <a:latin typeface="Times New Roman"/>
                <a:ea typeface="Times New Roman"/>
                <a:cs typeface="Times New Roman"/>
                <a:sym typeface="Times New Roman"/>
              </a:rPr>
              <a:t> - Community detection from mentions involves identifying clusters or communities of users based on mentions and interactions within tweets. This process utilises graph theory algorithms, such as Girvan-Newman or Louvain modularity optimization, to identify densely connected groups of users. These communities represent cohesive groups within the Twitter network, providing insights into user relationships and interaction patterns.</a:t>
            </a:r>
            <a:endParaRPr sz="12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sz="14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300"/>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6b33f1cffd_0_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Employed</a:t>
            </a:r>
            <a:endParaRPr/>
          </a:p>
          <a:p>
            <a:pPr indent="0" lvl="0" marL="0" rtl="0" algn="l">
              <a:spcBef>
                <a:spcPts val="0"/>
              </a:spcBef>
              <a:spcAft>
                <a:spcPts val="0"/>
              </a:spcAft>
              <a:buNone/>
            </a:pPr>
            <a:r>
              <a:t/>
            </a:r>
            <a:endParaRPr/>
          </a:p>
        </p:txBody>
      </p:sp>
      <p:sp>
        <p:nvSpPr>
          <p:cNvPr id="142" name="Google Shape;142;g26b33f1cffd_0_19"/>
          <p:cNvSpPr txBox="1"/>
          <p:nvPr>
            <p:ph idx="1" type="body"/>
          </p:nvPr>
        </p:nvSpPr>
        <p:spPr>
          <a:xfrm>
            <a:off x="311700" y="1505700"/>
            <a:ext cx="8404200" cy="3076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Installation of React App</a:t>
            </a:r>
            <a:r>
              <a:rPr lang="en" sz="1200">
                <a:solidFill>
                  <a:srgbClr val="000000"/>
                </a:solidFill>
                <a:latin typeface="Times New Roman"/>
                <a:ea typeface="Times New Roman"/>
                <a:cs typeface="Times New Roman"/>
                <a:sym typeface="Times New Roman"/>
              </a:rPr>
              <a:t> - The project began with the installation of React-App, a popular JavaScript library for building user interfaces. React provided a robust foundation for developing a dynamic and interactive analysis platform.</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Integration of Insights using RAFC (React Functional Component)</a:t>
            </a:r>
            <a:r>
              <a:rPr lang="en" sz="1200">
                <a:solidFill>
                  <a:srgbClr val="000000"/>
                </a:solidFill>
                <a:latin typeface="Times New Roman"/>
                <a:ea typeface="Times New Roman"/>
                <a:cs typeface="Times New Roman"/>
                <a:sym typeface="Times New Roman"/>
              </a:rPr>
              <a:t> - To integrate insights into the React application, RAFC (React Functional Component) architecture was employed. RAFC allowed for the creation of reusable and modular components to display various insights, such as information, statistics, topics, and time analysis.</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Utilisation of React Routes</a:t>
            </a:r>
            <a:r>
              <a:rPr lang="en" sz="1200">
                <a:solidFill>
                  <a:srgbClr val="000000"/>
                </a:solidFill>
                <a:latin typeface="Times New Roman"/>
                <a:ea typeface="Times New Roman"/>
                <a:cs typeface="Times New Roman"/>
                <a:sym typeface="Times New Roman"/>
              </a:rPr>
              <a:t> -  React Routes were implemented to facilitate navigation within the application. By defining different routes for each section of analysis (information, statistics, topics, etc.), users could seamlessly navigate between different insights using a single-page application approach.</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Integration of Apex Charts for Data Visualization</a:t>
            </a:r>
            <a:r>
              <a:rPr lang="en" sz="1200">
                <a:solidFill>
                  <a:srgbClr val="000000"/>
                </a:solidFill>
                <a:latin typeface="Times New Roman"/>
                <a:ea typeface="Times New Roman"/>
                <a:cs typeface="Times New Roman"/>
                <a:sym typeface="Times New Roman"/>
              </a:rPr>
              <a:t> - ApexCharts, a powerful and customizable charting library, was integrated into the React application to visualise data. By utilising ApexCharts, various charts and graphs, such as line charts, bar charts, and pie charts, were created to visually represent insights derived from Twitter profile analysis.</a:t>
            </a:r>
            <a:endParaRPr sz="1200"/>
          </a:p>
        </p:txBody>
      </p:sp>
      <p:sp>
        <p:nvSpPr>
          <p:cNvPr id="143" name="Google Shape;143;g26b33f1cffd_0_19"/>
          <p:cNvSpPr txBox="1"/>
          <p:nvPr>
            <p:ph idx="2" type="body"/>
          </p:nvPr>
        </p:nvSpPr>
        <p:spPr>
          <a:xfrm>
            <a:off x="8372425" y="1505700"/>
            <a:ext cx="459900" cy="2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7" name="Shape 147"/>
        <p:cNvGrpSpPr/>
        <p:nvPr/>
      </p:nvGrpSpPr>
      <p:grpSpPr>
        <a:xfrm>
          <a:off x="0" y="0"/>
          <a:ext cx="0" cy="0"/>
          <a:chOff x="0" y="0"/>
          <a:chExt cx="0" cy="0"/>
        </a:xfrm>
      </p:grpSpPr>
      <p:sp>
        <p:nvSpPr>
          <p:cNvPr id="148" name="Google Shape;148;g1f10125c789_2_1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Topics Extraction from Tweets</a:t>
            </a:r>
            <a:endParaRPr/>
          </a:p>
        </p:txBody>
      </p:sp>
      <p:sp>
        <p:nvSpPr>
          <p:cNvPr id="149" name="Google Shape;149;g1f10125c789_2_17"/>
          <p:cNvSpPr txBox="1"/>
          <p:nvPr>
            <p:ph idx="1" type="body"/>
          </p:nvPr>
        </p:nvSpPr>
        <p:spPr>
          <a:xfrm>
            <a:off x="311700" y="1524725"/>
            <a:ext cx="8431200" cy="30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latin typeface="Times New Roman"/>
                <a:ea typeface="Times New Roman"/>
                <a:cs typeface="Times New Roman"/>
                <a:sym typeface="Times New Roman"/>
              </a:rPr>
              <a:t>Text Preprocessing:</a:t>
            </a:r>
            <a:endParaRPr b="1"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Tokenization, Lowercasing, Stopword Removal, Lemmatization or </a:t>
            </a:r>
            <a:r>
              <a:rPr lang="en" sz="1400">
                <a:solidFill>
                  <a:schemeClr val="dk1"/>
                </a:solidFill>
                <a:latin typeface="Times New Roman"/>
                <a:ea typeface="Times New Roman"/>
                <a:cs typeface="Times New Roman"/>
                <a:sym typeface="Times New Roman"/>
              </a:rPr>
              <a:t>Stemming, Removing</a:t>
            </a:r>
            <a:r>
              <a:rPr lang="en" sz="1400">
                <a:solidFill>
                  <a:schemeClr val="dk1"/>
                </a:solidFill>
                <a:latin typeface="Times New Roman"/>
                <a:ea typeface="Times New Roman"/>
                <a:cs typeface="Times New Roman"/>
                <a:sym typeface="Times New Roman"/>
              </a:rPr>
              <a:t> Special Character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400">
                <a:solidFill>
                  <a:schemeClr val="dk1"/>
                </a:solidFill>
                <a:latin typeface="Times New Roman"/>
                <a:ea typeface="Times New Roman"/>
                <a:cs typeface="Times New Roman"/>
                <a:sym typeface="Times New Roman"/>
              </a:rPr>
              <a:t>Feature Representation:</a:t>
            </a:r>
            <a:endParaRPr b="1"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TF-IDF (Term Frequency-Inverse Document Frequency) : This weighting scheme assigns higher weights to terms that are frequent in a tweet but rare across the entire corpus, emphasizing their importance.</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400">
                <a:solidFill>
                  <a:schemeClr val="dk1"/>
                </a:solidFill>
                <a:latin typeface="Times New Roman"/>
                <a:ea typeface="Times New Roman"/>
                <a:cs typeface="Times New Roman"/>
                <a:sym typeface="Times New Roman"/>
              </a:rPr>
              <a:t>Topic Modeling:</a:t>
            </a:r>
            <a:endParaRPr b="1"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Latent Dirichlet Allocation (LDA): LDA is a generative probabilistic model that represents documents as mixtures of topics. It assigns probabilities of topic membership to each word in a tweet, allowing for the extraction of dominant topics</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400">
                <a:solidFill>
                  <a:schemeClr val="dk1"/>
                </a:solidFill>
                <a:latin typeface="Times New Roman"/>
                <a:ea typeface="Times New Roman"/>
                <a:cs typeface="Times New Roman"/>
                <a:sym typeface="Times New Roman"/>
              </a:rPr>
              <a:t>Visualization:</a:t>
            </a:r>
            <a:endParaRPr b="1"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Word Clouds: Display the most frequent words in each topic, providing a visual summary of the main themes.</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Hardware, Software, Tools and constraint</a:t>
            </a:r>
            <a:endParaRPr/>
          </a:p>
        </p:txBody>
      </p:sp>
      <p:sp>
        <p:nvSpPr>
          <p:cNvPr id="155" name="Google Shape;155;p8"/>
          <p:cNvSpPr txBox="1"/>
          <p:nvPr>
            <p:ph idx="1" type="body"/>
          </p:nvPr>
        </p:nvSpPr>
        <p:spPr>
          <a:xfrm>
            <a:off x="311700" y="1505700"/>
            <a:ext cx="4260300" cy="3076200"/>
          </a:xfrm>
          <a:prstGeom prst="rect">
            <a:avLst/>
          </a:prstGeom>
          <a:noFill/>
          <a:ln>
            <a:noFill/>
          </a:ln>
        </p:spPr>
        <p:txBody>
          <a:bodyPr anchorCtr="0" anchor="t" bIns="91425" lIns="91425" spcFirstLastPara="1" rIns="91425" wrap="square" tIns="91425">
            <a:noAutofit/>
          </a:bodyPr>
          <a:lstStyle/>
          <a:p>
            <a:pPr indent="0" lvl="0" marL="228600" rtl="0" algn="l">
              <a:lnSpc>
                <a:spcPct val="115000"/>
              </a:lnSpc>
              <a:spcBef>
                <a:spcPts val="0"/>
              </a:spcBef>
              <a:spcAft>
                <a:spcPts val="0"/>
              </a:spcAft>
              <a:buSzPts val="1400"/>
              <a:buNone/>
            </a:pPr>
            <a:r>
              <a:rPr b="1" lang="en" sz="1400">
                <a:solidFill>
                  <a:srgbClr val="000000"/>
                </a:solidFill>
                <a:latin typeface="Times New Roman"/>
                <a:ea typeface="Times New Roman"/>
                <a:cs typeface="Times New Roman"/>
                <a:sym typeface="Times New Roman"/>
              </a:rPr>
              <a:t>Hardware Requirements :</a:t>
            </a:r>
            <a:endParaRPr b="1" sz="1400">
              <a:solidFill>
                <a:srgbClr val="000000"/>
              </a:solidFill>
              <a:latin typeface="Times New Roman"/>
              <a:ea typeface="Times New Roman"/>
              <a:cs typeface="Times New Roman"/>
              <a:sym typeface="Times New Roman"/>
            </a:endParaRPr>
          </a:p>
          <a:p>
            <a:pPr indent="0" lvl="0" marL="228600" rtl="0" algn="l">
              <a:lnSpc>
                <a:spcPct val="115000"/>
              </a:lnSpc>
              <a:spcBef>
                <a:spcPts val="0"/>
              </a:spcBef>
              <a:spcAft>
                <a:spcPts val="0"/>
              </a:spcAft>
              <a:buSzPts val="1300"/>
              <a:buNone/>
            </a:pPr>
            <a:r>
              <a:rPr b="1" lang="en" sz="1200">
                <a:solidFill>
                  <a:srgbClr val="000000"/>
                </a:solidFill>
                <a:latin typeface="Times New Roman"/>
                <a:ea typeface="Times New Roman"/>
                <a:cs typeface="Times New Roman"/>
                <a:sym typeface="Times New Roman"/>
              </a:rPr>
              <a:t>Processor: </a:t>
            </a:r>
            <a:r>
              <a:rPr lang="en" sz="1200">
                <a:solidFill>
                  <a:srgbClr val="000000"/>
                </a:solidFill>
                <a:latin typeface="Times New Roman"/>
                <a:ea typeface="Times New Roman"/>
                <a:cs typeface="Times New Roman"/>
                <a:sym typeface="Times New Roman"/>
              </a:rPr>
              <a:t>Multi-core, modern CPU for faster data processing.</a:t>
            </a:r>
            <a:endParaRPr sz="1200">
              <a:solidFill>
                <a:srgbClr val="000000"/>
              </a:solidFill>
              <a:latin typeface="Times New Roman"/>
              <a:ea typeface="Times New Roman"/>
              <a:cs typeface="Times New Roman"/>
              <a:sym typeface="Times New Roman"/>
            </a:endParaRPr>
          </a:p>
          <a:p>
            <a:pPr indent="0" lvl="0" marL="228600" rtl="0" algn="l">
              <a:lnSpc>
                <a:spcPct val="115000"/>
              </a:lnSpc>
              <a:spcBef>
                <a:spcPts val="0"/>
              </a:spcBef>
              <a:spcAft>
                <a:spcPts val="0"/>
              </a:spcAft>
              <a:buSzPts val="1300"/>
              <a:buNone/>
            </a:pPr>
            <a:r>
              <a:t/>
            </a:r>
            <a:endParaRPr sz="1200">
              <a:solidFill>
                <a:srgbClr val="000000"/>
              </a:solidFill>
              <a:latin typeface="Times New Roman"/>
              <a:ea typeface="Times New Roman"/>
              <a:cs typeface="Times New Roman"/>
              <a:sym typeface="Times New Roman"/>
            </a:endParaRPr>
          </a:p>
          <a:p>
            <a:pPr indent="0" lvl="0" marL="228600" rtl="0" algn="l">
              <a:lnSpc>
                <a:spcPct val="115000"/>
              </a:lnSpc>
              <a:spcBef>
                <a:spcPts val="0"/>
              </a:spcBef>
              <a:spcAft>
                <a:spcPts val="0"/>
              </a:spcAft>
              <a:buSzPts val="1300"/>
              <a:buNone/>
            </a:pPr>
            <a:r>
              <a:rPr b="1" lang="en" sz="1200">
                <a:solidFill>
                  <a:srgbClr val="000000"/>
                </a:solidFill>
                <a:latin typeface="Times New Roman"/>
                <a:ea typeface="Times New Roman"/>
                <a:cs typeface="Times New Roman"/>
                <a:sym typeface="Times New Roman"/>
              </a:rPr>
              <a:t>Memory (RAM):</a:t>
            </a:r>
            <a:r>
              <a:rPr lang="en" sz="1200">
                <a:solidFill>
                  <a:srgbClr val="000000"/>
                </a:solidFill>
                <a:latin typeface="Times New Roman"/>
                <a:ea typeface="Times New Roman"/>
                <a:cs typeface="Times New Roman"/>
                <a:sym typeface="Times New Roman"/>
              </a:rPr>
              <a:t> A minimum of 8GB, though 16GB or more is recommended for smoother database operations and handling large datasets.</a:t>
            </a:r>
            <a:endParaRPr sz="1200">
              <a:solidFill>
                <a:srgbClr val="000000"/>
              </a:solidFill>
              <a:latin typeface="Times New Roman"/>
              <a:ea typeface="Times New Roman"/>
              <a:cs typeface="Times New Roman"/>
              <a:sym typeface="Times New Roman"/>
            </a:endParaRPr>
          </a:p>
          <a:p>
            <a:pPr indent="0" lvl="0" marL="228600" rtl="0" algn="l">
              <a:lnSpc>
                <a:spcPct val="115000"/>
              </a:lnSpc>
              <a:spcBef>
                <a:spcPts val="0"/>
              </a:spcBef>
              <a:spcAft>
                <a:spcPts val="0"/>
              </a:spcAft>
              <a:buSzPts val="1300"/>
              <a:buNone/>
            </a:pPr>
            <a:r>
              <a:t/>
            </a:r>
            <a:endParaRPr sz="1200">
              <a:solidFill>
                <a:srgbClr val="000000"/>
              </a:solidFill>
              <a:latin typeface="Times New Roman"/>
              <a:ea typeface="Times New Roman"/>
              <a:cs typeface="Times New Roman"/>
              <a:sym typeface="Times New Roman"/>
            </a:endParaRPr>
          </a:p>
          <a:p>
            <a:pPr indent="0" lvl="0" marL="228600" rtl="0" algn="l">
              <a:lnSpc>
                <a:spcPct val="115000"/>
              </a:lnSpc>
              <a:spcBef>
                <a:spcPts val="0"/>
              </a:spcBef>
              <a:spcAft>
                <a:spcPts val="0"/>
              </a:spcAft>
              <a:buSzPts val="1300"/>
              <a:buNone/>
            </a:pPr>
            <a:r>
              <a:rPr b="1" lang="en" sz="1200">
                <a:solidFill>
                  <a:srgbClr val="000000"/>
                </a:solidFill>
                <a:latin typeface="Times New Roman"/>
                <a:ea typeface="Times New Roman"/>
                <a:cs typeface="Times New Roman"/>
                <a:sym typeface="Times New Roman"/>
              </a:rPr>
              <a:t>Storage: </a:t>
            </a:r>
            <a:r>
              <a:rPr lang="en" sz="1200">
                <a:solidFill>
                  <a:srgbClr val="000000"/>
                </a:solidFill>
                <a:latin typeface="Times New Roman"/>
                <a:ea typeface="Times New Roman"/>
                <a:cs typeface="Times New Roman"/>
                <a:sym typeface="Times New Roman"/>
              </a:rPr>
              <a:t>Solid State Drive (SSD) with adequate space (depending on the size of your dataset), for faster read/write operations.</a:t>
            </a:r>
            <a:endParaRPr sz="1200">
              <a:solidFill>
                <a:srgbClr val="000000"/>
              </a:solidFill>
              <a:latin typeface="Times New Roman"/>
              <a:ea typeface="Times New Roman"/>
              <a:cs typeface="Times New Roman"/>
              <a:sym typeface="Times New Roman"/>
            </a:endParaRPr>
          </a:p>
          <a:p>
            <a:pPr indent="0" lvl="0" marL="228600" rtl="0" algn="l">
              <a:lnSpc>
                <a:spcPct val="115000"/>
              </a:lnSpc>
              <a:spcBef>
                <a:spcPts val="0"/>
              </a:spcBef>
              <a:spcAft>
                <a:spcPts val="0"/>
              </a:spcAft>
              <a:buSzPts val="1300"/>
              <a:buNone/>
            </a:pPr>
            <a:r>
              <a:t/>
            </a:r>
            <a:endParaRPr sz="1200">
              <a:solidFill>
                <a:srgbClr val="000000"/>
              </a:solidFill>
              <a:latin typeface="Times New Roman"/>
              <a:ea typeface="Times New Roman"/>
              <a:cs typeface="Times New Roman"/>
              <a:sym typeface="Times New Roman"/>
            </a:endParaRPr>
          </a:p>
          <a:p>
            <a:pPr indent="0" lvl="0" marL="228600" rtl="0" algn="l">
              <a:lnSpc>
                <a:spcPct val="115000"/>
              </a:lnSpc>
              <a:spcBef>
                <a:spcPts val="0"/>
              </a:spcBef>
              <a:spcAft>
                <a:spcPts val="0"/>
              </a:spcAft>
              <a:buSzPts val="1300"/>
              <a:buNone/>
            </a:pPr>
            <a:r>
              <a:rPr b="1" lang="en" sz="1200">
                <a:solidFill>
                  <a:srgbClr val="000000"/>
                </a:solidFill>
                <a:latin typeface="Times New Roman"/>
                <a:ea typeface="Times New Roman"/>
                <a:cs typeface="Times New Roman"/>
                <a:sym typeface="Times New Roman"/>
              </a:rPr>
              <a:t>Network: </a:t>
            </a:r>
            <a:r>
              <a:rPr lang="en" sz="1200">
                <a:solidFill>
                  <a:srgbClr val="000000"/>
                </a:solidFill>
                <a:latin typeface="Times New Roman"/>
                <a:ea typeface="Times New Roman"/>
                <a:cs typeface="Times New Roman"/>
                <a:sym typeface="Times New Roman"/>
              </a:rPr>
              <a:t>Stable internet connection for fetching data from Twitter's API and possibly other online resources.</a:t>
            </a:r>
            <a:endParaRPr sz="1200">
              <a:solidFill>
                <a:srgbClr val="000000"/>
              </a:solidFill>
              <a:latin typeface="Times New Roman"/>
              <a:ea typeface="Times New Roman"/>
              <a:cs typeface="Times New Roman"/>
              <a:sym typeface="Times New Roman"/>
            </a:endParaRPr>
          </a:p>
          <a:p>
            <a:pPr indent="0" lvl="0" marL="228600" rtl="0" algn="l">
              <a:lnSpc>
                <a:spcPct val="115000"/>
              </a:lnSpc>
              <a:spcBef>
                <a:spcPts val="0"/>
              </a:spcBef>
              <a:spcAft>
                <a:spcPts val="0"/>
              </a:spcAft>
              <a:buSzPts val="1400"/>
              <a:buNone/>
            </a:pPr>
            <a:r>
              <a:t/>
            </a:r>
            <a:endParaRPr b="1" sz="1400">
              <a:solidFill>
                <a:srgbClr val="000000"/>
              </a:solidFill>
              <a:latin typeface="Times New Roman"/>
              <a:ea typeface="Times New Roman"/>
              <a:cs typeface="Times New Roman"/>
              <a:sym typeface="Times New Roman"/>
            </a:endParaRPr>
          </a:p>
        </p:txBody>
      </p:sp>
      <p:sp>
        <p:nvSpPr>
          <p:cNvPr id="156" name="Google Shape;156;p8"/>
          <p:cNvSpPr txBox="1"/>
          <p:nvPr>
            <p:ph idx="2" type="body"/>
          </p:nvPr>
        </p:nvSpPr>
        <p:spPr>
          <a:xfrm>
            <a:off x="4832425" y="1350175"/>
            <a:ext cx="3999900" cy="363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en" sz="1400">
                <a:solidFill>
                  <a:srgbClr val="000000"/>
                </a:solidFill>
                <a:latin typeface="Times New Roman"/>
                <a:ea typeface="Times New Roman"/>
                <a:cs typeface="Times New Roman"/>
                <a:sym typeface="Times New Roman"/>
              </a:rPr>
              <a:t>Software Requirements :</a:t>
            </a:r>
            <a:endParaRPr b="1"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300"/>
              <a:buNone/>
            </a:pPr>
            <a:r>
              <a:rPr b="1" lang="en" sz="1200">
                <a:solidFill>
                  <a:srgbClr val="000000"/>
                </a:solidFill>
                <a:latin typeface="Times New Roman"/>
                <a:ea typeface="Times New Roman"/>
                <a:cs typeface="Times New Roman"/>
                <a:sym typeface="Times New Roman"/>
              </a:rPr>
              <a:t>For Scraping:</a:t>
            </a:r>
            <a:endParaRPr b="1"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Selenium Java</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Maven Package Manager</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IntelliJ IDE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200">
                <a:solidFill>
                  <a:srgbClr val="000000"/>
                </a:solidFill>
                <a:latin typeface="Times New Roman"/>
                <a:ea typeface="Times New Roman"/>
                <a:cs typeface="Times New Roman"/>
                <a:sym typeface="Times New Roman"/>
              </a:rPr>
              <a:t>For Interactive UI</a:t>
            </a:r>
            <a:endParaRPr b="1"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React Js</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Tailwind CSS</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Apex Charts Plugin</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React router dom</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Node js and NPM</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300"/>
              <a:buNone/>
            </a:pPr>
            <a:r>
              <a:rPr b="1" lang="en" sz="1200">
                <a:solidFill>
                  <a:srgbClr val="000000"/>
                </a:solidFill>
                <a:latin typeface="Times New Roman"/>
                <a:ea typeface="Times New Roman"/>
                <a:cs typeface="Times New Roman"/>
                <a:sym typeface="Times New Roman"/>
              </a:rPr>
              <a:t>For Analysis</a:t>
            </a:r>
            <a:endParaRPr b="1"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streamlit - turns data scripts into shareable web apps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scikit-learn - predictive data analysis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nltk -  natural language processing tool</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wordcloud - tagging, dictionary</a:t>
            </a:r>
            <a:endParaRPr sz="12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200">
                <a:solidFill>
                  <a:srgbClr val="000000"/>
                </a:solidFill>
                <a:latin typeface="Times New Roman"/>
                <a:ea typeface="Times New Roman"/>
                <a:cs typeface="Times New Roman"/>
                <a:sym typeface="Times New Roman"/>
              </a:rPr>
              <a:t>Web Hosting</a:t>
            </a:r>
            <a:endParaRPr b="1" sz="12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 Netflify for Fronted  hosting, Render for Backend </a:t>
            </a:r>
            <a:endParaRPr sz="12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sz="1200">
              <a:solidFill>
                <a:srgbClr val="00000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400"/>
              <a:buNone/>
            </a:pPr>
            <a:r>
              <a:t/>
            </a:r>
            <a:endParaRPr b="1"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Block Diagram</a:t>
            </a:r>
            <a:endParaRPr/>
          </a:p>
        </p:txBody>
      </p:sp>
      <p:sp>
        <p:nvSpPr>
          <p:cNvPr id="162" name="Google Shape;162;p9"/>
          <p:cNvSpPr txBox="1"/>
          <p:nvPr/>
        </p:nvSpPr>
        <p:spPr>
          <a:xfrm>
            <a:off x="724975" y="1657850"/>
            <a:ext cx="7846200" cy="31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pic>
        <p:nvPicPr>
          <p:cNvPr id="163" name="Google Shape;163;p9"/>
          <p:cNvPicPr preferRelativeResize="0"/>
          <p:nvPr/>
        </p:nvPicPr>
        <p:blipFill>
          <a:blip r:embed="rId3">
            <a:alphaModFix/>
          </a:blip>
          <a:stretch>
            <a:fillRect/>
          </a:stretch>
        </p:blipFill>
        <p:spPr>
          <a:xfrm>
            <a:off x="544950" y="1657850"/>
            <a:ext cx="8054125" cy="3455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6b33f1cffd_0_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a:p>
            <a:pPr indent="0" lvl="0" marL="0" rtl="0" algn="l">
              <a:spcBef>
                <a:spcPts val="0"/>
              </a:spcBef>
              <a:spcAft>
                <a:spcPts val="0"/>
              </a:spcAft>
              <a:buNone/>
            </a:pPr>
            <a:r>
              <a:t/>
            </a:r>
            <a:endParaRPr/>
          </a:p>
        </p:txBody>
      </p:sp>
      <p:sp>
        <p:nvSpPr>
          <p:cNvPr id="169" name="Google Shape;169;g26b33f1cffd_0_3"/>
          <p:cNvSpPr txBox="1"/>
          <p:nvPr>
            <p:ph idx="1" type="body"/>
          </p:nvPr>
        </p:nvSpPr>
        <p:spPr>
          <a:xfrm>
            <a:off x="311725" y="1568975"/>
            <a:ext cx="3999900" cy="3076200"/>
          </a:xfrm>
          <a:prstGeom prst="rect">
            <a:avLst/>
          </a:prstGeom>
        </p:spPr>
        <p:txBody>
          <a:bodyPr anchorCtr="0" anchor="t" bIns="91425" lIns="91425" spcFirstLastPara="1" rIns="91425" wrap="square" tIns="91425">
            <a:noAutofit/>
          </a:bodyPr>
          <a:lstStyle/>
          <a:p>
            <a:pPr indent="0" lvl="0" marL="0" marR="114300" rtl="0" algn="just">
              <a:lnSpc>
                <a:spcPct val="100000"/>
              </a:lnSpc>
              <a:spcBef>
                <a:spcPts val="0"/>
              </a:spcBef>
              <a:spcAft>
                <a:spcPts val="0"/>
              </a:spcAft>
              <a:buNone/>
            </a:pPr>
            <a:r>
              <a:rPr b="1" lang="en" sz="1200">
                <a:solidFill>
                  <a:srgbClr val="000000"/>
                </a:solidFill>
                <a:latin typeface="Times New Roman"/>
                <a:ea typeface="Times New Roman"/>
                <a:cs typeface="Times New Roman"/>
                <a:sym typeface="Times New Roman"/>
              </a:rPr>
              <a:t>Methodology Employed For Topic Analysis:</a:t>
            </a:r>
            <a:endParaRPr b="1" sz="1200">
              <a:solidFill>
                <a:srgbClr val="000000"/>
              </a:solidFill>
              <a:latin typeface="Times New Roman"/>
              <a:ea typeface="Times New Roman"/>
              <a:cs typeface="Times New Roman"/>
              <a:sym typeface="Times New Roman"/>
            </a:endParaRPr>
          </a:p>
          <a:p>
            <a:pPr indent="-304800" lvl="0" marL="457200" marR="114300" rtl="0" algn="just">
              <a:lnSpc>
                <a:spcPct val="100000"/>
              </a:lnSpc>
              <a:spcBef>
                <a:spcPts val="600"/>
              </a:spcBef>
              <a:spcAft>
                <a:spcPts val="0"/>
              </a:spcAft>
              <a:buClr>
                <a:srgbClr val="000000"/>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Data Collection: Employ a scraping data code to gather the most recent 99 tweets from the user's timeline.</a:t>
            </a:r>
            <a:endParaRPr sz="1200">
              <a:solidFill>
                <a:srgbClr val="0D0D0D"/>
              </a:solidFill>
              <a:highlight>
                <a:srgbClr val="FFFFFF"/>
              </a:highlight>
              <a:latin typeface="Times New Roman"/>
              <a:ea typeface="Times New Roman"/>
              <a:cs typeface="Times New Roman"/>
              <a:sym typeface="Times New Roman"/>
            </a:endParaRPr>
          </a:p>
          <a:p>
            <a:pPr indent="-304800" lvl="0" marL="457200" marR="114300" rtl="0" algn="just">
              <a:lnSpc>
                <a:spcPct val="100000"/>
              </a:lnSpc>
              <a:spcBef>
                <a:spcPts val="0"/>
              </a:spcBef>
              <a:spcAft>
                <a:spcPts val="0"/>
              </a:spcAft>
              <a:buClr>
                <a:srgbClr val="000000"/>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Preprocessing: Segment the text of each tweet into tokens and eliminate stop words using NLTK (Natural Language Toolkit).</a:t>
            </a:r>
            <a:endParaRPr sz="1200">
              <a:solidFill>
                <a:srgbClr val="0D0D0D"/>
              </a:solidFill>
              <a:highlight>
                <a:srgbClr val="FFFFFF"/>
              </a:highlight>
              <a:latin typeface="Times New Roman"/>
              <a:ea typeface="Times New Roman"/>
              <a:cs typeface="Times New Roman"/>
              <a:sym typeface="Times New Roman"/>
            </a:endParaRPr>
          </a:p>
          <a:p>
            <a:pPr indent="-304800" lvl="0" marL="457200" marR="114300" rtl="0" algn="just">
              <a:lnSpc>
                <a:spcPct val="100000"/>
              </a:lnSpc>
              <a:spcBef>
                <a:spcPts val="0"/>
              </a:spcBef>
              <a:spcAft>
                <a:spcPts val="0"/>
              </a:spcAft>
              <a:buClr>
                <a:srgbClr val="000000"/>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Algorithm: Utilize NLTK for tokenization and stopword elimination.</a:t>
            </a:r>
            <a:endParaRPr sz="1200">
              <a:solidFill>
                <a:srgbClr val="0D0D0D"/>
              </a:solidFill>
              <a:highlight>
                <a:srgbClr val="FFFFFF"/>
              </a:highlight>
              <a:latin typeface="Times New Roman"/>
              <a:ea typeface="Times New Roman"/>
              <a:cs typeface="Times New Roman"/>
              <a:sym typeface="Times New Roman"/>
            </a:endParaRPr>
          </a:p>
          <a:p>
            <a:pPr indent="-304800" lvl="0" marL="457200" marR="114300" rtl="0" algn="just">
              <a:lnSpc>
                <a:spcPct val="100000"/>
              </a:lnSpc>
              <a:spcBef>
                <a:spcPts val="0"/>
              </a:spcBef>
              <a:spcAft>
                <a:spcPts val="0"/>
              </a:spcAft>
              <a:buClr>
                <a:srgbClr val="000000"/>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Vectorization: Transform the preprocessed tweets into numerical representations utilizing TF-IDF (Term Frequency-Inverse Document Frequency).</a:t>
            </a:r>
            <a:endParaRPr sz="1200">
              <a:solidFill>
                <a:srgbClr val="0D0D0D"/>
              </a:solidFill>
              <a:highlight>
                <a:srgbClr val="FFFFFF"/>
              </a:highlight>
              <a:latin typeface="Times New Roman"/>
              <a:ea typeface="Times New Roman"/>
              <a:cs typeface="Times New Roman"/>
              <a:sym typeface="Times New Roman"/>
            </a:endParaRPr>
          </a:p>
          <a:p>
            <a:pPr indent="-304800" lvl="0" marL="457200" marR="114300" rtl="0" algn="just">
              <a:lnSpc>
                <a:spcPct val="100000"/>
              </a:lnSpc>
              <a:spcBef>
                <a:spcPts val="0"/>
              </a:spcBef>
              <a:spcAft>
                <a:spcPts val="0"/>
              </a:spcAft>
              <a:buClr>
                <a:srgbClr val="000000"/>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Visualization: i) Display the identified topics through word clouds. ii) In the word cloud, each hashtag's size corresponds to its frequency of appearance</a:t>
            </a:r>
            <a:endParaRPr sz="12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
        <p:nvSpPr>
          <p:cNvPr id="170" name="Google Shape;170;g26b33f1cffd_0_3"/>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marR="114300" rtl="0" algn="just">
              <a:lnSpc>
                <a:spcPct val="100000"/>
              </a:lnSpc>
              <a:spcBef>
                <a:spcPts val="0"/>
              </a:spcBef>
              <a:spcAft>
                <a:spcPts val="0"/>
              </a:spcAft>
              <a:buNone/>
            </a:pPr>
            <a:r>
              <a:rPr b="1" lang="en" sz="1200">
                <a:solidFill>
                  <a:srgbClr val="000000"/>
                </a:solidFill>
                <a:latin typeface="Times New Roman"/>
                <a:ea typeface="Times New Roman"/>
                <a:cs typeface="Times New Roman"/>
                <a:sym typeface="Times New Roman"/>
              </a:rPr>
              <a:t>Methodology Employed For Activity Time Analysis:</a:t>
            </a:r>
            <a:r>
              <a:rPr i="1" lang="en" sz="1200">
                <a:solidFill>
                  <a:srgbClr val="000000"/>
                </a:solidFill>
                <a:latin typeface="Times New Roman"/>
                <a:ea typeface="Times New Roman"/>
                <a:cs typeface="Times New Roman"/>
                <a:sym typeface="Times New Roman"/>
              </a:rPr>
              <a:t> </a:t>
            </a:r>
            <a:endParaRPr i="1" sz="1200">
              <a:solidFill>
                <a:srgbClr val="000000"/>
              </a:solidFill>
              <a:latin typeface="Times New Roman"/>
              <a:ea typeface="Times New Roman"/>
              <a:cs typeface="Times New Roman"/>
              <a:sym typeface="Times New Roman"/>
            </a:endParaRPr>
          </a:p>
          <a:p>
            <a:pPr indent="-304800" lvl="0" marL="457200" marR="114300" rtl="0" algn="just">
              <a:lnSpc>
                <a:spcPct val="100000"/>
              </a:lnSpc>
              <a:spcBef>
                <a:spcPts val="600"/>
              </a:spcBef>
              <a:spcAft>
                <a:spcPts val="0"/>
              </a:spcAft>
              <a:buClr>
                <a:srgbClr val="000000"/>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Data Collection: Utilize a scraping data code to retrieve the latest 99 tweets from the user's timeline.</a:t>
            </a:r>
            <a:endParaRPr sz="1200">
              <a:solidFill>
                <a:srgbClr val="0D0D0D"/>
              </a:solidFill>
              <a:highlight>
                <a:srgbClr val="FFFFFF"/>
              </a:highlight>
              <a:latin typeface="Times New Roman"/>
              <a:ea typeface="Times New Roman"/>
              <a:cs typeface="Times New Roman"/>
              <a:sym typeface="Times New Roman"/>
            </a:endParaRPr>
          </a:p>
          <a:p>
            <a:pPr indent="-304800" lvl="0" marL="457200" marR="114300" rtl="0" algn="just">
              <a:lnSpc>
                <a:spcPct val="100000"/>
              </a:lnSpc>
              <a:spcBef>
                <a:spcPts val="0"/>
              </a:spcBef>
              <a:spcAft>
                <a:spcPts val="0"/>
              </a:spcAft>
              <a:buClr>
                <a:srgbClr val="000000"/>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Timestamp Extraction: Extract the timestamp from each tweet. Twitter typically provides timestamps in UTC.</a:t>
            </a:r>
            <a:endParaRPr sz="1200">
              <a:solidFill>
                <a:srgbClr val="0D0D0D"/>
              </a:solidFill>
              <a:highlight>
                <a:srgbClr val="FFFFFF"/>
              </a:highlight>
              <a:latin typeface="Times New Roman"/>
              <a:ea typeface="Times New Roman"/>
              <a:cs typeface="Times New Roman"/>
              <a:sym typeface="Times New Roman"/>
            </a:endParaRPr>
          </a:p>
          <a:p>
            <a:pPr indent="-304800" lvl="0" marL="457200" marR="114300" rtl="0" algn="just">
              <a:lnSpc>
                <a:spcPct val="100000"/>
              </a:lnSpc>
              <a:spcBef>
                <a:spcPts val="0"/>
              </a:spcBef>
              <a:spcAft>
                <a:spcPts val="0"/>
              </a:spcAft>
              <a:buClr>
                <a:srgbClr val="000000"/>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Activity Time Analysis: i) Convert each tweet's timestamp to the corresponding hour of the day in UTC. ii) Calculate the frequency of tweets for each hour.</a:t>
            </a:r>
            <a:endParaRPr sz="1200">
              <a:solidFill>
                <a:srgbClr val="0D0D0D"/>
              </a:solidFill>
              <a:highlight>
                <a:srgbClr val="FFFFFF"/>
              </a:highlight>
              <a:latin typeface="Times New Roman"/>
              <a:ea typeface="Times New Roman"/>
              <a:cs typeface="Times New Roman"/>
              <a:sym typeface="Times New Roman"/>
            </a:endParaRPr>
          </a:p>
          <a:p>
            <a:pPr indent="-304800" lvl="0" marL="457200" marR="114300" rtl="0" algn="just">
              <a:lnSpc>
                <a:spcPct val="100000"/>
              </a:lnSpc>
              <a:spcBef>
                <a:spcPts val="0"/>
              </a:spcBef>
              <a:spcAft>
                <a:spcPts val="0"/>
              </a:spcAft>
              <a:buClr>
                <a:srgbClr val="000000"/>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Visualization: i) Present the distribution of tweet activity across a 24-hour timeframe using a histogram. ii) The X-axis depicts the hours of the day (0 to 23), while the Y-axis illustrates the tweet frequency.</a:t>
            </a:r>
            <a:endParaRPr sz="1200">
              <a:solidFill>
                <a:srgbClr val="0D0D0D"/>
              </a:solidFill>
              <a:highlight>
                <a:srgbClr val="FFFFFF"/>
              </a:highlight>
              <a:latin typeface="Times New Roman"/>
              <a:ea typeface="Times New Roman"/>
              <a:cs typeface="Times New Roman"/>
              <a:sym typeface="Times New Roman"/>
            </a:endParaRPr>
          </a:p>
          <a:p>
            <a:pPr indent="-304800" lvl="0" marL="457200" marR="114300" rtl="0" algn="just">
              <a:lnSpc>
                <a:spcPct val="100000"/>
              </a:lnSpc>
              <a:spcBef>
                <a:spcPts val="0"/>
              </a:spcBef>
              <a:spcAft>
                <a:spcPts val="0"/>
              </a:spcAft>
              <a:buClr>
                <a:srgbClr val="000000"/>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Insights Generation: Analyze the visualization to discern patterns in the user's tweeting habits. ii) Identify peak activity hours and any significant trends or anomalies.</a:t>
            </a:r>
            <a:endParaRPr sz="1200">
              <a:solidFill>
                <a:srgbClr val="000000"/>
              </a:solidFill>
              <a:latin typeface="Times New Roman"/>
              <a:ea typeface="Times New Roman"/>
              <a:cs typeface="Times New Roman"/>
              <a:sym typeface="Times New Roman"/>
            </a:endParaRPr>
          </a:p>
          <a:p>
            <a:pPr indent="0" lvl="0" marL="457200" marR="114300" rtl="0" algn="just">
              <a:lnSpc>
                <a:spcPct val="100000"/>
              </a:lnSpc>
              <a:spcBef>
                <a:spcPts val="600"/>
              </a:spcBef>
              <a:spcAft>
                <a:spcPts val="600"/>
              </a:spcAft>
              <a:buNone/>
            </a:pPr>
            <a:r>
              <a:t/>
            </a:r>
            <a:endParaRPr sz="1000">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6b33f1cffd_0_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a:p>
            <a:pPr indent="0" lvl="0" marL="0" rtl="0" algn="l">
              <a:spcBef>
                <a:spcPts val="0"/>
              </a:spcBef>
              <a:spcAft>
                <a:spcPts val="0"/>
              </a:spcAft>
              <a:buNone/>
            </a:pPr>
            <a:r>
              <a:t/>
            </a:r>
            <a:endParaRPr/>
          </a:p>
        </p:txBody>
      </p:sp>
      <p:sp>
        <p:nvSpPr>
          <p:cNvPr id="176" name="Google Shape;176;g26b33f1cffd_0_9"/>
          <p:cNvSpPr txBox="1"/>
          <p:nvPr>
            <p:ph idx="1" type="body"/>
          </p:nvPr>
        </p:nvSpPr>
        <p:spPr>
          <a:xfrm>
            <a:off x="311725" y="1612650"/>
            <a:ext cx="4056300" cy="3032400"/>
          </a:xfrm>
          <a:prstGeom prst="rect">
            <a:avLst/>
          </a:prstGeom>
        </p:spPr>
        <p:txBody>
          <a:bodyPr anchorCtr="0" anchor="t" bIns="91425" lIns="91425" spcFirstLastPara="1" rIns="91425" wrap="square" tIns="91425">
            <a:noAutofit/>
          </a:bodyPr>
          <a:lstStyle/>
          <a:p>
            <a:pPr indent="0" lvl="0" marL="0" marR="114300" rtl="0" algn="just">
              <a:lnSpc>
                <a:spcPct val="100000"/>
              </a:lnSpc>
              <a:spcBef>
                <a:spcPts val="0"/>
              </a:spcBef>
              <a:spcAft>
                <a:spcPts val="0"/>
              </a:spcAft>
              <a:buNone/>
            </a:pPr>
            <a:r>
              <a:rPr b="1" lang="en" sz="1200">
                <a:solidFill>
                  <a:srgbClr val="000000"/>
                </a:solidFill>
                <a:latin typeface="Times New Roman"/>
                <a:ea typeface="Times New Roman"/>
                <a:cs typeface="Times New Roman"/>
                <a:sym typeface="Times New Roman"/>
              </a:rPr>
              <a:t>Methodology Employed For Hashtag Analysis: </a:t>
            </a:r>
            <a:endParaRPr b="1" sz="1200">
              <a:solidFill>
                <a:srgbClr val="000000"/>
              </a:solidFill>
              <a:latin typeface="Times New Roman"/>
              <a:ea typeface="Times New Roman"/>
              <a:cs typeface="Times New Roman"/>
              <a:sym typeface="Times New Roman"/>
            </a:endParaRPr>
          </a:p>
          <a:p>
            <a:pPr indent="-304800" lvl="0" marL="457200" marR="114300" rtl="0" algn="just">
              <a:lnSpc>
                <a:spcPct val="100000"/>
              </a:lnSpc>
              <a:spcBef>
                <a:spcPts val="600"/>
              </a:spcBef>
              <a:spcAft>
                <a:spcPts val="0"/>
              </a:spcAft>
              <a:buClr>
                <a:srgbClr val="000000"/>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Data Collection: Employ a scraping data code to retrieve the most recent 99 tweets from the user's timeline.</a:t>
            </a:r>
            <a:endParaRPr sz="1200">
              <a:solidFill>
                <a:srgbClr val="0D0D0D"/>
              </a:solidFill>
              <a:highlight>
                <a:srgbClr val="FFFFFF"/>
              </a:highlight>
              <a:latin typeface="Times New Roman"/>
              <a:ea typeface="Times New Roman"/>
              <a:cs typeface="Times New Roman"/>
              <a:sym typeface="Times New Roman"/>
            </a:endParaRPr>
          </a:p>
          <a:p>
            <a:pPr indent="-304800" lvl="0" marL="457200" marR="114300" rtl="0" algn="just">
              <a:lnSpc>
                <a:spcPct val="100000"/>
              </a:lnSpc>
              <a:spcBef>
                <a:spcPts val="0"/>
              </a:spcBef>
              <a:spcAft>
                <a:spcPts val="0"/>
              </a:spcAft>
              <a:buClr>
                <a:srgbClr val="000000"/>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Hashtag Extraction: Extract hashtags from each tweet. Hashtags are identified by the '#' symbol followed by the tag itself.</a:t>
            </a:r>
            <a:endParaRPr sz="1200">
              <a:solidFill>
                <a:srgbClr val="0D0D0D"/>
              </a:solidFill>
              <a:highlight>
                <a:srgbClr val="FFFFFF"/>
              </a:highlight>
              <a:latin typeface="Times New Roman"/>
              <a:ea typeface="Times New Roman"/>
              <a:cs typeface="Times New Roman"/>
              <a:sym typeface="Times New Roman"/>
            </a:endParaRPr>
          </a:p>
          <a:p>
            <a:pPr indent="-304800" lvl="0" marL="457200" marR="114300" rtl="0" algn="just">
              <a:lnSpc>
                <a:spcPct val="100000"/>
              </a:lnSpc>
              <a:spcBef>
                <a:spcPts val="0"/>
              </a:spcBef>
              <a:spcAft>
                <a:spcPts val="0"/>
              </a:spcAft>
              <a:buClr>
                <a:srgbClr val="000000"/>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Frequency Count: Calculate the occurrence frequency of each unique hashtag across all tweets.</a:t>
            </a:r>
            <a:endParaRPr sz="1200">
              <a:solidFill>
                <a:srgbClr val="0D0D0D"/>
              </a:solidFill>
              <a:highlight>
                <a:srgbClr val="FFFFFF"/>
              </a:highlight>
              <a:latin typeface="Times New Roman"/>
              <a:ea typeface="Times New Roman"/>
              <a:cs typeface="Times New Roman"/>
              <a:sym typeface="Times New Roman"/>
            </a:endParaRPr>
          </a:p>
          <a:p>
            <a:pPr indent="-304800" lvl="0" marL="457200" marR="114300" rtl="0" algn="just">
              <a:lnSpc>
                <a:spcPct val="100000"/>
              </a:lnSpc>
              <a:spcBef>
                <a:spcPts val="0"/>
              </a:spcBef>
              <a:spcAft>
                <a:spcPts val="0"/>
              </a:spcAft>
              <a:buClr>
                <a:srgbClr val="000000"/>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Visualization: Present the frequency distribution of hashtags through a word cloud.</a:t>
            </a:r>
            <a:endParaRPr sz="1200">
              <a:solidFill>
                <a:srgbClr val="000000"/>
              </a:solidFill>
              <a:latin typeface="Times New Roman"/>
              <a:ea typeface="Times New Roman"/>
              <a:cs typeface="Times New Roman"/>
              <a:sym typeface="Times New Roman"/>
            </a:endParaRPr>
          </a:p>
        </p:txBody>
      </p:sp>
      <p:sp>
        <p:nvSpPr>
          <p:cNvPr id="177" name="Google Shape;177;g26b33f1cffd_0_9"/>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marR="114300" rtl="0" algn="just">
              <a:lnSpc>
                <a:spcPct val="100000"/>
              </a:lnSpc>
              <a:spcBef>
                <a:spcPts val="0"/>
              </a:spcBef>
              <a:spcAft>
                <a:spcPts val="0"/>
              </a:spcAft>
              <a:buNone/>
            </a:pPr>
            <a:r>
              <a:rPr b="1" lang="en" sz="1200">
                <a:solidFill>
                  <a:srgbClr val="000000"/>
                </a:solidFill>
                <a:latin typeface="Times New Roman"/>
                <a:ea typeface="Times New Roman"/>
                <a:cs typeface="Times New Roman"/>
                <a:sym typeface="Times New Roman"/>
              </a:rPr>
              <a:t>Methodology Employed For Community Detection using mentions:</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304800" lvl="0" marL="457200" marR="114300" rtl="0" algn="just">
              <a:lnSpc>
                <a:spcPct val="100000"/>
              </a:lnSpc>
              <a:spcBef>
                <a:spcPts val="600"/>
              </a:spcBef>
              <a:spcAft>
                <a:spcPts val="0"/>
              </a:spcAft>
              <a:buClr>
                <a:srgbClr val="000000"/>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Data Collection: Utilize a scraping data code to gather the most recent 99 tweets from the user's timeline.</a:t>
            </a:r>
            <a:endParaRPr sz="1200">
              <a:solidFill>
                <a:srgbClr val="0D0D0D"/>
              </a:solidFill>
              <a:highlight>
                <a:srgbClr val="FFFFFF"/>
              </a:highlight>
              <a:latin typeface="Times New Roman"/>
              <a:ea typeface="Times New Roman"/>
              <a:cs typeface="Times New Roman"/>
              <a:sym typeface="Times New Roman"/>
            </a:endParaRPr>
          </a:p>
          <a:p>
            <a:pPr indent="-304800" lvl="0" marL="457200" marR="114300" rtl="0" algn="just">
              <a:lnSpc>
                <a:spcPct val="100000"/>
              </a:lnSpc>
              <a:spcBef>
                <a:spcPts val="0"/>
              </a:spcBef>
              <a:spcAft>
                <a:spcPts val="0"/>
              </a:spcAft>
              <a:buClr>
                <a:srgbClr val="000000"/>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Mention Extraction: Extract mentions of other users from each tweet. Mentions are typically indicated by the '@' symbol followed by the username.</a:t>
            </a:r>
            <a:endParaRPr sz="1200">
              <a:solidFill>
                <a:srgbClr val="0D0D0D"/>
              </a:solidFill>
              <a:highlight>
                <a:srgbClr val="FFFFFF"/>
              </a:highlight>
              <a:latin typeface="Times New Roman"/>
              <a:ea typeface="Times New Roman"/>
              <a:cs typeface="Times New Roman"/>
              <a:sym typeface="Times New Roman"/>
            </a:endParaRPr>
          </a:p>
          <a:p>
            <a:pPr indent="-304800" lvl="0" marL="457200" marR="114300" rtl="0" algn="just">
              <a:lnSpc>
                <a:spcPct val="100000"/>
              </a:lnSpc>
              <a:spcBef>
                <a:spcPts val="0"/>
              </a:spcBef>
              <a:spcAft>
                <a:spcPts val="0"/>
              </a:spcAft>
              <a:buClr>
                <a:srgbClr val="000000"/>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Community Building: i) Calculate the frequency of each unique mention across all tweets to identify the mentioned users. ii) Organize the mentioned users into communities based on the frequency of their mentions. Users with higher frequencies are more likely to be closely associated with the user.</a:t>
            </a:r>
            <a:endParaRPr sz="1200">
              <a:solidFill>
                <a:srgbClr val="0D0D0D"/>
              </a:solidFill>
              <a:highlight>
                <a:srgbClr val="FFFFFF"/>
              </a:highlight>
              <a:latin typeface="Times New Roman"/>
              <a:ea typeface="Times New Roman"/>
              <a:cs typeface="Times New Roman"/>
              <a:sym typeface="Times New Roman"/>
            </a:endParaRPr>
          </a:p>
          <a:p>
            <a:pPr indent="-304800" lvl="0" marL="457200" marR="114300" rtl="0" algn="just">
              <a:lnSpc>
                <a:spcPct val="100000"/>
              </a:lnSpc>
              <a:spcBef>
                <a:spcPts val="0"/>
              </a:spcBef>
              <a:spcAft>
                <a:spcPts val="0"/>
              </a:spcAft>
              <a:buClr>
                <a:srgbClr val="000000"/>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Visualization: i) Represent the distribution of mentioned users through a pie chart. ii) Each slice of the pie represents a mentioned user, and the size of the slice reflects the frequency of their mentions.</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1"/>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lang="en"/>
              <a:t>Next Work Plan </a:t>
            </a:r>
            <a:endParaRPr/>
          </a:p>
        </p:txBody>
      </p:sp>
      <p:sp>
        <p:nvSpPr>
          <p:cNvPr id="183" name="Google Shape;183;p11"/>
          <p:cNvSpPr txBox="1"/>
          <p:nvPr/>
        </p:nvSpPr>
        <p:spPr>
          <a:xfrm>
            <a:off x="237250" y="1622650"/>
            <a:ext cx="8520600" cy="269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84" name="Google Shape;184;p11"/>
          <p:cNvSpPr txBox="1"/>
          <p:nvPr/>
        </p:nvSpPr>
        <p:spPr>
          <a:xfrm>
            <a:off x="484650" y="1622650"/>
            <a:ext cx="8347800" cy="6156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aphicFrame>
        <p:nvGraphicFramePr>
          <p:cNvPr id="185" name="Google Shape;185;p11"/>
          <p:cNvGraphicFramePr/>
          <p:nvPr/>
        </p:nvGraphicFramePr>
        <p:xfrm>
          <a:off x="952500" y="1809750"/>
          <a:ext cx="3000000" cy="3000000"/>
        </p:xfrm>
        <a:graphic>
          <a:graphicData uri="http://schemas.openxmlformats.org/drawingml/2006/table">
            <a:tbl>
              <a:tblPr>
                <a:noFill/>
                <a:tableStyleId>{73D113A2-6148-49D6-9948-637B08D039F9}</a:tableStyleId>
              </a:tblPr>
              <a:tblGrid>
                <a:gridCol w="661075"/>
                <a:gridCol w="1312425"/>
                <a:gridCol w="52655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Sr.no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Checkpoint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Tasks to be implemented</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Review 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Discuss the problem statement and analyse what is required to achieve it.</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Review 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Implement the first stage of user analyser. Find the problems that may occur and find and discuss appropriate solutions for the same.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Review 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Overcoming the errors and having a end product containing the analysed result. Take suggestions from the reviewers</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Review 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Implement the suggestions of the prior review. Host the entire Website </a:t>
                      </a:r>
                      <a:endParaRPr sz="1400" u="none" cap="none" strike="noStrike"/>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Content</a:t>
            </a:r>
            <a:endParaRPr/>
          </a:p>
        </p:txBody>
      </p:sp>
      <p:sp>
        <p:nvSpPr>
          <p:cNvPr id="73" name="Google Shape;73;p2"/>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Times New Roman"/>
              <a:buAutoNum type="romanUcPeriod"/>
            </a:pPr>
            <a:r>
              <a:rPr lang="en" sz="1400">
                <a:solidFill>
                  <a:schemeClr val="dk1"/>
                </a:solidFill>
                <a:latin typeface="Times New Roman"/>
                <a:ea typeface="Times New Roman"/>
                <a:cs typeface="Times New Roman"/>
                <a:sym typeface="Times New Roman"/>
              </a:rPr>
              <a:t>Introduction to Project</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romanUcPeriod"/>
            </a:pPr>
            <a:r>
              <a:rPr lang="en" sz="1400">
                <a:solidFill>
                  <a:schemeClr val="dk1"/>
                </a:solidFill>
                <a:latin typeface="Times New Roman"/>
                <a:ea typeface="Times New Roman"/>
                <a:cs typeface="Times New Roman"/>
                <a:sym typeface="Times New Roman"/>
              </a:rPr>
              <a:t>Lacuna in the existing systems</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romanUcPeriod"/>
            </a:pPr>
            <a:r>
              <a:rPr lang="en" sz="1400">
                <a:solidFill>
                  <a:schemeClr val="dk1"/>
                </a:solidFill>
                <a:latin typeface="Times New Roman"/>
                <a:ea typeface="Times New Roman"/>
                <a:cs typeface="Times New Roman"/>
                <a:sym typeface="Times New Roman"/>
              </a:rPr>
              <a:t>Problem Definition</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romanUcPeriod"/>
            </a:pPr>
            <a:r>
              <a:rPr lang="en" sz="1400">
                <a:solidFill>
                  <a:schemeClr val="dk1"/>
                </a:solidFill>
                <a:latin typeface="Times New Roman"/>
                <a:ea typeface="Times New Roman"/>
                <a:cs typeface="Times New Roman"/>
                <a:sym typeface="Times New Roman"/>
              </a:rPr>
              <a:t>Literature Survey</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romanUcPeriod"/>
            </a:pPr>
            <a:r>
              <a:rPr lang="en" sz="1400">
                <a:solidFill>
                  <a:schemeClr val="dk1"/>
                </a:solidFill>
                <a:latin typeface="Times New Roman"/>
                <a:ea typeface="Times New Roman"/>
                <a:cs typeface="Times New Roman"/>
                <a:sym typeface="Times New Roman"/>
              </a:rPr>
              <a:t>Methodology employed</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romanUcPeriod"/>
            </a:pPr>
            <a:r>
              <a:rPr lang="en" sz="1400">
                <a:solidFill>
                  <a:schemeClr val="dk1"/>
                </a:solidFill>
                <a:latin typeface="Times New Roman"/>
                <a:ea typeface="Times New Roman"/>
                <a:cs typeface="Times New Roman"/>
                <a:sym typeface="Times New Roman"/>
              </a:rPr>
              <a:t>Hardware, Software, tools and the constraints</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romanUcPeriod"/>
            </a:pPr>
            <a:r>
              <a:rPr lang="en" sz="1400">
                <a:solidFill>
                  <a:schemeClr val="dk1"/>
                </a:solidFill>
                <a:latin typeface="Times New Roman"/>
                <a:ea typeface="Times New Roman"/>
                <a:cs typeface="Times New Roman"/>
                <a:sym typeface="Times New Roman"/>
              </a:rPr>
              <a:t>Block Diagram</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romanUcPeriod"/>
            </a:pPr>
            <a:r>
              <a:rPr lang="en" sz="1400">
                <a:solidFill>
                  <a:schemeClr val="dk1"/>
                </a:solidFill>
                <a:latin typeface="Times New Roman"/>
                <a:ea typeface="Times New Roman"/>
                <a:cs typeface="Times New Roman"/>
                <a:sym typeface="Times New Roman"/>
              </a:rPr>
              <a:t>Modular Diagram</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romanUcPeriod"/>
            </a:pPr>
            <a:r>
              <a:rPr lang="en" sz="1400">
                <a:solidFill>
                  <a:schemeClr val="dk1"/>
                </a:solidFill>
                <a:latin typeface="Times New Roman"/>
                <a:ea typeface="Times New Roman"/>
                <a:cs typeface="Times New Roman"/>
                <a:sym typeface="Times New Roman"/>
              </a:rPr>
              <a:t>Next Work Plan</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romanUcPeriod"/>
            </a:pPr>
            <a:r>
              <a:rPr lang="en" sz="1400">
                <a:solidFill>
                  <a:schemeClr val="dk1"/>
                </a:solidFill>
                <a:latin typeface="Times New Roman"/>
                <a:ea typeface="Times New Roman"/>
                <a:cs typeface="Times New Roman"/>
                <a:sym typeface="Times New Roman"/>
              </a:rPr>
              <a:t>Conclusion</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romanUcPeriod"/>
            </a:pPr>
            <a:r>
              <a:rPr lang="en" sz="1400">
                <a:solidFill>
                  <a:schemeClr val="dk1"/>
                </a:solidFill>
                <a:latin typeface="Times New Roman"/>
                <a:ea typeface="Times New Roman"/>
                <a:cs typeface="Times New Roman"/>
                <a:sym typeface="Times New Roman"/>
              </a:rPr>
              <a:t>References</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lang="en"/>
              <a:t>Conclusion</a:t>
            </a:r>
            <a:endParaRPr/>
          </a:p>
        </p:txBody>
      </p:sp>
      <p:sp>
        <p:nvSpPr>
          <p:cNvPr id="191" name="Google Shape;191;p12"/>
          <p:cNvSpPr txBox="1"/>
          <p:nvPr/>
        </p:nvSpPr>
        <p:spPr>
          <a:xfrm>
            <a:off x="298325" y="1650575"/>
            <a:ext cx="8520600" cy="12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92" name="Google Shape;192;p12"/>
          <p:cNvSpPr txBox="1"/>
          <p:nvPr/>
        </p:nvSpPr>
        <p:spPr>
          <a:xfrm>
            <a:off x="363550" y="1762400"/>
            <a:ext cx="8339700" cy="1798500"/>
          </a:xfrm>
          <a:prstGeom prst="rect">
            <a:avLst/>
          </a:prstGeom>
          <a:noFill/>
          <a:ln>
            <a:noFill/>
          </a:ln>
        </p:spPr>
        <p:txBody>
          <a:bodyPr anchorCtr="0" anchor="t" bIns="91425" lIns="91425" spcFirstLastPara="1" rIns="91425" wrap="square" tIns="91425">
            <a:noAutofit/>
          </a:bodyPr>
          <a:lstStyle/>
          <a:p>
            <a:pPr indent="-317500" lvl="0" marL="457200" marR="1143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Through the utilisation of advanced data analysis techniques, natural language processing algorithms, and visualisation tools, we have been able to uncover trends, patterns, and relationships within Twitter profiles.</a:t>
            </a:r>
            <a:endParaRPr b="0" i="0" u="none" cap="none" strike="noStrike">
              <a:solidFill>
                <a:srgbClr val="000000"/>
              </a:solidFill>
              <a:latin typeface="Times New Roman"/>
              <a:ea typeface="Times New Roman"/>
              <a:cs typeface="Times New Roman"/>
              <a:sym typeface="Times New Roman"/>
            </a:endParaRPr>
          </a:p>
          <a:p>
            <a:pPr indent="-317500" lvl="0" marL="457200" marR="114300" rtl="0" algn="just">
              <a:spcBef>
                <a:spcPts val="600"/>
              </a:spcBef>
              <a:spcAft>
                <a:spcPts val="0"/>
              </a:spcAft>
              <a:buSzPts val="1400"/>
              <a:buFont typeface="Times New Roman"/>
              <a:buChar char="●"/>
            </a:pPr>
            <a:r>
              <a:rPr lang="en">
                <a:latin typeface="Times New Roman"/>
                <a:ea typeface="Times New Roman"/>
                <a:cs typeface="Times New Roman"/>
                <a:sym typeface="Times New Roman"/>
              </a:rPr>
              <a:t> By focusing on key aspects such as topic extraction, time activity analysis, and community detection from mentions, we have provided users with actionable insights to enhance their understanding of Twitter dynamics and optimise their engagement strategies.</a:t>
            </a:r>
            <a:endParaRPr>
              <a:latin typeface="Times New Roman"/>
              <a:ea typeface="Times New Roman"/>
              <a:cs typeface="Times New Roman"/>
              <a:sym typeface="Times New Roman"/>
            </a:endParaRPr>
          </a:p>
          <a:p>
            <a:pPr indent="-317500" lvl="0" marL="457200" marR="114300" rtl="0" algn="just">
              <a:spcBef>
                <a:spcPts val="600"/>
              </a:spcBef>
              <a:spcAft>
                <a:spcPts val="600"/>
              </a:spcAft>
              <a:buSzPts val="1400"/>
              <a:buFont typeface="Times New Roman"/>
              <a:buChar char="●"/>
            </a:pPr>
            <a:r>
              <a:rPr lang="en">
                <a:latin typeface="Times New Roman"/>
                <a:ea typeface="Times New Roman"/>
                <a:cs typeface="Times New Roman"/>
                <a:sym typeface="Times New Roman"/>
              </a:rPr>
              <a:t>Our iterative approach to evaluation and refinement ensures the accuracy and relevance of the analysis methodology, allowing us to continuously adapt to evolving user needs and platform dynamics.</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References</a:t>
            </a:r>
            <a:endParaRPr/>
          </a:p>
        </p:txBody>
      </p:sp>
      <p:sp>
        <p:nvSpPr>
          <p:cNvPr id="198" name="Google Shape;198;p13"/>
          <p:cNvSpPr txBox="1"/>
          <p:nvPr>
            <p:ph idx="1" type="body"/>
          </p:nvPr>
        </p:nvSpPr>
        <p:spPr>
          <a:xfrm>
            <a:off x="311700" y="1505700"/>
            <a:ext cx="8390100" cy="3227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Times New Roman"/>
              <a:buChar char="●"/>
            </a:pPr>
            <a:r>
              <a:rPr b="1" lang="en" sz="1200">
                <a:solidFill>
                  <a:srgbClr val="333333"/>
                </a:solidFill>
                <a:highlight>
                  <a:srgbClr val="FFFFFF"/>
                </a:highlight>
                <a:latin typeface="Times New Roman"/>
                <a:ea typeface="Times New Roman"/>
                <a:cs typeface="Times New Roman"/>
                <a:sym typeface="Times New Roman"/>
              </a:rPr>
              <a:t>An Analysis and Research on Sentiments of Twitter Data : </a:t>
            </a:r>
            <a:r>
              <a:rPr lang="en" sz="1200" u="sng">
                <a:solidFill>
                  <a:schemeClr val="hlink"/>
                </a:solidFill>
                <a:highlight>
                  <a:srgbClr val="FFFFFF"/>
                </a:highlight>
                <a:latin typeface="Times New Roman"/>
                <a:ea typeface="Times New Roman"/>
                <a:cs typeface="Times New Roman"/>
                <a:sym typeface="Times New Roman"/>
                <a:hlinkClick r:id="rId3"/>
              </a:rPr>
              <a:t>https://ieeexplore.ieee.org/stamp/stamp.jsp?tp=&amp;arnumber=9725702&amp;isnumber=972538</a:t>
            </a:r>
            <a:endParaRPr sz="1200">
              <a:solidFill>
                <a:srgbClr val="333333"/>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b="1" lang="en" sz="1200">
                <a:solidFill>
                  <a:srgbClr val="333333"/>
                </a:solidFill>
                <a:highlight>
                  <a:srgbClr val="FFFFFF"/>
                </a:highlight>
                <a:latin typeface="Times New Roman"/>
                <a:ea typeface="Times New Roman"/>
                <a:cs typeface="Times New Roman"/>
                <a:sym typeface="Times New Roman"/>
              </a:rPr>
              <a:t>Literature review - Twitter as A Tool of Market Intelligence for Businesses </a:t>
            </a:r>
            <a:r>
              <a:rPr lang="en" sz="1200" u="sng">
                <a:solidFill>
                  <a:schemeClr val="hlink"/>
                </a:solidFill>
                <a:highlight>
                  <a:srgbClr val="FFFFFF"/>
                </a:highlight>
                <a:latin typeface="Times New Roman"/>
                <a:ea typeface="Times New Roman"/>
                <a:cs typeface="Times New Roman"/>
                <a:sym typeface="Times New Roman"/>
                <a:hlinkClick r:id="rId4"/>
              </a:rPr>
              <a:t>https://aaltodoc.aalto.fi/bitstream/handle/123456789/42417/bachelor_Autio_Heikki_2020.pdf?sequence=1&amp;isAllowed=y</a:t>
            </a:r>
            <a:endParaRPr sz="1200">
              <a:solidFill>
                <a:srgbClr val="333333"/>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333333"/>
              </a:buClr>
              <a:buSzPts val="1200"/>
              <a:buFont typeface="Times New Roman"/>
              <a:buChar char="●"/>
            </a:pPr>
            <a:r>
              <a:rPr b="1" lang="en" sz="1200">
                <a:solidFill>
                  <a:srgbClr val="333333"/>
                </a:solidFill>
                <a:highlight>
                  <a:srgbClr val="FFFFFF"/>
                </a:highlight>
                <a:latin typeface="Times New Roman"/>
                <a:ea typeface="Times New Roman"/>
                <a:cs typeface="Times New Roman"/>
                <a:sym typeface="Times New Roman"/>
              </a:rPr>
              <a:t>Social network analysis of Twitter interactions: a directed multilayer network approach</a:t>
            </a:r>
            <a:endParaRPr b="1" sz="1200">
              <a:solidFill>
                <a:srgbClr val="333333"/>
              </a:solidFill>
              <a:highlight>
                <a:srgbClr val="FFFFFF"/>
              </a:highlight>
              <a:latin typeface="Times New Roman"/>
              <a:ea typeface="Times New Roman"/>
              <a:cs typeface="Times New Roman"/>
              <a:sym typeface="Times New Roman"/>
            </a:endParaRPr>
          </a:p>
          <a:p>
            <a:pPr indent="457200" lvl="0" marL="0" rtl="0" algn="l">
              <a:spcBef>
                <a:spcPts val="0"/>
              </a:spcBef>
              <a:spcAft>
                <a:spcPts val="0"/>
              </a:spcAft>
              <a:buNone/>
            </a:pPr>
            <a:r>
              <a:rPr lang="en" sz="1200" u="sng">
                <a:solidFill>
                  <a:schemeClr val="hlink"/>
                </a:solidFill>
                <a:highlight>
                  <a:srgbClr val="FFFFFF"/>
                </a:highlight>
                <a:latin typeface="Times New Roman"/>
                <a:ea typeface="Times New Roman"/>
                <a:cs typeface="Times New Roman"/>
                <a:sym typeface="Times New Roman"/>
                <a:hlinkClick r:id="rId5"/>
              </a:rPr>
              <a:t>https://link.springer.com/article/10.1007/s13278-023-01063-2</a:t>
            </a:r>
            <a:endParaRPr sz="1200">
              <a:solidFill>
                <a:srgbClr val="333333"/>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333333"/>
              </a:buClr>
              <a:buSzPts val="1200"/>
              <a:buFont typeface="Times New Roman"/>
              <a:buChar char="●"/>
            </a:pPr>
            <a:r>
              <a:rPr b="1" lang="en" sz="1200">
                <a:solidFill>
                  <a:srgbClr val="333333"/>
                </a:solidFill>
                <a:highlight>
                  <a:srgbClr val="FFFFFF"/>
                </a:highlight>
                <a:latin typeface="Times New Roman"/>
                <a:ea typeface="Times New Roman"/>
                <a:cs typeface="Times New Roman"/>
                <a:sym typeface="Times New Roman"/>
              </a:rPr>
              <a:t>Using Twitter to engage with customers: a data mining approach</a:t>
            </a:r>
            <a:endParaRPr b="1" sz="1200">
              <a:solidFill>
                <a:srgbClr val="333333"/>
              </a:solidFill>
              <a:highlight>
                <a:srgbClr val="FFFFFF"/>
              </a:highlight>
              <a:latin typeface="Times New Roman"/>
              <a:ea typeface="Times New Roman"/>
              <a:cs typeface="Times New Roman"/>
              <a:sym typeface="Times New Roman"/>
            </a:endParaRPr>
          </a:p>
          <a:p>
            <a:pPr indent="457200" lvl="0" marL="0" rtl="0" algn="l">
              <a:spcBef>
                <a:spcPts val="0"/>
              </a:spcBef>
              <a:spcAft>
                <a:spcPts val="0"/>
              </a:spcAft>
              <a:buNone/>
            </a:pPr>
            <a:r>
              <a:rPr lang="en" sz="1200" u="sng">
                <a:solidFill>
                  <a:schemeClr val="hlink"/>
                </a:solidFill>
                <a:highlight>
                  <a:srgbClr val="FFFFFF"/>
                </a:highlight>
                <a:latin typeface="Times New Roman"/>
                <a:ea typeface="Times New Roman"/>
                <a:cs typeface="Times New Roman"/>
                <a:sym typeface="Times New Roman"/>
                <a:hlinkClick r:id="rId6"/>
              </a:rPr>
              <a:t>https://www.emerald.com/insight/content/doi/10.1108/IntR-11-2013-0249/full/html</a:t>
            </a:r>
            <a:endParaRPr sz="1200">
              <a:solidFill>
                <a:srgbClr val="333333"/>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333333"/>
              </a:buClr>
              <a:buSzPts val="1200"/>
              <a:buFont typeface="Times New Roman"/>
              <a:buChar char="●"/>
            </a:pPr>
            <a:r>
              <a:rPr b="1" lang="en" sz="1200">
                <a:solidFill>
                  <a:srgbClr val="333333"/>
                </a:solidFill>
                <a:highlight>
                  <a:srgbClr val="FFFFFF"/>
                </a:highlight>
                <a:latin typeface="Times New Roman"/>
                <a:ea typeface="Times New Roman"/>
                <a:cs typeface="Times New Roman"/>
                <a:sym typeface="Times New Roman"/>
              </a:rPr>
              <a:t>Understanding researchers’ Twitter uptake, activity and popularity</a:t>
            </a:r>
            <a:endParaRPr b="1" sz="1200">
              <a:solidFill>
                <a:srgbClr val="333333"/>
              </a:solidFill>
              <a:highlight>
                <a:srgbClr val="FFFFFF"/>
              </a:highlight>
              <a:latin typeface="Times New Roman"/>
              <a:ea typeface="Times New Roman"/>
              <a:cs typeface="Times New Roman"/>
              <a:sym typeface="Times New Roman"/>
            </a:endParaRPr>
          </a:p>
          <a:p>
            <a:pPr indent="457200" lvl="0" marL="0" rtl="0" algn="l">
              <a:spcBef>
                <a:spcPts val="0"/>
              </a:spcBef>
              <a:spcAft>
                <a:spcPts val="0"/>
              </a:spcAft>
              <a:buNone/>
            </a:pPr>
            <a:r>
              <a:rPr lang="en" sz="1200" u="sng">
                <a:solidFill>
                  <a:schemeClr val="hlink"/>
                </a:solidFill>
                <a:highlight>
                  <a:srgbClr val="FFFFFF"/>
                </a:highlight>
                <a:latin typeface="Times New Roman"/>
                <a:ea typeface="Times New Roman"/>
                <a:cs typeface="Times New Roman"/>
                <a:sym typeface="Times New Roman"/>
                <a:hlinkClick r:id="rId7"/>
              </a:rPr>
              <a:t>https://doi.org/10.1007/s11192-022-04569-2</a:t>
            </a:r>
            <a:endParaRPr sz="1200">
              <a:solidFill>
                <a:srgbClr val="333333"/>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333333"/>
              </a:buClr>
              <a:buSzPts val="1200"/>
              <a:buFont typeface="Times New Roman"/>
              <a:buChar char="●"/>
            </a:pPr>
            <a:r>
              <a:rPr b="1" lang="en" sz="1200">
                <a:solidFill>
                  <a:srgbClr val="333333"/>
                </a:solidFill>
                <a:highlight>
                  <a:srgbClr val="FFFFFF"/>
                </a:highlight>
                <a:latin typeface="Times New Roman"/>
                <a:ea typeface="Times New Roman"/>
                <a:cs typeface="Times New Roman"/>
                <a:sym typeface="Times New Roman"/>
              </a:rPr>
              <a:t>Methodological Considerations in Analysing Twitter Data</a:t>
            </a:r>
            <a:endParaRPr b="1" sz="1200">
              <a:solidFill>
                <a:srgbClr val="333333"/>
              </a:solidFill>
              <a:highlight>
                <a:srgbClr val="FFFFFF"/>
              </a:highlight>
              <a:latin typeface="Times New Roman"/>
              <a:ea typeface="Times New Roman"/>
              <a:cs typeface="Times New Roman"/>
              <a:sym typeface="Times New Roman"/>
            </a:endParaRPr>
          </a:p>
          <a:p>
            <a:pPr indent="457200" lvl="0" marL="0" rtl="0" algn="l">
              <a:spcBef>
                <a:spcPts val="0"/>
              </a:spcBef>
              <a:spcAft>
                <a:spcPts val="0"/>
              </a:spcAft>
              <a:buNone/>
            </a:pPr>
            <a:r>
              <a:rPr lang="en" sz="1200" u="sng">
                <a:solidFill>
                  <a:schemeClr val="hlink"/>
                </a:solidFill>
                <a:highlight>
                  <a:srgbClr val="FFFFFF"/>
                </a:highlight>
                <a:latin typeface="Times New Roman"/>
                <a:ea typeface="Times New Roman"/>
                <a:cs typeface="Times New Roman"/>
                <a:sym typeface="Times New Roman"/>
                <a:hlinkClick r:id="rId8"/>
              </a:rPr>
              <a:t>https://doi.org/10.1093/jncimonographs/lgt026</a:t>
            </a:r>
            <a:endParaRPr sz="1200">
              <a:solidFill>
                <a:srgbClr val="333333"/>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333333"/>
              </a:buClr>
              <a:buSzPts val="1200"/>
              <a:buFont typeface="Times New Roman"/>
              <a:buChar char="●"/>
            </a:pPr>
            <a:r>
              <a:rPr b="1" lang="en" sz="1200">
                <a:solidFill>
                  <a:srgbClr val="333333"/>
                </a:solidFill>
                <a:highlight>
                  <a:srgbClr val="FFFFFF"/>
                </a:highlight>
                <a:latin typeface="Times New Roman"/>
                <a:ea typeface="Times New Roman"/>
                <a:cs typeface="Times New Roman"/>
                <a:sym typeface="Times New Roman"/>
              </a:rPr>
              <a:t>Data Mining And Feature Extraction Techniques For opinion mining analysis in twitter</a:t>
            </a:r>
            <a:endParaRPr b="1" sz="1200">
              <a:solidFill>
                <a:srgbClr val="333333"/>
              </a:solidFill>
              <a:highlight>
                <a:srgbClr val="FFFFFF"/>
              </a:highlight>
              <a:latin typeface="Times New Roman"/>
              <a:ea typeface="Times New Roman"/>
              <a:cs typeface="Times New Roman"/>
              <a:sym typeface="Times New Roman"/>
            </a:endParaRPr>
          </a:p>
          <a:p>
            <a:pPr indent="457200" lvl="0" marL="0" rtl="0" algn="l">
              <a:spcBef>
                <a:spcPts val="0"/>
              </a:spcBef>
              <a:spcAft>
                <a:spcPts val="0"/>
              </a:spcAft>
              <a:buNone/>
            </a:pPr>
            <a:r>
              <a:rPr lang="en" sz="1200" u="sng">
                <a:solidFill>
                  <a:schemeClr val="hlink"/>
                </a:solidFill>
                <a:highlight>
                  <a:srgbClr val="FFFFFF"/>
                </a:highlight>
                <a:latin typeface="Times New Roman"/>
                <a:ea typeface="Times New Roman"/>
                <a:cs typeface="Times New Roman"/>
                <a:sym typeface="Times New Roman"/>
                <a:hlinkClick r:id="rId9"/>
              </a:rPr>
              <a:t>https://www.jatit.org/volumes/Vol100No14/20Vol100No14.pdf</a:t>
            </a:r>
            <a:endParaRPr sz="1200">
              <a:solidFill>
                <a:srgbClr val="333333"/>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200">
              <a:solidFill>
                <a:srgbClr val="333333"/>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SzPts val="1300"/>
              <a:buNone/>
            </a:pPr>
            <a:r>
              <a:t/>
            </a:r>
            <a:endParaRPr sz="12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Introduction to Project</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79" name="Google Shape;79;p3"/>
          <p:cNvSpPr txBox="1"/>
          <p:nvPr>
            <p:ph idx="4294967295" type="body"/>
          </p:nvPr>
        </p:nvSpPr>
        <p:spPr>
          <a:xfrm>
            <a:off x="311700" y="1529225"/>
            <a:ext cx="8520600" cy="30762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Social media sites like Twitter have developed into effective tools for people and businesses to interact with their audience, share information, and communicate in the current digital era.</a:t>
            </a: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SzPts val="1300"/>
              <a:buNone/>
            </a:pPr>
            <a:r>
              <a:t/>
            </a:r>
            <a:endParaRPr sz="1400">
              <a:solidFill>
                <a:srgbClr val="000000"/>
              </a:solidFill>
              <a:latin typeface="Times New Roman"/>
              <a:ea typeface="Times New Roman"/>
              <a:cs typeface="Times New Roman"/>
              <a:sym typeface="Times New Roman"/>
            </a:endParaRPr>
          </a:p>
          <a:p>
            <a:pPr indent="-317500" lvl="0" marL="457200" marR="114300" rtl="0" algn="just">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system extracts useful information from user interactions, including hashtags that are widely used, subjects that are discussed, and community structures.</a:t>
            </a:r>
            <a:endParaRPr sz="1400">
              <a:solidFill>
                <a:srgbClr val="000000"/>
              </a:solidFill>
              <a:latin typeface="Times New Roman"/>
              <a:ea typeface="Times New Roman"/>
              <a:cs typeface="Times New Roman"/>
              <a:sym typeface="Times New Roman"/>
            </a:endParaRPr>
          </a:p>
          <a:p>
            <a:pPr indent="0" lvl="0" marL="457200" marR="114300" rtl="0" algn="just">
              <a:lnSpc>
                <a:spcPct val="100000"/>
              </a:lnSpc>
              <a:spcBef>
                <a:spcPts val="60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marR="114300" rtl="0" algn="just">
              <a:lnSpc>
                <a:spcPct val="100000"/>
              </a:lnSpc>
              <a:spcBef>
                <a:spcPts val="6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Organisations can learn more about Twitter profiles, including their audience demographics, engagement levels, and influence, with that well-informed choices about marketing plans, audience engagement techniques can be extracted.</a:t>
            </a:r>
            <a:endParaRPr sz="1400">
              <a:solidFill>
                <a:srgbClr val="000000"/>
              </a:solidFill>
              <a:latin typeface="Times New Roman"/>
              <a:ea typeface="Times New Roman"/>
              <a:cs typeface="Times New Roman"/>
              <a:sym typeface="Times New Roman"/>
            </a:endParaRPr>
          </a:p>
          <a:p>
            <a:pPr indent="0" lvl="0" marL="0" rtl="0" algn="just">
              <a:lnSpc>
                <a:spcPct val="115000"/>
              </a:lnSpc>
              <a:spcBef>
                <a:spcPts val="600"/>
              </a:spcBef>
              <a:spcAft>
                <a:spcPts val="0"/>
              </a:spcAft>
              <a:buSzPts val="1300"/>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243b4c7fc16_0_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Lacuna in the existing system</a:t>
            </a:r>
            <a:endParaRPr/>
          </a:p>
        </p:txBody>
      </p:sp>
      <p:sp>
        <p:nvSpPr>
          <p:cNvPr id="85" name="Google Shape;85;g243b4c7fc16_0_7"/>
          <p:cNvSpPr txBox="1"/>
          <p:nvPr>
            <p:ph idx="1" type="body"/>
          </p:nvPr>
        </p:nvSpPr>
        <p:spPr>
          <a:xfrm>
            <a:off x="311700" y="1529225"/>
            <a:ext cx="8520600" cy="3364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lang="en" sz="1400">
                <a:solidFill>
                  <a:srgbClr val="000000"/>
                </a:solidFill>
                <a:latin typeface="Times New Roman"/>
                <a:ea typeface="Times New Roman"/>
                <a:cs typeface="Times New Roman"/>
                <a:sym typeface="Times New Roman"/>
              </a:rPr>
              <a:t>Here's a comparative analysis highlighting the gaps or lacunas in prevalent approaches compared to this project:</a:t>
            </a:r>
            <a:endParaRPr sz="14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300"/>
              <a:buNone/>
            </a:pPr>
            <a:r>
              <a:t/>
            </a:r>
            <a:endParaRPr sz="1400">
              <a:solidFill>
                <a:srgbClr val="000000"/>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00000"/>
              </a:buClr>
              <a:buSzPts val="1400"/>
              <a:buFont typeface="Times New Roman"/>
              <a:buChar char="●"/>
            </a:pPr>
            <a:r>
              <a:rPr b="1" lang="en" sz="1400">
                <a:solidFill>
                  <a:srgbClr val="000000"/>
                </a:solidFill>
                <a:latin typeface="Times New Roman"/>
                <a:ea typeface="Times New Roman"/>
                <a:cs typeface="Times New Roman"/>
                <a:sym typeface="Times New Roman"/>
              </a:rPr>
              <a:t>Holistic Approach</a:t>
            </a:r>
            <a:r>
              <a:rPr lang="en" sz="1400">
                <a:solidFill>
                  <a:srgbClr val="000000"/>
                </a:solidFill>
                <a:latin typeface="Times New Roman"/>
                <a:ea typeface="Times New Roman"/>
                <a:cs typeface="Times New Roman"/>
                <a:sym typeface="Times New Roman"/>
              </a:rPr>
              <a:t>: Most existing systems focus either on data collection or on analysis, rarely both.</a:t>
            </a:r>
            <a:endParaRPr sz="1400">
              <a:solidFill>
                <a:srgbClr val="000000"/>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SzPts val="1300"/>
              <a:buNone/>
            </a:pPr>
            <a:r>
              <a:t/>
            </a:r>
            <a:endParaRPr sz="1400">
              <a:solidFill>
                <a:srgbClr val="000000"/>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00000"/>
              </a:buClr>
              <a:buSzPts val="1400"/>
              <a:buFont typeface="Times New Roman"/>
              <a:buChar char="●"/>
            </a:pPr>
            <a:r>
              <a:rPr b="1" lang="en" sz="1400">
                <a:solidFill>
                  <a:srgbClr val="000000"/>
                </a:solidFill>
                <a:latin typeface="Times New Roman"/>
                <a:ea typeface="Times New Roman"/>
                <a:cs typeface="Times New Roman"/>
                <a:sym typeface="Times New Roman"/>
              </a:rPr>
              <a:t>Cost-Prohibitive Solutions</a:t>
            </a:r>
            <a:r>
              <a:rPr lang="en" sz="1400">
                <a:solidFill>
                  <a:srgbClr val="000000"/>
                </a:solidFill>
                <a:latin typeface="Times New Roman"/>
                <a:ea typeface="Times New Roman"/>
                <a:cs typeface="Times New Roman"/>
                <a:sym typeface="Times New Roman"/>
              </a:rPr>
              <a:t>: High subscription fees or licensing costs associated with advanced analytics platforms may restrict access for small businesses, startups, or individuals with limited budgets. This cost-prohibitive nature of existing systems may limit their accessibility and adoption among certain user groups.</a:t>
            </a:r>
            <a:endParaRPr sz="1400">
              <a:solidFill>
                <a:srgbClr val="000000"/>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00000"/>
              </a:buClr>
              <a:buSzPts val="1400"/>
              <a:buFont typeface="Times New Roman"/>
              <a:buChar char="●"/>
            </a:pPr>
            <a:r>
              <a:rPr b="1" lang="en" sz="1400">
                <a:solidFill>
                  <a:srgbClr val="000000"/>
                </a:solidFill>
                <a:latin typeface="Times New Roman"/>
                <a:ea typeface="Times New Roman"/>
                <a:cs typeface="Times New Roman"/>
                <a:sym typeface="Times New Roman"/>
              </a:rPr>
              <a:t>Complexity:</a:t>
            </a:r>
            <a:r>
              <a:rPr lang="en" sz="1400">
                <a:solidFill>
                  <a:srgbClr val="000000"/>
                </a:solidFill>
                <a:latin typeface="Times New Roman"/>
                <a:ea typeface="Times New Roman"/>
                <a:cs typeface="Times New Roman"/>
                <a:sym typeface="Times New Roman"/>
              </a:rPr>
              <a:t> Some systems employ complex algorithms and data processing methods, making them difficult for users without technical expertise to navigate and understand. This complexity may deter users from effectively leveraging the insights generated by the system, limiting its usability and adoption.</a:t>
            </a:r>
            <a:endParaRPr sz="1400">
              <a:solidFill>
                <a:srgbClr val="000000"/>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SzPts val="1300"/>
              <a:buNone/>
            </a:pPr>
            <a:r>
              <a:t/>
            </a:r>
            <a:endParaRPr sz="1400">
              <a:solidFill>
                <a:srgbClr val="000000"/>
              </a:solidFill>
              <a:latin typeface="Times New Roman"/>
              <a:ea typeface="Times New Roman"/>
              <a:cs typeface="Times New Roman"/>
              <a:sym typeface="Times New Roman"/>
            </a:endParaRPr>
          </a:p>
          <a:p>
            <a:pPr indent="-228600" lvl="0" marL="457200" rtl="0" algn="just">
              <a:lnSpc>
                <a:spcPct val="115000"/>
              </a:lnSpc>
              <a:spcBef>
                <a:spcPts val="0"/>
              </a:spcBef>
              <a:spcAft>
                <a:spcPts val="0"/>
              </a:spcAft>
              <a:buSzPts val="1300"/>
              <a:buNone/>
            </a:pPr>
            <a:r>
              <a:t/>
            </a:r>
            <a:endParaRPr sz="1400">
              <a:solidFill>
                <a:srgbClr val="000000"/>
              </a:solidFill>
              <a:latin typeface="Times New Roman"/>
              <a:ea typeface="Times New Roman"/>
              <a:cs typeface="Times New Roman"/>
              <a:sym typeface="Times New Roman"/>
            </a:endParaRPr>
          </a:p>
          <a:p>
            <a:pPr indent="-228600" lvl="0" marL="457200" rtl="0" algn="just">
              <a:lnSpc>
                <a:spcPct val="115000"/>
              </a:lnSpc>
              <a:spcBef>
                <a:spcPts val="0"/>
              </a:spcBef>
              <a:spcAft>
                <a:spcPts val="0"/>
              </a:spcAft>
              <a:buSzPts val="1600"/>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243b4c7fc16_0_2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Lacuna in the existing system</a:t>
            </a:r>
            <a:endParaRPr/>
          </a:p>
        </p:txBody>
      </p:sp>
      <p:sp>
        <p:nvSpPr>
          <p:cNvPr id="91" name="Google Shape;91;g243b4c7fc16_0_22"/>
          <p:cNvSpPr txBox="1"/>
          <p:nvPr>
            <p:ph idx="1" type="body"/>
          </p:nvPr>
        </p:nvSpPr>
        <p:spPr>
          <a:xfrm>
            <a:off x="311700" y="1529225"/>
            <a:ext cx="8520600" cy="3364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lang="en" sz="1400">
                <a:solidFill>
                  <a:srgbClr val="000000"/>
                </a:solidFill>
                <a:latin typeface="Times New Roman"/>
                <a:ea typeface="Times New Roman"/>
                <a:cs typeface="Times New Roman"/>
                <a:sym typeface="Times New Roman"/>
              </a:rPr>
              <a:t>Here's a comparative analysis highlighting the gaps or lacunas in prevalent approaches compared to this project:</a:t>
            </a:r>
            <a:endParaRPr sz="14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300"/>
              <a:buNone/>
            </a:pPr>
            <a:r>
              <a:t/>
            </a:r>
            <a:endParaRPr sz="1400">
              <a:solidFill>
                <a:srgbClr val="000000"/>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SzPts val="1300"/>
              <a:buNone/>
            </a:pPr>
            <a:r>
              <a:t/>
            </a:r>
            <a:endParaRPr sz="1400">
              <a:solidFill>
                <a:srgbClr val="000000"/>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00000"/>
              </a:buClr>
              <a:buSzPts val="1400"/>
              <a:buFont typeface="Times New Roman"/>
              <a:buChar char="●"/>
            </a:pPr>
            <a:r>
              <a:rPr b="1" lang="en" sz="1400">
                <a:solidFill>
                  <a:srgbClr val="000000"/>
                </a:solidFill>
                <a:latin typeface="Times New Roman"/>
                <a:ea typeface="Times New Roman"/>
                <a:cs typeface="Times New Roman"/>
                <a:sym typeface="Times New Roman"/>
              </a:rPr>
              <a:t>User-Friendly Interface: </a:t>
            </a:r>
            <a:r>
              <a:rPr lang="en" sz="1400">
                <a:solidFill>
                  <a:srgbClr val="000000"/>
                </a:solidFill>
                <a:latin typeface="Times New Roman"/>
                <a:ea typeface="Times New Roman"/>
                <a:cs typeface="Times New Roman"/>
                <a:sym typeface="Times New Roman"/>
              </a:rPr>
              <a:t>Many existing systems lack a user-friendly interface, making it challenging for non-technical users to navigate and utilize the platform effectively. This lack of user-friendliness may hinder user adoption and limit the system's overall impact.</a:t>
            </a:r>
            <a:endParaRPr sz="1400">
              <a:solidFill>
                <a:srgbClr val="000000"/>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SzPts val="1300"/>
              <a:buNone/>
            </a:pPr>
            <a:r>
              <a:t/>
            </a:r>
            <a:endParaRPr sz="1400">
              <a:solidFill>
                <a:srgbClr val="000000"/>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00000"/>
              </a:buClr>
              <a:buSzPts val="1400"/>
              <a:buFont typeface="Times New Roman"/>
              <a:buChar char="●"/>
            </a:pPr>
            <a:r>
              <a:rPr b="1" lang="en" sz="1400">
                <a:solidFill>
                  <a:srgbClr val="000000"/>
                </a:solidFill>
                <a:latin typeface="Times New Roman"/>
                <a:ea typeface="Times New Roman"/>
                <a:cs typeface="Times New Roman"/>
                <a:sym typeface="Times New Roman"/>
              </a:rPr>
              <a:t>Transparency in Methodology</a:t>
            </a:r>
            <a:r>
              <a:rPr lang="en" sz="1400">
                <a:solidFill>
                  <a:srgbClr val="000000"/>
                </a:solidFill>
                <a:latin typeface="Times New Roman"/>
                <a:ea typeface="Times New Roman"/>
                <a:cs typeface="Times New Roman"/>
                <a:sym typeface="Times New Roman"/>
              </a:rPr>
              <a:t>: The project meticulously documents each step, from getting access to Twitter data to applying different algorithms. This transparency is often lacking in many proprietary systems.</a:t>
            </a:r>
            <a:endParaRPr sz="1400">
              <a:solidFill>
                <a:srgbClr val="000000"/>
              </a:solidFill>
              <a:latin typeface="Times New Roman"/>
              <a:ea typeface="Times New Roman"/>
              <a:cs typeface="Times New Roman"/>
              <a:sym typeface="Times New Roman"/>
            </a:endParaRPr>
          </a:p>
          <a:p>
            <a:pPr indent="-228600" lvl="0" marL="457200" rtl="0" algn="just">
              <a:lnSpc>
                <a:spcPct val="115000"/>
              </a:lnSpc>
              <a:spcBef>
                <a:spcPts val="0"/>
              </a:spcBef>
              <a:spcAft>
                <a:spcPts val="0"/>
              </a:spcAft>
              <a:buSzPts val="1300"/>
              <a:buNone/>
            </a:pPr>
            <a:r>
              <a:t/>
            </a:r>
            <a:endParaRPr sz="1400">
              <a:solidFill>
                <a:srgbClr val="000000"/>
              </a:solidFill>
              <a:latin typeface="Times New Roman"/>
              <a:ea typeface="Times New Roman"/>
              <a:cs typeface="Times New Roman"/>
              <a:sym typeface="Times New Roman"/>
            </a:endParaRPr>
          </a:p>
          <a:p>
            <a:pPr indent="-228600" lvl="0" marL="457200" rtl="0" algn="just">
              <a:lnSpc>
                <a:spcPct val="115000"/>
              </a:lnSpc>
              <a:spcBef>
                <a:spcPts val="0"/>
              </a:spcBef>
              <a:spcAft>
                <a:spcPts val="0"/>
              </a:spcAft>
              <a:buSzPts val="1600"/>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Problem Definition</a:t>
            </a:r>
            <a:endParaRPr/>
          </a:p>
        </p:txBody>
      </p:sp>
      <p:sp>
        <p:nvSpPr>
          <p:cNvPr id="97" name="Google Shape;97;p5"/>
          <p:cNvSpPr txBox="1"/>
          <p:nvPr>
            <p:ph idx="1" type="body"/>
          </p:nvPr>
        </p:nvSpPr>
        <p:spPr>
          <a:xfrm>
            <a:off x="252850" y="1477650"/>
            <a:ext cx="8520600" cy="3357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b="1" lang="en" sz="1400">
                <a:solidFill>
                  <a:srgbClr val="000000"/>
                </a:solidFill>
                <a:latin typeface="Times New Roman"/>
                <a:ea typeface="Times New Roman"/>
                <a:cs typeface="Times New Roman"/>
                <a:sym typeface="Times New Roman"/>
              </a:rPr>
              <a:t>Problem </a:t>
            </a: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In the age of digital communication, Twitter stands as one of the premier platforms for individuals and entities to share their thoughts, news, and more. </a:t>
            </a:r>
            <a:endParaRPr sz="1400">
              <a:solidFill>
                <a:srgbClr val="000000"/>
              </a:solidFill>
              <a:latin typeface="Times New Roman"/>
              <a:ea typeface="Times New Roman"/>
              <a:cs typeface="Times New Roman"/>
              <a:sym typeface="Times New Roman"/>
            </a:endParaRPr>
          </a:p>
          <a:p>
            <a:pPr indent="-317500" lvl="0" marL="457200" marR="114300" rtl="0" algn="just">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By leveraging advanced data analysis techniques and natural language processing (NLP) algorithms, we aim to uncover valuable information about user behaviour, content preferences, and interaction patterns.</a:t>
            </a:r>
            <a:endParaRPr sz="1400">
              <a:solidFill>
                <a:srgbClr val="000000"/>
              </a:solidFill>
              <a:latin typeface="Times New Roman"/>
              <a:ea typeface="Times New Roman"/>
              <a:cs typeface="Times New Roman"/>
              <a:sym typeface="Times New Roman"/>
            </a:endParaRPr>
          </a:p>
          <a:p>
            <a:pPr indent="-317500" lvl="0" marL="457200" marR="114300" rtl="0" algn="just">
              <a:lnSpc>
                <a:spcPct val="100000"/>
              </a:lnSpc>
              <a:spcBef>
                <a:spcPts val="6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Additionally, we intend to implement real-time data analysis capabilities to ensure that users receive the most up-to-date insights into Twitter profiles, including recent activity and engagement metrics. </a:t>
            </a:r>
            <a:endParaRPr sz="1400">
              <a:solidFill>
                <a:srgbClr val="000000"/>
              </a:solidFill>
              <a:latin typeface="Times New Roman"/>
              <a:ea typeface="Times New Roman"/>
              <a:cs typeface="Times New Roman"/>
              <a:sym typeface="Times New Roman"/>
            </a:endParaRPr>
          </a:p>
          <a:p>
            <a:pPr indent="0" lvl="0" marL="0" rtl="0" algn="just">
              <a:lnSpc>
                <a:spcPct val="115000"/>
              </a:lnSpc>
              <a:spcBef>
                <a:spcPts val="600"/>
              </a:spcBef>
              <a:spcAft>
                <a:spcPts val="0"/>
              </a:spcAft>
              <a:buSzPts val="1300"/>
              <a:buNone/>
            </a:pPr>
            <a:r>
              <a:t/>
            </a:r>
            <a:endParaRPr sz="14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300"/>
              <a:buNone/>
            </a:pPr>
            <a:r>
              <a:rPr b="1" lang="en" sz="1400">
                <a:solidFill>
                  <a:srgbClr val="000000"/>
                </a:solidFill>
                <a:latin typeface="Times New Roman"/>
                <a:ea typeface="Times New Roman"/>
                <a:cs typeface="Times New Roman"/>
                <a:sym typeface="Times New Roman"/>
              </a:rPr>
              <a:t>Aim </a:t>
            </a: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To design and implement a system that collects, organizes, and analyzes Twitter user interactions to identify key patterns, communities, and influential users.</a:t>
            </a:r>
            <a:endParaRPr sz="1400" u="sng">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6"/>
          <p:cNvSpPr txBox="1"/>
          <p:nvPr>
            <p:ph type="title"/>
          </p:nvPr>
        </p:nvSpPr>
        <p:spPr>
          <a:xfrm>
            <a:off x="311700"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Survey</a:t>
            </a:r>
            <a:endParaRPr/>
          </a:p>
        </p:txBody>
      </p:sp>
      <p:sp>
        <p:nvSpPr>
          <p:cNvPr id="103" name="Google Shape;103;p6"/>
          <p:cNvSpPr txBox="1"/>
          <p:nvPr>
            <p:ph idx="2" type="body"/>
          </p:nvPr>
        </p:nvSpPr>
        <p:spPr>
          <a:xfrm>
            <a:off x="4832425" y="1182325"/>
            <a:ext cx="3999900" cy="3076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t/>
            </a:r>
            <a:endParaRPr/>
          </a:p>
          <a:p>
            <a:pPr indent="0" lvl="0" marL="0" rtl="0" algn="just">
              <a:lnSpc>
                <a:spcPct val="115000"/>
              </a:lnSpc>
              <a:spcBef>
                <a:spcPts val="1600"/>
              </a:spcBef>
              <a:spcAft>
                <a:spcPts val="0"/>
              </a:spcAft>
              <a:buSzPts val="1300"/>
              <a:buNone/>
            </a:pPr>
            <a:r>
              <a:t/>
            </a:r>
            <a:endParaRPr>
              <a:highlight>
                <a:srgbClr val="FFFFFF"/>
              </a:highlight>
            </a:endParaRPr>
          </a:p>
          <a:p>
            <a:pPr indent="0" lvl="0" marL="0" rtl="0" algn="just">
              <a:lnSpc>
                <a:spcPct val="115000"/>
              </a:lnSpc>
              <a:spcBef>
                <a:spcPts val="1600"/>
              </a:spcBef>
              <a:spcAft>
                <a:spcPts val="0"/>
              </a:spcAft>
              <a:buSzPts val="1300"/>
              <a:buNone/>
            </a:pPr>
            <a:r>
              <a:t/>
            </a:r>
            <a:endParaRPr/>
          </a:p>
          <a:p>
            <a:pPr indent="0" lvl="0" marL="0" rtl="0" algn="just">
              <a:lnSpc>
                <a:spcPct val="115000"/>
              </a:lnSpc>
              <a:spcBef>
                <a:spcPts val="1600"/>
              </a:spcBef>
              <a:spcAft>
                <a:spcPts val="1600"/>
              </a:spcAft>
              <a:buSzPts val="1300"/>
              <a:buNone/>
            </a:pPr>
            <a:r>
              <a:t/>
            </a:r>
            <a:endParaRPr>
              <a:highlight>
                <a:srgbClr val="FFFFFF"/>
              </a:highlight>
            </a:endParaRPr>
          </a:p>
        </p:txBody>
      </p:sp>
      <p:graphicFrame>
        <p:nvGraphicFramePr>
          <p:cNvPr id="104" name="Google Shape;104;p6"/>
          <p:cNvGraphicFramePr/>
          <p:nvPr/>
        </p:nvGraphicFramePr>
        <p:xfrm>
          <a:off x="311700" y="1441975"/>
          <a:ext cx="3000000" cy="3000000"/>
        </p:xfrm>
        <a:graphic>
          <a:graphicData uri="http://schemas.openxmlformats.org/drawingml/2006/table">
            <a:tbl>
              <a:tblPr>
                <a:noFill/>
                <a:tableStyleId>{73D113A2-6148-49D6-9948-637B08D039F9}</a:tableStyleId>
              </a:tblPr>
              <a:tblGrid>
                <a:gridCol w="448950"/>
                <a:gridCol w="883350"/>
                <a:gridCol w="1213675"/>
                <a:gridCol w="1195075"/>
                <a:gridCol w="4779550"/>
              </a:tblGrid>
              <a:tr h="36752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Srn.</a:t>
                      </a:r>
                      <a:endParaRPr b="1"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no</a:t>
                      </a:r>
                      <a:endParaRPr b="1"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Paper</a:t>
                      </a:r>
                      <a:endParaRPr b="1"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Authors</a:t>
                      </a:r>
                      <a:endParaRPr b="1"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Publication</a:t>
                      </a:r>
                      <a:endParaRPr b="1"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Abstract</a:t>
                      </a:r>
                      <a:endParaRPr b="1" sz="1100" u="none" cap="none" strike="noStrike">
                        <a:latin typeface="Times New Roman"/>
                        <a:ea typeface="Times New Roman"/>
                        <a:cs typeface="Times New Roman"/>
                        <a:sym typeface="Times New Roman"/>
                      </a:endParaRPr>
                    </a:p>
                  </a:txBody>
                  <a:tcPr marT="91425" marB="91425" marR="91425" marL="91425"/>
                </a:tc>
              </a:tr>
              <a:tr h="13272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1.</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rgbClr val="333333"/>
                          </a:solidFill>
                          <a:highlight>
                            <a:srgbClr val="FFFFFF"/>
                          </a:highlight>
                          <a:latin typeface="Times New Roman"/>
                          <a:ea typeface="Times New Roman"/>
                          <a:cs typeface="Times New Roman"/>
                          <a:sym typeface="Times New Roman"/>
                        </a:rPr>
                        <a:t>Page Ranking Algorithms: A Survey</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rgbClr val="333333"/>
                          </a:solidFill>
                          <a:highlight>
                            <a:srgbClr val="FFFFFF"/>
                          </a:highlight>
                          <a:latin typeface="Times New Roman"/>
                          <a:ea typeface="Times New Roman"/>
                          <a:cs typeface="Times New Roman"/>
                          <a:sym typeface="Times New Roman"/>
                        </a:rPr>
                        <a:t>N. Duhan, A. K. Sharma and K. K. Bhatia</a:t>
                      </a:r>
                      <a:endParaRPr sz="13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i="1" lang="en" sz="900" u="none" cap="none" strike="noStrike">
                          <a:solidFill>
                            <a:srgbClr val="333333"/>
                          </a:solidFill>
                          <a:highlight>
                            <a:srgbClr val="FFFFFF"/>
                          </a:highlight>
                          <a:latin typeface="Times New Roman"/>
                          <a:ea typeface="Times New Roman"/>
                          <a:cs typeface="Times New Roman"/>
                          <a:sym typeface="Times New Roman"/>
                        </a:rPr>
                        <a:t>IEEE International Advance Computing Conference</a:t>
                      </a:r>
                      <a:r>
                        <a:rPr lang="en" sz="900" u="none" cap="none" strike="noStrike">
                          <a:solidFill>
                            <a:srgbClr val="333333"/>
                          </a:solidFill>
                          <a:highlight>
                            <a:srgbClr val="FFFFFF"/>
                          </a:highlight>
                          <a:latin typeface="Times New Roman"/>
                          <a:ea typeface="Times New Roman"/>
                          <a:cs typeface="Times New Roman"/>
                          <a:sym typeface="Times New Roman"/>
                        </a:rPr>
                        <a:t>, Patiala, India, 2009</a:t>
                      </a:r>
                      <a:endParaRPr sz="900" u="none" cap="none" strike="noStrike">
                        <a:solidFill>
                          <a:srgbClr val="333333"/>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rgbClr val="333333"/>
                          </a:solidFill>
                          <a:highlight>
                            <a:srgbClr val="FFFFFF"/>
                          </a:highlight>
                          <a:latin typeface="Times New Roman"/>
                          <a:ea typeface="Times New Roman"/>
                          <a:cs typeface="Times New Roman"/>
                          <a:sym typeface="Times New Roman"/>
                        </a:rPr>
                        <a:t>Web mining is an active research area in present scenario. Web Mining is defined as the application of data mining techniques on the World Wide Web to find hidden information. This hidden information i. e. knowledge could be contained in content of Web pages or in link structure of WWW or in Web server logs. Based upon the type of knowledge, Web mining is usually divided in three categories: Web content mining, Web structure mining and Web usage mining. An application of Web mining can be seen in the case of search engines. Most of the search engines are ranking their search results in response to users' queries to make their search navigation easier. In this paper, a survey of page ranking algorithms and comparison of some important algorithms in context of performance has been carried out.</a:t>
                      </a:r>
                      <a:endParaRPr sz="1300" u="none" cap="none" strike="noStrike">
                        <a:latin typeface="Times New Roman"/>
                        <a:ea typeface="Times New Roman"/>
                        <a:cs typeface="Times New Roman"/>
                        <a:sym typeface="Times New Roman"/>
                      </a:endParaRPr>
                    </a:p>
                  </a:txBody>
                  <a:tcPr marT="91425" marB="91425" marR="91425" marL="91425"/>
                </a:tc>
              </a:tr>
              <a:tr h="11530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2.</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rgbClr val="333333"/>
                          </a:solidFill>
                          <a:highlight>
                            <a:srgbClr val="FFFFFF"/>
                          </a:highlight>
                          <a:latin typeface="Times New Roman"/>
                          <a:ea typeface="Times New Roman"/>
                          <a:cs typeface="Times New Roman"/>
                          <a:sym typeface="Times New Roman"/>
                        </a:rPr>
                        <a:t>Label Propagation Algorithm based on Similarity and Weighted</a:t>
                      </a:r>
                      <a:r>
                        <a:rPr lang="en" sz="900">
                          <a:solidFill>
                            <a:srgbClr val="333333"/>
                          </a:solidFill>
                          <a:highlight>
                            <a:srgbClr val="FFFFFF"/>
                          </a:highlight>
                          <a:latin typeface="Times New Roman"/>
                          <a:ea typeface="Times New Roman"/>
                          <a:cs typeface="Times New Roman"/>
                          <a:sym typeface="Times New Roman"/>
                        </a:rPr>
                        <a:t>A </a:t>
                      </a:r>
                      <a:endParaRPr sz="800" u="none" cap="none" strike="noStrike">
                        <a:solidFill>
                          <a:srgbClr val="333333"/>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rgbClr val="333333"/>
                          </a:solidFill>
                          <a:highlight>
                            <a:srgbClr val="FFFFFF"/>
                          </a:highlight>
                          <a:latin typeface="Times New Roman"/>
                          <a:ea typeface="Times New Roman"/>
                          <a:cs typeface="Times New Roman"/>
                          <a:sym typeface="Times New Roman"/>
                        </a:rPr>
                        <a:t>S. Cao and J. He</a:t>
                      </a:r>
                      <a:endParaRPr sz="900" u="none" cap="none" strike="noStrike">
                        <a:solidFill>
                          <a:srgbClr val="333333"/>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i="1" lang="en" sz="900" u="none" cap="none" strike="noStrike">
                          <a:solidFill>
                            <a:srgbClr val="333333"/>
                          </a:solidFill>
                          <a:highlight>
                            <a:srgbClr val="FFFFFF"/>
                          </a:highlight>
                          <a:latin typeface="Times New Roman"/>
                          <a:ea typeface="Times New Roman"/>
                          <a:cs typeface="Times New Roman"/>
                          <a:sym typeface="Times New Roman"/>
                        </a:rPr>
                        <a:t>IEEE 5th Information Technology and Mechatronics Engineering Conference (ITOEC), Chongqing, China, 2020</a:t>
                      </a:r>
                      <a:endParaRPr i="1" sz="900" u="none" cap="none" strike="noStrike">
                        <a:solidFill>
                          <a:srgbClr val="333333"/>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rgbClr val="333333"/>
                          </a:solidFill>
                          <a:highlight>
                            <a:srgbClr val="FFFFFF"/>
                          </a:highlight>
                          <a:latin typeface="Times New Roman"/>
                          <a:ea typeface="Times New Roman"/>
                          <a:cs typeface="Times New Roman"/>
                          <a:sym typeface="Times New Roman"/>
                        </a:rPr>
                        <a:t>The research on complex networks has been a hotspot in many fields, among which community structure is a common feature in complex networks. The whole network is composed of many communities, and the connections between nodes in the same community are very tight, while the connections between communities are relatively sparse. In this context, this paper focuses on a SWLPA (Similarity and Weighted Based Label Propagation Algorithm) label propagation algorithm based on similarity and neighbor node weight. This paper first calculates the probability of label propagation according to the similarity between nodes and the weight of neighbor nodes, then filters labels according to the influence of each node and carries out label propagation, and finally gets the result of community division. The experimental result shows that the method effectively improved the accuracy of community division results.</a:t>
                      </a:r>
                      <a:endParaRPr sz="900" u="none" cap="none" strike="noStrike">
                        <a:solidFill>
                          <a:srgbClr val="333333"/>
                        </a:solidFill>
                        <a:highlight>
                          <a:srgbClr val="FFFFFF"/>
                        </a:highlight>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43e10ecf11_0_11"/>
          <p:cNvSpPr txBox="1"/>
          <p:nvPr>
            <p:ph type="title"/>
          </p:nvPr>
        </p:nvSpPr>
        <p:spPr>
          <a:xfrm>
            <a:off x="311700"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Survey</a:t>
            </a:r>
            <a:endParaRPr/>
          </a:p>
        </p:txBody>
      </p:sp>
      <p:sp>
        <p:nvSpPr>
          <p:cNvPr id="110" name="Google Shape;110;g243e10ecf11_0_11"/>
          <p:cNvSpPr txBox="1"/>
          <p:nvPr>
            <p:ph idx="2" type="body"/>
          </p:nvPr>
        </p:nvSpPr>
        <p:spPr>
          <a:xfrm>
            <a:off x="4832425" y="1182325"/>
            <a:ext cx="3999900" cy="3076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t/>
            </a:r>
            <a:endParaRPr/>
          </a:p>
          <a:p>
            <a:pPr indent="0" lvl="0" marL="0" rtl="0" algn="just">
              <a:lnSpc>
                <a:spcPct val="115000"/>
              </a:lnSpc>
              <a:spcBef>
                <a:spcPts val="1600"/>
              </a:spcBef>
              <a:spcAft>
                <a:spcPts val="0"/>
              </a:spcAft>
              <a:buSzPts val="1300"/>
              <a:buNone/>
            </a:pPr>
            <a:r>
              <a:t/>
            </a:r>
            <a:endParaRPr>
              <a:highlight>
                <a:srgbClr val="FFFFFF"/>
              </a:highlight>
            </a:endParaRPr>
          </a:p>
          <a:p>
            <a:pPr indent="0" lvl="0" marL="0" rtl="0" algn="just">
              <a:lnSpc>
                <a:spcPct val="115000"/>
              </a:lnSpc>
              <a:spcBef>
                <a:spcPts val="1600"/>
              </a:spcBef>
              <a:spcAft>
                <a:spcPts val="0"/>
              </a:spcAft>
              <a:buSzPts val="1300"/>
              <a:buNone/>
            </a:pPr>
            <a:r>
              <a:t/>
            </a:r>
            <a:endParaRPr/>
          </a:p>
          <a:p>
            <a:pPr indent="0" lvl="0" marL="0" rtl="0" algn="just">
              <a:lnSpc>
                <a:spcPct val="115000"/>
              </a:lnSpc>
              <a:spcBef>
                <a:spcPts val="1600"/>
              </a:spcBef>
              <a:spcAft>
                <a:spcPts val="1600"/>
              </a:spcAft>
              <a:buSzPts val="1300"/>
              <a:buNone/>
            </a:pPr>
            <a:r>
              <a:t/>
            </a:r>
            <a:endParaRPr>
              <a:highlight>
                <a:srgbClr val="FFFFFF"/>
              </a:highlight>
            </a:endParaRPr>
          </a:p>
        </p:txBody>
      </p:sp>
      <p:graphicFrame>
        <p:nvGraphicFramePr>
          <p:cNvPr id="111" name="Google Shape;111;g243e10ecf11_0_11"/>
          <p:cNvGraphicFramePr/>
          <p:nvPr/>
        </p:nvGraphicFramePr>
        <p:xfrm>
          <a:off x="311700" y="1441975"/>
          <a:ext cx="3000000" cy="3000000"/>
        </p:xfrm>
        <a:graphic>
          <a:graphicData uri="http://schemas.openxmlformats.org/drawingml/2006/table">
            <a:tbl>
              <a:tblPr>
                <a:noFill/>
                <a:tableStyleId>{73D113A2-6148-49D6-9948-637B08D039F9}</a:tableStyleId>
              </a:tblPr>
              <a:tblGrid>
                <a:gridCol w="448950"/>
                <a:gridCol w="883350"/>
                <a:gridCol w="1213675"/>
                <a:gridCol w="1195075"/>
                <a:gridCol w="4779550"/>
              </a:tblGrid>
              <a:tr h="36752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Srn.</a:t>
                      </a:r>
                      <a:endParaRPr b="1"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no</a:t>
                      </a:r>
                      <a:endParaRPr b="1"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Paper</a:t>
                      </a:r>
                      <a:endParaRPr b="1"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Authors</a:t>
                      </a:r>
                      <a:endParaRPr b="1"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Publication</a:t>
                      </a:r>
                      <a:endParaRPr b="1"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Abstract</a:t>
                      </a:r>
                      <a:endParaRPr b="1" sz="1100" u="none" cap="none" strike="noStrike">
                        <a:latin typeface="Times New Roman"/>
                        <a:ea typeface="Times New Roman"/>
                        <a:cs typeface="Times New Roman"/>
                        <a:sym typeface="Times New Roman"/>
                      </a:endParaRPr>
                    </a:p>
                  </a:txBody>
                  <a:tcPr marT="91425" marB="91425" marR="91425" marL="91425"/>
                </a:tc>
              </a:tr>
              <a:tr h="11530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3</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Social media analysis of Twitter intereactios</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Austin P. Logan1  · Phillip M. LaCasse2  · Brian J. Lunday2</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333333"/>
                          </a:solidFill>
                          <a:highlight>
                            <a:srgbClr val="FFFFFF"/>
                          </a:highlight>
                          <a:latin typeface="Times New Roman"/>
                          <a:ea typeface="Times New Roman"/>
                          <a:cs typeface="Times New Roman"/>
                          <a:sym typeface="Times New Roman"/>
                        </a:rPr>
                        <a:t>US government </a:t>
                      </a:r>
                      <a:endParaRPr sz="1100" u="none" cap="none" strike="noStrike">
                        <a:solidFill>
                          <a:srgbClr val="333333"/>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333333"/>
                          </a:solidFill>
                          <a:highlight>
                            <a:srgbClr val="FFFFFF"/>
                          </a:highlight>
                          <a:latin typeface="Times New Roman"/>
                          <a:ea typeface="Times New Roman"/>
                          <a:cs typeface="Times New Roman"/>
                          <a:sym typeface="Times New Roman"/>
                        </a:rPr>
                        <a:t>To effectively utilize social media for social influence, a deep understanding of the target audience is essential. This study used Social Network Analysis to model user interactions on Twitter, identifying discussion topics with Latent Dirichlet Allocation. This led to a multilayer network, revealing influential users and connected groups. PageRank was the most effective measure for individual influence, while community identification methods varied in results. This four-step process is easily replicable and cost-effective for future research.</a:t>
                      </a:r>
                      <a:endParaRPr sz="1100" u="none" cap="none" strike="noStrike">
                        <a:latin typeface="Times New Roman"/>
                        <a:ea typeface="Times New Roman"/>
                        <a:cs typeface="Times New Roman"/>
                        <a:sym typeface="Times New Roman"/>
                      </a:endParaRPr>
                    </a:p>
                  </a:txBody>
                  <a:tcPr marT="91425" marB="91425" marR="91425" marL="91425"/>
                </a:tc>
              </a:tr>
              <a:tr h="11530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4</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Graph Methods for Social Network Analysis</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solidFill>
                          <a:srgbClr val="333333"/>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Quoc Dinh Truong , Quoc Bao Truong , and Taoufiq Dkaki</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solidFill>
                          <a:srgbClr val="333333"/>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Institut de Recherche en Informatique de Toulouse, Université de Toulouse,</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Toulouse, France</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i="1" sz="1100" u="none" cap="none" strike="noStrike">
                        <a:solidFill>
                          <a:srgbClr val="333333"/>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333333"/>
                          </a:solidFill>
                          <a:highlight>
                            <a:srgbClr val="FFFFFF"/>
                          </a:highlight>
                          <a:latin typeface="Times New Roman"/>
                          <a:ea typeface="Times New Roman"/>
                          <a:cs typeface="Times New Roman"/>
                          <a:sym typeface="Times New Roman"/>
                        </a:rPr>
                        <a:t>A social network is a complex structure connecting social actors through various relationships, typically depicted as weighted, labeled, and directed graphs. Social Network Analysis (SNA) involves techniques to measure influence and visualize network structures. SNA is widely used in diverse fields, examining problem-solving, organizational interactions, and individual roles. In this paper, we focus on two methods: graph visualization and network analysis through vertex comparison.</a:t>
                      </a:r>
                      <a:endParaRPr sz="1100" u="none" cap="none" strike="noStrike">
                        <a:solidFill>
                          <a:srgbClr val="333333"/>
                        </a:solidFill>
                        <a:highlight>
                          <a:srgbClr val="FFFFFF"/>
                        </a:highlight>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43e0268e1b_0_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Survey</a:t>
            </a:r>
            <a:endParaRPr/>
          </a:p>
        </p:txBody>
      </p:sp>
      <p:sp>
        <p:nvSpPr>
          <p:cNvPr id="117" name="Google Shape;117;g243e0268e1b_0_0"/>
          <p:cNvSpPr txBox="1"/>
          <p:nvPr>
            <p:ph idx="2" type="body"/>
          </p:nvPr>
        </p:nvSpPr>
        <p:spPr>
          <a:xfrm>
            <a:off x="311800" y="1505700"/>
            <a:ext cx="139800" cy="307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 </a:t>
            </a:r>
            <a:endParaRPr/>
          </a:p>
        </p:txBody>
      </p:sp>
      <p:graphicFrame>
        <p:nvGraphicFramePr>
          <p:cNvPr id="118" name="Google Shape;118;g243e0268e1b_0_0"/>
          <p:cNvGraphicFramePr/>
          <p:nvPr/>
        </p:nvGraphicFramePr>
        <p:xfrm>
          <a:off x="158300" y="1505650"/>
          <a:ext cx="3000000" cy="3000000"/>
        </p:xfrm>
        <a:graphic>
          <a:graphicData uri="http://schemas.openxmlformats.org/drawingml/2006/table">
            <a:tbl>
              <a:tblPr>
                <a:noFill/>
                <a:tableStyleId>{73D113A2-6148-49D6-9948-637B08D039F9}</a:tableStyleId>
              </a:tblPr>
              <a:tblGrid>
                <a:gridCol w="401175"/>
                <a:gridCol w="1638475"/>
                <a:gridCol w="1532850"/>
                <a:gridCol w="1107125"/>
                <a:gridCol w="3994400"/>
              </a:tblGrid>
              <a:tr h="4820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Sr</a:t>
                      </a:r>
                      <a:endParaRPr b="1"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no.</a:t>
                      </a:r>
                      <a:endParaRPr sz="1100" u="none" cap="none" strike="noStrike">
                        <a:latin typeface="Times New Roman"/>
                        <a:ea typeface="Times New Roman"/>
                        <a:cs typeface="Times New Roman"/>
                        <a:sym typeface="Times New Roman"/>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Paper</a:t>
                      </a:r>
                      <a:endParaRPr b="1" sz="11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Authors</a:t>
                      </a:r>
                      <a:endParaRPr b="1" sz="11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Publication</a:t>
                      </a:r>
                      <a:endParaRPr b="1" sz="11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Abstract</a:t>
                      </a:r>
                      <a:endParaRPr b="1" sz="11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993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5</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Sentiment Analysis of Twitter Data: A Survey of Techniques </a:t>
                      </a:r>
                      <a:endParaRPr sz="11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Vishal A. Kharde, S.S. Sonawane</a:t>
                      </a:r>
                      <a:endParaRPr sz="11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IJCA (0975 – 8887) Volume 139 – No.11, April 2016</a:t>
                      </a:r>
                      <a:endParaRPr sz="11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Sentiment analysis is a challenging interdisciplinary task which includes natural language processing, web mining and machine learning.It has different levels of granularity. Analyses was done on this labeled datasets using various feature extraction technique. The different machine learning techniques trains the dataset with feature vectors and then the semantic analysis offers a large set of synonyms and similarity which provides the polarity of the content.</a:t>
                      </a:r>
                      <a:endParaRPr sz="11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r>
              <a:tr h="13293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6</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1100"/>
                        <a:buFont typeface="Arial"/>
                        <a:buNone/>
                      </a:pPr>
                      <a:r>
                        <a:rPr lang="en" sz="1100" u="none" cap="none" strike="noStrike">
                          <a:highlight>
                            <a:srgbClr val="FFFFFF"/>
                          </a:highlight>
                          <a:latin typeface="Times New Roman"/>
                          <a:ea typeface="Times New Roman"/>
                          <a:cs typeface="Times New Roman"/>
                          <a:sym typeface="Times New Roman"/>
                        </a:rPr>
                        <a:t>Twitter Sentiment Analysis Approaches :</a:t>
                      </a:r>
                      <a:endParaRPr sz="1100" u="none" cap="none" strike="noStrike">
                        <a:highlight>
                          <a:srgbClr val="FFFFFF"/>
                        </a:highlight>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100"/>
                        <a:buFont typeface="Arial"/>
                        <a:buNone/>
                      </a:pPr>
                      <a:r>
                        <a:rPr lang="en" sz="1100" u="none" cap="none" strike="noStrike">
                          <a:highlight>
                            <a:srgbClr val="FFFFFF"/>
                          </a:highlight>
                          <a:latin typeface="Times New Roman"/>
                          <a:ea typeface="Times New Roman"/>
                          <a:cs typeface="Times New Roman"/>
                          <a:sym typeface="Times New Roman"/>
                        </a:rPr>
                        <a:t>A Survey</a:t>
                      </a:r>
                      <a:endParaRPr sz="1100" u="none" cap="none" strike="noStrike">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highlight>
                            <a:srgbClr val="FFFFFF"/>
                          </a:highlight>
                          <a:latin typeface="Times New Roman"/>
                          <a:ea typeface="Times New Roman"/>
                          <a:cs typeface="Times New Roman"/>
                          <a:sym typeface="Times New Roman"/>
                        </a:rPr>
                        <a:t>Omar Y. Adwan, Marwan Al-Tawil, Ammar M. Huneiti, Rawan A. Shahin,Abeer A. Abu Zayed,Razan H. Al-Dibsi</a:t>
                      </a:r>
                      <a:endParaRPr sz="1100" u="none" cap="none" strike="noStrike">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iJET, Vol. 15, No. 15, August 2020</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Twitter produces humungous of data in a daily basis.Hadoop platform provide best solution to analyze and process large data sets.TSA started using semantic technologies to generate ontologies representing concepts of a domain.Visualization-based applications use visual or graphic structures, such as images, maps or graphs (individually and in combinations) to represent associations between tweets and or users</a:t>
                      </a:r>
                      <a:endParaRPr sz="11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Priya123</dc:creator>
</cp:coreProperties>
</file>