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gQZCrVUc/qNgftKLIfrNHbVMPL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738A1E-FB78-4811-B778-4E6F2D1F2A1D}">
  <a:tblStyle styleId="{A8738A1E-FB78-4811-B778-4E6F2D1F2A1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c912c975c887e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bac912c975c887e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cb58202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cb58202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cb4fc4a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cb4fc4a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cb4fc4a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cb4fc4a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cb4fc4a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cb4fc4a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3de5dac04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43de5dac04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c653919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4c6539199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b2ad5dc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b2ad5dc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b2ad5dc5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b2ad5dc5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b2ad5dc5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b2ad5dc5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b2ad5dc51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b2ad5dc51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b2ad5dc51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b2ad5dc51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b2ad5dc51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b2ad5dc51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b2ad5dc51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2cb2ad5dc51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b2ad5dc51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cb2ad5dc5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3de5dac0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43de5dac0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3de5dac0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43de5dac0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243de5dac04_2_33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243de5dac04_2_33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g243de5dac04_2_33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g243de5dac04_2_3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243de5dac04_2_37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g243de5dac04_2_37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g243de5dac04_2_3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243de5dac04_2_3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g243de5dac04_2_351"/>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43de5dac04_2_35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g243de5dac04_2_351"/>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g243de5dac04_2_351"/>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 name="Google Shape;19;g243de5dac04_2_3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g243de5dac04_2_35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43de5dac04_2_35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g243de5dac04_2_3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g243de5dac04_2_339"/>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g243de5dac04_2_339"/>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g243de5dac04_2_339"/>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g243de5dac04_2_3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g243de5dac04_2_34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43de5dac04_2_34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g243de5dac04_2_34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g243de5dac04_2_344"/>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g243de5dac04_2_344"/>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5" name="Google Shape;35;g243de5dac04_2_3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243de5dac04_2_36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43de5dac04_2_361"/>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g243de5dac04_2_361"/>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g243de5dac04_2_3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243de5dac04_2_366"/>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g243de5dac04_2_3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243de5dac04_2_36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243de5dac04_2_36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g243de5dac04_2_36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g243de5dac04_2_36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g243de5dac04_2_3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243de5dac04_2_375"/>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243de5dac04_2_375"/>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g243de5dac04_2_3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243de5dac04_2_3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g243de5dac04_2_3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g243de5dac04_2_3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ashutosh1808/BE_Project_PradushanCheck" TargetMode="External"/><Relationship Id="rId4" Type="http://schemas.openxmlformats.org/officeDocument/2006/relationships/hyperlink" Target="https://colab.research.google.com/drive/1nNC5wUD_Bhp5wi3cqOm6PezRxhGKmXCy" TargetMode="External"/><Relationship Id="rId5" Type="http://schemas.openxmlformats.org/officeDocument/2006/relationships/hyperlink" Target="https://colab.research.google.com/drive/13e73dOt8Da6Y8qvGcB-DibxEFigTfhkE?ts=657d719c" TargetMode="External"/><Relationship Id="rId6" Type="http://schemas.openxmlformats.org/officeDocument/2006/relationships/hyperlink" Target="https://colab.research.google.com/drive/1H4BLsDvb1LxK0NYyvoFapxGPB99fK5ql?ts=65c68434" TargetMode="External"/><Relationship Id="rId7" Type="http://schemas.openxmlformats.org/officeDocument/2006/relationships/hyperlink" Target="https://colab.research.google.com/drive/1j4pWFrPTD9lFzZjw4BxHT-tb9NnwaHg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docs.google.com/document/d/1egy-c7UJd_XG-ZWv1WJ9uycaseoE6W2NtPNbWoNb9p0/edit?usp=sharing" TargetMode="External"/><Relationship Id="rId4" Type="http://schemas.openxmlformats.org/officeDocument/2006/relationships/hyperlink" Target="https://drive.google.com/file/d/13oyTBIE05YHWjIeajZQ9gQQYzG6xZ7gE/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rive.google.com/file/d/13oyTBIE05YHWjIeajZQ9gQQYzG6xZ7gE/view?usp=drive_link" TargetMode="External"/><Relationship Id="rId4" Type="http://schemas.openxmlformats.org/officeDocument/2006/relationships/hyperlink" Target="https://drive.google.com/file/d/13oyTBIE05YHWjIeajZQ9gQQYzG6xZ7gE/view?usp=drive_lin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 name="Shape 63"/>
        <p:cNvGrpSpPr/>
        <p:nvPr/>
      </p:nvGrpSpPr>
      <p:grpSpPr>
        <a:xfrm>
          <a:off x="0" y="0"/>
          <a:ext cx="0" cy="0"/>
          <a:chOff x="0" y="0"/>
          <a:chExt cx="0" cy="0"/>
        </a:xfrm>
      </p:grpSpPr>
      <p:sp>
        <p:nvSpPr>
          <p:cNvPr id="64" name="Google Shape;64;p1"/>
          <p:cNvSpPr txBox="1"/>
          <p:nvPr>
            <p:ph type="ctrTitle"/>
          </p:nvPr>
        </p:nvSpPr>
        <p:spPr>
          <a:xfrm>
            <a:off x="143525" y="3424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b="1" i="1" lang="en"/>
              <a:t>PradushanCheck</a:t>
            </a:r>
            <a:r>
              <a:rPr b="1" lang="en"/>
              <a:t>: Comprehensive Air Quality Monitoring and Forecasting</a:t>
            </a:r>
            <a:endParaRPr b="1"/>
          </a:p>
          <a:p>
            <a:pPr indent="0" lvl="0" marL="0" rtl="0" algn="ctr">
              <a:lnSpc>
                <a:spcPct val="100000"/>
              </a:lnSpc>
              <a:spcBef>
                <a:spcPts val="0"/>
              </a:spcBef>
              <a:spcAft>
                <a:spcPts val="0"/>
              </a:spcAft>
              <a:buSzPts val="3600"/>
              <a:buNone/>
            </a:pPr>
            <a:r>
              <a:t/>
            </a:r>
            <a:endParaRPr sz="2000">
              <a:solidFill>
                <a:srgbClr val="002F4A"/>
              </a:solidFill>
            </a:endParaRPr>
          </a:p>
          <a:p>
            <a:pPr indent="0" lvl="0" marL="0" rtl="0" algn="ctr">
              <a:lnSpc>
                <a:spcPct val="100000"/>
              </a:lnSpc>
              <a:spcBef>
                <a:spcPts val="0"/>
              </a:spcBef>
              <a:spcAft>
                <a:spcPts val="0"/>
              </a:spcAft>
              <a:buSzPts val="3600"/>
              <a:buNone/>
            </a:pPr>
            <a:r>
              <a:t/>
            </a:r>
            <a:endParaRPr sz="2000">
              <a:solidFill>
                <a:srgbClr val="002F4A"/>
              </a:solidFill>
            </a:endParaRPr>
          </a:p>
        </p:txBody>
      </p:sp>
      <p:sp>
        <p:nvSpPr>
          <p:cNvPr id="65" name="Google Shape;65;p1"/>
          <p:cNvSpPr txBox="1"/>
          <p:nvPr>
            <p:ph idx="1" type="subTitle"/>
          </p:nvPr>
        </p:nvSpPr>
        <p:spPr>
          <a:xfrm>
            <a:off x="143525" y="2696385"/>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solidFill>
                  <a:schemeClr val="dk1"/>
                </a:solidFill>
              </a:rPr>
              <a:t>Project Mentor :  Dr. Gresha S Bhatia </a:t>
            </a:r>
            <a:endParaRPr b="1">
              <a:solidFill>
                <a:schemeClr val="dk1"/>
              </a:solidFill>
            </a:endParaRPr>
          </a:p>
          <a:p>
            <a:pPr indent="0" lvl="0" marL="0" rtl="0" algn="l">
              <a:lnSpc>
                <a:spcPct val="100000"/>
              </a:lnSpc>
              <a:spcBef>
                <a:spcPts val="0"/>
              </a:spcBef>
              <a:spcAft>
                <a:spcPts val="0"/>
              </a:spcAft>
              <a:buSzPts val="1600"/>
              <a:buNone/>
            </a:pPr>
            <a:r>
              <a:rPr b="1" lang="en">
                <a:solidFill>
                  <a:schemeClr val="dk1"/>
                </a:solidFill>
              </a:rPr>
              <a:t>(Deputy Head, Dept of CMPN)</a:t>
            </a:r>
            <a:endParaRPr b="1">
              <a:solidFill>
                <a:schemeClr val="dk1"/>
              </a:solidFill>
            </a:endParaRPr>
          </a:p>
        </p:txBody>
      </p:sp>
      <p:pic>
        <p:nvPicPr>
          <p:cNvPr id="66" name="Google Shape;66;p1"/>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
          <p:cNvSpPr txBox="1"/>
          <p:nvPr/>
        </p:nvSpPr>
        <p:spPr>
          <a:xfrm>
            <a:off x="6380875" y="3673925"/>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8</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Ashutosh Mishra (D17C,36)</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Nikhil Haswani (D17A, 22)</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Muskan Chhabria (D17C, 13)</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3F3F3"/>
                </a:solidFill>
                <a:latin typeface="Arial"/>
                <a:ea typeface="Arial"/>
                <a:cs typeface="Arial"/>
                <a:sym typeface="Arial"/>
              </a:rPr>
              <a:t>Vanshika Thakur (D17C, 57)</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3F3F3"/>
              </a:solidFill>
              <a:latin typeface="Arial"/>
              <a:ea typeface="Arial"/>
              <a:cs typeface="Arial"/>
              <a:sym typeface="Arial"/>
            </a:endParaRPr>
          </a:p>
        </p:txBody>
      </p:sp>
      <p:pic>
        <p:nvPicPr>
          <p:cNvPr id="68" name="Google Shape;68;p1"/>
          <p:cNvPicPr preferRelativeResize="0"/>
          <p:nvPr/>
        </p:nvPicPr>
        <p:blipFill rotWithShape="1">
          <a:blip r:embed="rId4">
            <a:alphaModFix/>
          </a:blip>
          <a:srcRect b="0" l="0" r="0" t="0"/>
          <a:stretch/>
        </p:blipFill>
        <p:spPr>
          <a:xfrm>
            <a:off x="7690245" y="2334925"/>
            <a:ext cx="1142048" cy="1099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Modular Diagram</a:t>
            </a:r>
            <a:endParaRPr/>
          </a:p>
        </p:txBody>
      </p:sp>
      <p:pic>
        <p:nvPicPr>
          <p:cNvPr id="122" name="Google Shape;122;p10"/>
          <p:cNvPicPr preferRelativeResize="0"/>
          <p:nvPr/>
        </p:nvPicPr>
        <p:blipFill rotWithShape="1">
          <a:blip r:embed="rId3">
            <a:alphaModFix/>
          </a:blip>
          <a:srcRect b="14694" l="9374" r="8537" t="13866"/>
          <a:stretch/>
        </p:blipFill>
        <p:spPr>
          <a:xfrm>
            <a:off x="155837" y="1310950"/>
            <a:ext cx="8832325" cy="35172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bac912c975c887e_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System Diagram</a:t>
            </a:r>
            <a:endParaRPr/>
          </a:p>
        </p:txBody>
      </p:sp>
      <p:sp>
        <p:nvSpPr>
          <p:cNvPr id="128" name="Google Shape;128;gbac912c975c887e_2"/>
          <p:cNvSpPr txBox="1"/>
          <p:nvPr/>
        </p:nvSpPr>
        <p:spPr>
          <a:xfrm>
            <a:off x="6964025" y="4174500"/>
            <a:ext cx="580200" cy="266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29" name="Google Shape;129;gbac912c975c887e_2"/>
          <p:cNvSpPr txBox="1"/>
          <p:nvPr/>
        </p:nvSpPr>
        <p:spPr>
          <a:xfrm>
            <a:off x="6932650" y="3500250"/>
            <a:ext cx="580200" cy="266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300">
              <a:solidFill>
                <a:schemeClr val="dk2"/>
              </a:solidFill>
              <a:latin typeface="Roboto"/>
              <a:ea typeface="Roboto"/>
              <a:cs typeface="Roboto"/>
              <a:sym typeface="Roboto"/>
            </a:endParaRPr>
          </a:p>
        </p:txBody>
      </p:sp>
      <p:pic>
        <p:nvPicPr>
          <p:cNvPr id="130" name="Google Shape;130;gbac912c975c887e_2"/>
          <p:cNvPicPr preferRelativeResize="0"/>
          <p:nvPr/>
        </p:nvPicPr>
        <p:blipFill>
          <a:blip r:embed="rId3">
            <a:alphaModFix/>
          </a:blip>
          <a:stretch>
            <a:fillRect/>
          </a:stretch>
        </p:blipFill>
        <p:spPr>
          <a:xfrm>
            <a:off x="2224700" y="1281475"/>
            <a:ext cx="4162175" cy="3862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Methodology Employed</a:t>
            </a:r>
            <a:endParaRPr b="1"/>
          </a:p>
        </p:txBody>
      </p:sp>
      <p:sp>
        <p:nvSpPr>
          <p:cNvPr id="136" name="Google Shape;136;p7"/>
          <p:cNvSpPr txBox="1"/>
          <p:nvPr>
            <p:ph idx="1" type="body"/>
          </p:nvPr>
        </p:nvSpPr>
        <p:spPr>
          <a:xfrm>
            <a:off x="433525" y="1550400"/>
            <a:ext cx="8277000" cy="3076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rgbClr val="000000"/>
              </a:buClr>
              <a:buSzPts val="1600"/>
              <a:buChar char="●"/>
            </a:pPr>
            <a:r>
              <a:rPr lang="en" sz="1600">
                <a:solidFill>
                  <a:srgbClr val="000000"/>
                </a:solidFill>
              </a:rPr>
              <a:t>Define the target variable (e.g., air quality index or pollutant concentration) and the input features (e.g., meteorological data, traffic data, land use data, etc.)</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Collect and preprocess the data from relevant sources (e.g., air quality monitoring stations, satellite images, weather stations, etc.)</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Choose a machine learning algorithm that suits the problem (e.g., support vector regression, random forest, neural network, etc.)</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Train and validate the model using appropriate metrics (e.g., mean absolute error, root mean square error, coefficient of determination, etc.)</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Test the model on unseen data and evaluate its performance.</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Interpret and communicate the results and insights.</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Air Quality Status, Awareness and Mitigation Measures.</a:t>
            </a:r>
            <a:endParaRPr sz="16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8cb5820223_1_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extLst>
                  <a:ext uri="http://customooxmlschemas.google.com/">
                    <go:slidesCustomData xmlns:go="http://customooxmlschemas.google.com/" textRoundtripDataId="0"/>
                  </a:ext>
                </a:extLst>
              </a:rPr>
              <a:t>Algorithms </a:t>
            </a:r>
            <a:r>
              <a:rPr b="1" lang="en">
                <a:extLst>
                  <a:ext uri="http://customooxmlschemas.google.com/">
                    <go:slidesCustomData xmlns:go="http://customooxmlschemas.google.com/" textRoundtripDataId="1"/>
                  </a:ext>
                </a:extLst>
              </a:rPr>
              <a:t>Compared</a:t>
            </a:r>
            <a:endParaRPr b="1"/>
          </a:p>
        </p:txBody>
      </p:sp>
      <p:sp>
        <p:nvSpPr>
          <p:cNvPr id="142" name="Google Shape;142;g28cb5820223_1_0"/>
          <p:cNvSpPr txBox="1"/>
          <p:nvPr>
            <p:ph idx="1" type="body"/>
          </p:nvPr>
        </p:nvSpPr>
        <p:spPr>
          <a:xfrm>
            <a:off x="311725" y="1425750"/>
            <a:ext cx="8429700" cy="3582300"/>
          </a:xfrm>
          <a:prstGeom prst="rect">
            <a:avLst/>
          </a:prstGeom>
          <a:solidFill>
            <a:srgbClr val="FFFFFF"/>
          </a:solidFill>
        </p:spPr>
        <p:txBody>
          <a:bodyPr anchorCtr="0" anchor="t" bIns="91425" lIns="91425" spcFirstLastPara="1" rIns="91425" wrap="square" tIns="91425">
            <a:normAutofit fontScale="25000" lnSpcReduction="20000"/>
          </a:bodyPr>
          <a:lstStyle/>
          <a:p>
            <a:pPr indent="0" lvl="0" marL="457200" rtl="0" algn="l">
              <a:lnSpc>
                <a:spcPct val="115000"/>
              </a:lnSpc>
              <a:spcBef>
                <a:spcPts val="0"/>
              </a:spcBef>
              <a:spcAft>
                <a:spcPts val="0"/>
              </a:spcAft>
              <a:buNone/>
            </a:pPr>
            <a:r>
              <a:rPr b="1" lang="en" sz="5600">
                <a:solidFill>
                  <a:srgbClr val="000000"/>
                </a:solidFill>
              </a:rPr>
              <a:t>Ensemble Methods:</a:t>
            </a:r>
            <a:r>
              <a:rPr lang="en" sz="5600">
                <a:solidFill>
                  <a:srgbClr val="000000"/>
                </a:solidFill>
              </a:rPr>
              <a:t> In machine learning refer to techniques that combine multiple individual models to improve predictive performance and Generalization.</a:t>
            </a:r>
            <a:endParaRPr sz="5600">
              <a:solidFill>
                <a:srgbClr val="000000"/>
              </a:solidFill>
            </a:endParaRPr>
          </a:p>
          <a:p>
            <a:pPr indent="0" lvl="0" marL="457200" rtl="0" algn="l">
              <a:lnSpc>
                <a:spcPct val="115000"/>
              </a:lnSpc>
              <a:spcBef>
                <a:spcPts val="0"/>
              </a:spcBef>
              <a:spcAft>
                <a:spcPts val="0"/>
              </a:spcAft>
              <a:buNone/>
            </a:pPr>
            <a:r>
              <a:t/>
            </a:r>
            <a:endParaRPr sz="5600">
              <a:solidFill>
                <a:srgbClr val="000000"/>
              </a:solidFill>
            </a:endParaRPr>
          </a:p>
          <a:p>
            <a:pPr indent="0" lvl="0" marL="457200" rtl="0" algn="l">
              <a:lnSpc>
                <a:spcPct val="115000"/>
              </a:lnSpc>
              <a:spcBef>
                <a:spcPts val="0"/>
              </a:spcBef>
              <a:spcAft>
                <a:spcPts val="0"/>
              </a:spcAft>
              <a:buNone/>
            </a:pPr>
            <a:r>
              <a:rPr b="1" lang="en" sz="5600">
                <a:solidFill>
                  <a:srgbClr val="000000"/>
                </a:solidFill>
              </a:rPr>
              <a:t>Types of Ensemble Methods:</a:t>
            </a:r>
            <a:endParaRPr b="1" sz="5600">
              <a:solidFill>
                <a:srgbClr val="000000"/>
              </a:solidFill>
            </a:endParaRPr>
          </a:p>
          <a:p>
            <a:pPr indent="0" lvl="0" marL="457200" rtl="0" algn="l">
              <a:lnSpc>
                <a:spcPct val="115000"/>
              </a:lnSpc>
              <a:spcBef>
                <a:spcPts val="0"/>
              </a:spcBef>
              <a:spcAft>
                <a:spcPts val="0"/>
              </a:spcAft>
              <a:buNone/>
            </a:pPr>
            <a:r>
              <a:t/>
            </a:r>
            <a:endParaRPr sz="5600">
              <a:solidFill>
                <a:srgbClr val="000000"/>
              </a:solidFill>
            </a:endParaRPr>
          </a:p>
          <a:p>
            <a:pPr indent="0" lvl="0" marL="457200" rtl="0" algn="l">
              <a:lnSpc>
                <a:spcPct val="115000"/>
              </a:lnSpc>
              <a:spcBef>
                <a:spcPts val="0"/>
              </a:spcBef>
              <a:spcAft>
                <a:spcPts val="0"/>
              </a:spcAft>
              <a:buNone/>
            </a:pPr>
            <a:r>
              <a:rPr lang="en" sz="5600" u="sng">
                <a:solidFill>
                  <a:srgbClr val="000000"/>
                </a:solidFill>
              </a:rPr>
              <a:t>Bagging</a:t>
            </a:r>
            <a:r>
              <a:rPr lang="en" sz="5600">
                <a:solidFill>
                  <a:srgbClr val="000000"/>
                </a:solidFill>
              </a:rPr>
              <a:t>: Describe how it builds multiple models independently and combines them through averaging.</a:t>
            </a:r>
            <a:endParaRPr sz="5600">
              <a:solidFill>
                <a:srgbClr val="000000"/>
              </a:solidFill>
            </a:endParaRPr>
          </a:p>
          <a:p>
            <a:pPr indent="0" lvl="0" marL="457200" rtl="0" algn="l">
              <a:lnSpc>
                <a:spcPct val="115000"/>
              </a:lnSpc>
              <a:spcBef>
                <a:spcPts val="0"/>
              </a:spcBef>
              <a:spcAft>
                <a:spcPts val="0"/>
              </a:spcAft>
              <a:buNone/>
            </a:pPr>
            <a:r>
              <a:rPr lang="en" sz="5600" u="sng">
                <a:solidFill>
                  <a:srgbClr val="000000"/>
                </a:solidFill>
              </a:rPr>
              <a:t>Boosting</a:t>
            </a:r>
            <a:r>
              <a:rPr lang="en" sz="5600">
                <a:solidFill>
                  <a:srgbClr val="000000"/>
                </a:solidFill>
              </a:rPr>
              <a:t>: Explain how it builds models sequentially, focusing on misclassified instances to improve overall performance.</a:t>
            </a:r>
            <a:endParaRPr sz="5600">
              <a:solidFill>
                <a:srgbClr val="000000"/>
              </a:solidFill>
            </a:endParaRPr>
          </a:p>
          <a:p>
            <a:pPr indent="0" lvl="0" marL="457200" rtl="0" algn="l">
              <a:lnSpc>
                <a:spcPct val="115000"/>
              </a:lnSpc>
              <a:spcBef>
                <a:spcPts val="0"/>
              </a:spcBef>
              <a:spcAft>
                <a:spcPts val="0"/>
              </a:spcAft>
              <a:buNone/>
            </a:pPr>
            <a:r>
              <a:rPr lang="en" sz="5600" u="sng">
                <a:solidFill>
                  <a:srgbClr val="000000"/>
                </a:solidFill>
              </a:rPr>
              <a:t>Stacking</a:t>
            </a:r>
            <a:r>
              <a:rPr lang="en" sz="5600">
                <a:solidFill>
                  <a:srgbClr val="000000"/>
                </a:solidFill>
              </a:rPr>
              <a:t>: Introduce the concept of training a model to combine the predictions of multiple models.</a:t>
            </a:r>
            <a:endParaRPr sz="5600">
              <a:solidFill>
                <a:srgbClr val="000000"/>
              </a:solidFill>
            </a:endParaRPr>
          </a:p>
          <a:p>
            <a:pPr indent="0" lvl="0" marL="457200" rtl="0" algn="l">
              <a:lnSpc>
                <a:spcPct val="115000"/>
              </a:lnSpc>
              <a:spcBef>
                <a:spcPts val="0"/>
              </a:spcBef>
              <a:spcAft>
                <a:spcPts val="0"/>
              </a:spcAft>
              <a:buNone/>
            </a:pPr>
            <a:r>
              <a:t/>
            </a:r>
            <a:endParaRPr sz="5600">
              <a:solidFill>
                <a:srgbClr val="000000"/>
              </a:solidFill>
            </a:endParaRPr>
          </a:p>
          <a:p>
            <a:pPr indent="0" lvl="0" marL="457200" rtl="0" algn="l">
              <a:lnSpc>
                <a:spcPct val="115000"/>
              </a:lnSpc>
              <a:spcBef>
                <a:spcPts val="0"/>
              </a:spcBef>
              <a:spcAft>
                <a:spcPts val="0"/>
              </a:spcAft>
              <a:buNone/>
            </a:pPr>
            <a:r>
              <a:rPr b="1" lang="en" sz="5600">
                <a:solidFill>
                  <a:srgbClr val="000000"/>
                </a:solidFill>
              </a:rPr>
              <a:t>Challenges and Considerations:</a:t>
            </a:r>
            <a:endParaRPr b="1" sz="5600">
              <a:solidFill>
                <a:srgbClr val="000000"/>
              </a:solidFill>
            </a:endParaRPr>
          </a:p>
          <a:p>
            <a:pPr indent="0" lvl="0" marL="457200" rtl="0" algn="l">
              <a:lnSpc>
                <a:spcPct val="115000"/>
              </a:lnSpc>
              <a:spcBef>
                <a:spcPts val="0"/>
              </a:spcBef>
              <a:spcAft>
                <a:spcPts val="0"/>
              </a:spcAft>
              <a:buNone/>
            </a:pPr>
            <a:r>
              <a:t/>
            </a:r>
            <a:endParaRPr b="1" sz="5600">
              <a:solidFill>
                <a:srgbClr val="000000"/>
              </a:solidFill>
            </a:endParaRPr>
          </a:p>
          <a:p>
            <a:pPr indent="0" lvl="0" marL="457200" rtl="0" algn="l">
              <a:lnSpc>
                <a:spcPct val="115000"/>
              </a:lnSpc>
              <a:spcBef>
                <a:spcPts val="0"/>
              </a:spcBef>
              <a:spcAft>
                <a:spcPts val="0"/>
              </a:spcAft>
              <a:buNone/>
            </a:pPr>
            <a:r>
              <a:rPr lang="en" sz="5600" u="sng">
                <a:solidFill>
                  <a:srgbClr val="000000"/>
                </a:solidFill>
              </a:rPr>
              <a:t>Computational Complexity</a:t>
            </a:r>
            <a:r>
              <a:rPr lang="en" sz="5600">
                <a:solidFill>
                  <a:srgbClr val="000000"/>
                </a:solidFill>
              </a:rPr>
              <a:t>: Discuss the additional computational resources required for training multiple models.</a:t>
            </a:r>
            <a:endParaRPr sz="5600">
              <a:solidFill>
                <a:srgbClr val="000000"/>
              </a:solidFill>
            </a:endParaRPr>
          </a:p>
          <a:p>
            <a:pPr indent="0" lvl="0" marL="457200" rtl="0" algn="l">
              <a:lnSpc>
                <a:spcPct val="115000"/>
              </a:lnSpc>
              <a:spcBef>
                <a:spcPts val="0"/>
              </a:spcBef>
              <a:spcAft>
                <a:spcPts val="0"/>
              </a:spcAft>
              <a:buNone/>
            </a:pPr>
            <a:r>
              <a:rPr lang="en" sz="5600" u="sng">
                <a:solidFill>
                  <a:srgbClr val="000000"/>
                </a:solidFill>
              </a:rPr>
              <a:t>Interpretability</a:t>
            </a:r>
            <a:r>
              <a:rPr lang="en" sz="5600">
                <a:solidFill>
                  <a:srgbClr val="000000"/>
                </a:solidFill>
              </a:rPr>
              <a:t>: Address the trade-off between performance and the interpretability of the ensemble models and does not work on time series.</a:t>
            </a:r>
            <a:endParaRPr sz="5600">
              <a:solidFill>
                <a:srgbClr val="000000"/>
              </a:solidFill>
            </a:endParaRPr>
          </a:p>
          <a:p>
            <a:pPr indent="0" lvl="0" marL="457200" rtl="0" algn="l">
              <a:spcBef>
                <a:spcPts val="0"/>
              </a:spcBef>
              <a:spcAft>
                <a:spcPts val="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8cb4fc4a94_0_1"/>
          <p:cNvSpPr txBox="1"/>
          <p:nvPr>
            <p:ph type="title"/>
          </p:nvPr>
        </p:nvSpPr>
        <p:spPr>
          <a:xfrm>
            <a:off x="311700" y="538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Algorithms Compared</a:t>
            </a:r>
            <a:endParaRPr b="1"/>
          </a:p>
        </p:txBody>
      </p:sp>
      <p:sp>
        <p:nvSpPr>
          <p:cNvPr id="148" name="Google Shape;148;g28cb4fc4a94_0_1"/>
          <p:cNvSpPr txBox="1"/>
          <p:nvPr>
            <p:ph idx="1" type="body"/>
          </p:nvPr>
        </p:nvSpPr>
        <p:spPr>
          <a:xfrm>
            <a:off x="6925" y="1120950"/>
            <a:ext cx="9144000" cy="3582300"/>
          </a:xfrm>
          <a:prstGeom prst="rect">
            <a:avLst/>
          </a:prstGeom>
          <a:solidFill>
            <a:srgbClr val="FFFFFF"/>
          </a:solidFill>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500">
                <a:solidFill>
                  <a:srgbClr val="000000"/>
                </a:solidFill>
              </a:rPr>
              <a:t>We have compared below Ensemble methods:</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arenR"/>
            </a:pPr>
            <a:r>
              <a:rPr lang="en" sz="1500">
                <a:solidFill>
                  <a:srgbClr val="000000"/>
                </a:solidFill>
              </a:rPr>
              <a:t>Random Forest Regressor</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arenR"/>
            </a:pPr>
            <a:r>
              <a:rPr lang="en" sz="1500">
                <a:solidFill>
                  <a:srgbClr val="000000"/>
                </a:solidFill>
              </a:rPr>
              <a:t>Support Vector Regression</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arenR"/>
            </a:pPr>
            <a:r>
              <a:rPr lang="en" sz="1500">
                <a:solidFill>
                  <a:srgbClr val="000000"/>
                </a:solidFill>
              </a:rPr>
              <a:t>Catboost Regression</a:t>
            </a:r>
            <a:endParaRPr sz="1500">
              <a:solidFill>
                <a:srgbClr val="000000"/>
              </a:solidFill>
            </a:endParaRPr>
          </a:p>
          <a:p>
            <a:pPr indent="0" lvl="0" marL="0" rtl="0" algn="l">
              <a:lnSpc>
                <a:spcPct val="115000"/>
              </a:lnSpc>
              <a:spcBef>
                <a:spcPts val="0"/>
              </a:spcBef>
              <a:spcAft>
                <a:spcPts val="0"/>
              </a:spcAft>
              <a:buNone/>
            </a:pPr>
            <a:r>
              <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arenR"/>
            </a:pPr>
            <a:r>
              <a:rPr b="1" lang="en" sz="1500">
                <a:solidFill>
                  <a:srgbClr val="000000"/>
                </a:solidFill>
              </a:rPr>
              <a:t>Random Forest Regressor:</a:t>
            </a:r>
            <a:endParaRPr b="1"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D0D0D"/>
                </a:solidFill>
                <a:highlight>
                  <a:srgbClr val="FFFFFF"/>
                </a:highlight>
              </a:rPr>
              <a:t>Random Forest Regressor is an ensemble learning method based on the concept of decision trees. It builds multiple decision trees during training and merges them together to get a more accurate and stable prediction.</a:t>
            </a:r>
            <a:endParaRPr sz="1500">
              <a:solidFill>
                <a:srgbClr val="0D0D0D"/>
              </a:solidFill>
              <a:highlight>
                <a:srgbClr val="FFFFFF"/>
              </a:highlight>
            </a:endParaRPr>
          </a:p>
          <a:p>
            <a:pPr indent="-323850" lvl="0" marL="457200" rtl="0" algn="just">
              <a:spcBef>
                <a:spcPts val="0"/>
              </a:spcBef>
              <a:spcAft>
                <a:spcPts val="0"/>
              </a:spcAft>
              <a:buClr>
                <a:srgbClr val="0D0D0D"/>
              </a:buClr>
              <a:buSzPts val="1500"/>
              <a:buChar char="●"/>
            </a:pPr>
            <a:r>
              <a:rPr lang="en" sz="1500">
                <a:solidFill>
                  <a:srgbClr val="0D0D0D"/>
                </a:solidFill>
                <a:highlight>
                  <a:srgbClr val="FFFFFF"/>
                </a:highlight>
              </a:rPr>
              <a:t>Random Forest Regressor uses a technique called bagging (Bootstrap Aggregating) to build multiple decision trees. Bagging involves creating multiple bootstrap samples (random samples with replacement) from the training dataset and training a decision tree on each sample.</a:t>
            </a:r>
            <a:endParaRPr sz="1500">
              <a:solidFill>
                <a:srgbClr val="0D0D0D"/>
              </a:solidFill>
              <a:highlight>
                <a:srgbClr val="FFFFFF"/>
              </a:highlight>
            </a:endParaRPr>
          </a:p>
          <a:p>
            <a:pPr indent="-323850" lvl="0" marL="457200" rtl="0" algn="just">
              <a:spcBef>
                <a:spcPts val="0"/>
              </a:spcBef>
              <a:spcAft>
                <a:spcPts val="0"/>
              </a:spcAft>
              <a:buClr>
                <a:srgbClr val="0D0D0D"/>
              </a:buClr>
              <a:buSzPts val="1500"/>
              <a:buChar char="●"/>
            </a:pPr>
            <a:r>
              <a:rPr lang="en" sz="1500">
                <a:solidFill>
                  <a:srgbClr val="0D0D0D"/>
                </a:solidFill>
                <a:highlight>
                  <a:srgbClr val="FFFFFF"/>
                </a:highlight>
              </a:rPr>
              <a:t>Random Forest Regressor provides a measure of feature importance, which indicates the contribution of each feature in the prediction process.</a:t>
            </a:r>
            <a:endParaRPr sz="1500">
              <a:solidFill>
                <a:srgbClr val="0D0D0D"/>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8cb4fc4a94_0_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extLst>
                  <a:ext uri="http://customooxmlschemas.google.com/">
                    <go:slidesCustomData xmlns:go="http://customooxmlschemas.google.com/" textRoundtripDataId="2"/>
                  </a:ext>
                </a:extLst>
              </a:rPr>
              <a:t>Algorithms Compared</a:t>
            </a:r>
            <a:r>
              <a:rPr b="1" lang="en"/>
              <a:t> - SVR</a:t>
            </a:r>
            <a:endParaRPr b="1"/>
          </a:p>
        </p:txBody>
      </p:sp>
      <p:sp>
        <p:nvSpPr>
          <p:cNvPr id="154" name="Google Shape;154;g28cb4fc4a94_0_7"/>
          <p:cNvSpPr txBox="1"/>
          <p:nvPr>
            <p:ph idx="1" type="body"/>
          </p:nvPr>
        </p:nvSpPr>
        <p:spPr>
          <a:xfrm>
            <a:off x="311725" y="1425750"/>
            <a:ext cx="8429700" cy="3582300"/>
          </a:xfrm>
          <a:prstGeom prst="rect">
            <a:avLst/>
          </a:prstGeom>
          <a:solidFill>
            <a:srgbClr val="FFFFFF"/>
          </a:solidFill>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rgbClr val="000000"/>
                </a:solidFill>
              </a:rPr>
              <a:t>2)	Support Vector Regressor</a:t>
            </a:r>
            <a:r>
              <a:rPr b="1" lang="en" sz="1800">
                <a:solidFill>
                  <a:srgbClr val="000000"/>
                </a:solidFill>
              </a:rPr>
              <a:t>:</a:t>
            </a:r>
            <a:endParaRPr b="1" sz="1800">
              <a:solidFill>
                <a:srgbClr val="000000"/>
              </a:solidFill>
            </a:endParaRPr>
          </a:p>
          <a:p>
            <a:pPr indent="-342900" lvl="0" marL="457200" rtl="0" algn="just">
              <a:spcBef>
                <a:spcPts val="0"/>
              </a:spcBef>
              <a:spcAft>
                <a:spcPts val="0"/>
              </a:spcAft>
              <a:buClr>
                <a:srgbClr val="000000"/>
              </a:buClr>
              <a:buSzPts val="1800"/>
              <a:buChar char="●"/>
            </a:pPr>
            <a:r>
              <a:rPr lang="en" sz="1600">
                <a:solidFill>
                  <a:srgbClr val="0D0D0D"/>
                </a:solidFill>
                <a:highlight>
                  <a:srgbClr val="FFFFFF"/>
                </a:highlight>
              </a:rPr>
              <a:t>Support Vector Regressor is a type of supervised learning algorithm that performs regression tasks by finding the hyperplane that best fits the data while maximizing the margin between the hyperplane and the data points. </a:t>
            </a:r>
            <a:endParaRPr sz="1800">
              <a:solidFill>
                <a:srgbClr val="0D0D0D"/>
              </a:solidFill>
              <a:highlight>
                <a:srgbClr val="FFFFFF"/>
              </a:highlight>
            </a:endParaRPr>
          </a:p>
          <a:p>
            <a:pPr indent="-342900" lvl="0" marL="457200" rtl="0" algn="just">
              <a:spcBef>
                <a:spcPts val="0"/>
              </a:spcBef>
              <a:spcAft>
                <a:spcPts val="0"/>
              </a:spcAft>
              <a:buClr>
                <a:srgbClr val="0D0D0D"/>
              </a:buClr>
              <a:buSzPts val="1800"/>
              <a:buChar char="●"/>
            </a:pPr>
            <a:r>
              <a:rPr lang="en" sz="1600">
                <a:solidFill>
                  <a:srgbClr val="0D0D0D"/>
                </a:solidFill>
                <a:highlight>
                  <a:srgbClr val="FFFFFF"/>
                </a:highlight>
              </a:rPr>
              <a:t>SVR introduces an epsilon parameter, which defines a margin of tolerance around the predicted value. The goal of SVR is to ensure that the prediction falls within this margin of tolerance, or epsilon, for each data point. </a:t>
            </a:r>
            <a:endParaRPr sz="1800">
              <a:solidFill>
                <a:srgbClr val="0D0D0D"/>
              </a:solidFill>
              <a:highlight>
                <a:srgbClr val="FFFFFF"/>
              </a:highlight>
            </a:endParaRPr>
          </a:p>
          <a:p>
            <a:pPr indent="-342900" lvl="0" marL="457200" rtl="0" algn="just">
              <a:spcBef>
                <a:spcPts val="0"/>
              </a:spcBef>
              <a:spcAft>
                <a:spcPts val="0"/>
              </a:spcAft>
              <a:buClr>
                <a:srgbClr val="0D0D0D"/>
              </a:buClr>
              <a:buSzPts val="1800"/>
              <a:buChar char="●"/>
            </a:pPr>
            <a:r>
              <a:rPr lang="en" sz="1600">
                <a:solidFill>
                  <a:srgbClr val="0D0D0D"/>
                </a:solidFill>
                <a:highlight>
                  <a:srgbClr val="FFFFFF"/>
                </a:highlight>
              </a:rPr>
              <a:t>It aims to minimize the error while still fitting the data within the margin of tolerance</a:t>
            </a:r>
            <a:endParaRPr sz="1800">
              <a:solidFill>
                <a:srgbClr val="0D0D0D"/>
              </a:solidFill>
              <a:highlight>
                <a:srgbClr val="FFFFFF"/>
              </a:highlight>
            </a:endParaRPr>
          </a:p>
          <a:p>
            <a:pPr indent="0" lvl="0" marL="457200" rtl="0" algn="just">
              <a:spcBef>
                <a:spcPts val="0"/>
              </a:spcBef>
              <a:spcAft>
                <a:spcPts val="0"/>
              </a:spcAft>
              <a:buNone/>
            </a:pPr>
            <a:r>
              <a:t/>
            </a:r>
            <a:endParaRPr sz="1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8cb4fc4a94_0_1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extLst>
                  <a:ext uri="http://customooxmlschemas.google.com/">
                    <go:slidesCustomData xmlns:go="http://customooxmlschemas.google.com/" textRoundtripDataId="3"/>
                  </a:ext>
                </a:extLst>
              </a:rPr>
              <a:t>Algorithms Compared</a:t>
            </a:r>
            <a:r>
              <a:rPr b="1" lang="en"/>
              <a:t> - Catboost Regressor</a:t>
            </a:r>
            <a:endParaRPr b="1"/>
          </a:p>
        </p:txBody>
      </p:sp>
      <p:sp>
        <p:nvSpPr>
          <p:cNvPr id="160" name="Google Shape;160;g28cb4fc4a94_0_13"/>
          <p:cNvSpPr txBox="1"/>
          <p:nvPr>
            <p:ph idx="1" type="body"/>
          </p:nvPr>
        </p:nvSpPr>
        <p:spPr>
          <a:xfrm>
            <a:off x="311725" y="1425750"/>
            <a:ext cx="8429700" cy="3582300"/>
          </a:xfrm>
          <a:prstGeom prst="rect">
            <a:avLst/>
          </a:prstGeom>
          <a:solidFill>
            <a:srgbClr val="FFFFFF"/>
          </a:solidFill>
        </p:spPr>
        <p:txBody>
          <a:bodyPr anchorCtr="0" anchor="t" bIns="91425" lIns="91425" spcFirstLastPara="1" rIns="91425" wrap="square" tIns="91425">
            <a:normAutofit/>
          </a:bodyPr>
          <a:lstStyle/>
          <a:p>
            <a:pPr indent="0" lvl="0" marL="0" rtl="0" algn="just">
              <a:spcBef>
                <a:spcPts val="0"/>
              </a:spcBef>
              <a:spcAft>
                <a:spcPts val="0"/>
              </a:spcAft>
              <a:buNone/>
            </a:pPr>
            <a:r>
              <a:rPr b="1" lang="en" sz="1800">
                <a:solidFill>
                  <a:srgbClr val="000000"/>
                </a:solidFill>
              </a:rPr>
              <a:t>3</a:t>
            </a:r>
            <a:r>
              <a:rPr b="1" lang="en" sz="1800">
                <a:solidFill>
                  <a:srgbClr val="000000"/>
                </a:solidFill>
              </a:rPr>
              <a:t>)	Catboost Regressor:</a:t>
            </a:r>
            <a:endParaRPr b="1" sz="1800">
              <a:solidFill>
                <a:srgbClr val="000000"/>
              </a:solidFill>
            </a:endParaRPr>
          </a:p>
          <a:p>
            <a:pPr indent="-342900" lvl="0" marL="457200" rtl="0" algn="just">
              <a:spcBef>
                <a:spcPts val="0"/>
              </a:spcBef>
              <a:spcAft>
                <a:spcPts val="0"/>
              </a:spcAft>
              <a:buClr>
                <a:srgbClr val="000000"/>
              </a:buClr>
              <a:buSzPts val="1800"/>
              <a:buChar char="●"/>
            </a:pPr>
            <a:r>
              <a:rPr lang="en" sz="1800">
                <a:solidFill>
                  <a:srgbClr val="0D0D0D"/>
                </a:solidFill>
                <a:highlight>
                  <a:srgbClr val="FFFFFF"/>
                </a:highlight>
              </a:rPr>
              <a:t>CatBoost Regressor is an implementation of the gradient boosting algorithm designed to handle categorical features efficiently. . </a:t>
            </a:r>
            <a:endParaRPr sz="1800">
              <a:solidFill>
                <a:srgbClr val="0D0D0D"/>
              </a:solidFill>
              <a:highlight>
                <a:srgbClr val="FFFFFF"/>
              </a:highlight>
            </a:endParaRPr>
          </a:p>
          <a:p>
            <a:pPr indent="-342900" lvl="0" marL="457200" rtl="0" algn="just">
              <a:spcBef>
                <a:spcPts val="0"/>
              </a:spcBef>
              <a:spcAft>
                <a:spcPts val="0"/>
              </a:spcAft>
              <a:buClr>
                <a:srgbClr val="0D0D0D"/>
              </a:buClr>
              <a:buSzPts val="1800"/>
              <a:buChar char="●"/>
            </a:pPr>
            <a:r>
              <a:rPr lang="en" sz="1800">
                <a:solidFill>
                  <a:srgbClr val="0D0D0D"/>
                </a:solidFill>
                <a:highlight>
                  <a:srgbClr val="FFFFFF"/>
                </a:highlight>
              </a:rPr>
              <a:t>This approach maintains the natural ordering of categorical variables and avoids the common issues associated with traditional encoding techniques, such as high memory usage and potential information loss.</a:t>
            </a:r>
            <a:endParaRPr sz="1800">
              <a:solidFill>
                <a:srgbClr val="0D0D0D"/>
              </a:solidFill>
              <a:highlight>
                <a:srgbClr val="FFFFFF"/>
              </a:highlight>
            </a:endParaRPr>
          </a:p>
          <a:p>
            <a:pPr indent="-342900" lvl="0" marL="457200" rtl="0" algn="just">
              <a:spcBef>
                <a:spcPts val="0"/>
              </a:spcBef>
              <a:spcAft>
                <a:spcPts val="0"/>
              </a:spcAft>
              <a:buClr>
                <a:srgbClr val="0D0D0D"/>
              </a:buClr>
              <a:buSzPts val="1800"/>
              <a:buChar char="●"/>
            </a:pPr>
            <a:r>
              <a:rPr lang="en" sz="1800">
                <a:solidFill>
                  <a:srgbClr val="0D0D0D"/>
                </a:solidFill>
                <a:highlight>
                  <a:srgbClr val="FFFFFF"/>
                </a:highlight>
              </a:rPr>
              <a:t>CatBoost Regressor employs several optimizations to enhance the training process and improve predictive performance. It utilizes a novel algorithm for feature importance calculation, which provides insights into the relative importance of different features in predicting the target variable.</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43de5dac04_1_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Hardware, Software, Tools and constraint</a:t>
            </a:r>
            <a:endParaRPr b="1"/>
          </a:p>
        </p:txBody>
      </p:sp>
      <p:sp>
        <p:nvSpPr>
          <p:cNvPr id="166" name="Google Shape;166;g243de5dac04_1_5"/>
          <p:cNvSpPr txBox="1"/>
          <p:nvPr>
            <p:ph idx="1" type="body"/>
          </p:nvPr>
        </p:nvSpPr>
        <p:spPr>
          <a:xfrm>
            <a:off x="264025" y="1259475"/>
            <a:ext cx="8568300" cy="3678900"/>
          </a:xfrm>
          <a:prstGeom prst="rect">
            <a:avLst/>
          </a:prstGeom>
          <a:noFill/>
          <a:ln>
            <a:noFill/>
          </a:ln>
        </p:spPr>
        <p:txBody>
          <a:bodyPr anchorCtr="0" anchor="t" bIns="91425" lIns="91425" spcFirstLastPara="1" rIns="91425" wrap="square" tIns="91425">
            <a:noAutofit/>
          </a:bodyPr>
          <a:lstStyle/>
          <a:p>
            <a:pPr indent="0" lvl="0" marL="3535" rtl="0" algn="l">
              <a:lnSpc>
                <a:spcPct val="100000"/>
              </a:lnSpc>
              <a:spcBef>
                <a:spcPts val="794"/>
              </a:spcBef>
              <a:spcAft>
                <a:spcPts val="0"/>
              </a:spcAft>
              <a:buSzPts val="1300"/>
              <a:buNone/>
            </a:pPr>
            <a:r>
              <a:rPr b="1" lang="en" sz="1802" u="sng">
                <a:solidFill>
                  <a:srgbClr val="000000"/>
                </a:solidFill>
                <a:highlight>
                  <a:srgbClr val="FFFFFF"/>
                </a:highlight>
              </a:rPr>
              <a:t>Minimum Hardware Requirements:</a:t>
            </a:r>
            <a:r>
              <a:rPr b="1" lang="en" sz="1802">
                <a:solidFill>
                  <a:srgbClr val="000000"/>
                </a:solidFill>
              </a:rPr>
              <a:t> </a:t>
            </a:r>
            <a:endParaRPr b="1" sz="1802">
              <a:solidFill>
                <a:srgbClr val="000000"/>
              </a:solidFill>
            </a:endParaRPr>
          </a:p>
          <a:p>
            <a:pPr indent="0" lvl="0" marL="2926" rtl="0" algn="l">
              <a:lnSpc>
                <a:spcPct val="100000"/>
              </a:lnSpc>
              <a:spcBef>
                <a:spcPts val="671"/>
              </a:spcBef>
              <a:spcAft>
                <a:spcPts val="0"/>
              </a:spcAft>
              <a:buSzPts val="1300"/>
              <a:buNone/>
            </a:pPr>
            <a:r>
              <a:rPr lang="en" sz="1802">
                <a:solidFill>
                  <a:srgbClr val="000000"/>
                </a:solidFill>
                <a:highlight>
                  <a:srgbClr val="FFFFFF"/>
                </a:highlight>
              </a:rPr>
              <a:t>Processor: Intel i3 or AMD equivalent</a:t>
            </a:r>
            <a:r>
              <a:rPr lang="en" sz="1802">
                <a:solidFill>
                  <a:srgbClr val="000000"/>
                </a:solidFill>
              </a:rPr>
              <a:t> </a:t>
            </a:r>
            <a:endParaRPr sz="1802">
              <a:solidFill>
                <a:srgbClr val="000000"/>
              </a:solidFill>
            </a:endParaRPr>
          </a:p>
          <a:p>
            <a:pPr indent="0" lvl="0" marL="2926" rtl="0" algn="l">
              <a:lnSpc>
                <a:spcPct val="100000"/>
              </a:lnSpc>
              <a:spcBef>
                <a:spcPts val="671"/>
              </a:spcBef>
              <a:spcAft>
                <a:spcPts val="0"/>
              </a:spcAft>
              <a:buSzPts val="1300"/>
              <a:buNone/>
            </a:pPr>
            <a:r>
              <a:rPr lang="en" sz="1802">
                <a:solidFill>
                  <a:srgbClr val="000000"/>
                </a:solidFill>
                <a:highlight>
                  <a:srgbClr val="FFFFFF"/>
                </a:highlight>
              </a:rPr>
              <a:t>Disk Space: 4GB</a:t>
            </a:r>
            <a:r>
              <a:rPr lang="en" sz="1802">
                <a:solidFill>
                  <a:srgbClr val="000000"/>
                </a:solidFill>
              </a:rPr>
              <a:t> </a:t>
            </a:r>
            <a:endParaRPr sz="1802">
              <a:solidFill>
                <a:srgbClr val="000000"/>
              </a:solidFill>
            </a:endParaRPr>
          </a:p>
          <a:p>
            <a:pPr indent="0" lvl="0" marL="2926" rtl="0" algn="l">
              <a:lnSpc>
                <a:spcPct val="100000"/>
              </a:lnSpc>
              <a:spcBef>
                <a:spcPts val="671"/>
              </a:spcBef>
              <a:spcAft>
                <a:spcPts val="0"/>
              </a:spcAft>
              <a:buSzPts val="1300"/>
              <a:buNone/>
            </a:pPr>
            <a:r>
              <a:rPr lang="en" sz="1802">
                <a:solidFill>
                  <a:srgbClr val="000000"/>
                </a:solidFill>
                <a:highlight>
                  <a:srgbClr val="FFFFFF"/>
                </a:highlight>
              </a:rPr>
              <a:t>RAM: 8GB</a:t>
            </a:r>
            <a:r>
              <a:rPr lang="en" sz="1802">
                <a:solidFill>
                  <a:srgbClr val="000000"/>
                </a:solidFill>
              </a:rPr>
              <a:t> </a:t>
            </a:r>
            <a:endParaRPr sz="1802">
              <a:solidFill>
                <a:srgbClr val="000000"/>
              </a:solidFill>
            </a:endParaRPr>
          </a:p>
          <a:p>
            <a:pPr indent="0" lvl="0" marL="5674" rtl="0" algn="l">
              <a:lnSpc>
                <a:spcPct val="100000"/>
              </a:lnSpc>
              <a:spcBef>
                <a:spcPts val="671"/>
              </a:spcBef>
              <a:spcAft>
                <a:spcPts val="0"/>
              </a:spcAft>
              <a:buSzPts val="1300"/>
              <a:buNone/>
            </a:pPr>
            <a:r>
              <a:rPr lang="en" sz="1802">
                <a:solidFill>
                  <a:srgbClr val="000000"/>
                </a:solidFill>
                <a:highlight>
                  <a:srgbClr val="FFFFFF"/>
                </a:highlight>
              </a:rPr>
              <a:t>GPU: NVIDIA GPU</a:t>
            </a:r>
            <a:r>
              <a:rPr lang="en" sz="1802">
                <a:solidFill>
                  <a:srgbClr val="000000"/>
                </a:solidFill>
              </a:rPr>
              <a:t> </a:t>
            </a:r>
            <a:endParaRPr sz="1802">
              <a:solidFill>
                <a:srgbClr val="000000"/>
              </a:solidFill>
            </a:endParaRPr>
          </a:p>
          <a:p>
            <a:pPr indent="0" lvl="0" marL="3535" rtl="0" algn="l">
              <a:lnSpc>
                <a:spcPct val="100000"/>
              </a:lnSpc>
              <a:spcBef>
                <a:spcPts val="794"/>
              </a:spcBef>
              <a:spcAft>
                <a:spcPts val="0"/>
              </a:spcAft>
              <a:buSzPts val="1300"/>
              <a:buNone/>
            </a:pPr>
            <a:r>
              <a:rPr b="1" lang="en" sz="1802" u="sng">
                <a:solidFill>
                  <a:srgbClr val="000000"/>
                </a:solidFill>
                <a:highlight>
                  <a:schemeClr val="lt1"/>
                </a:highlight>
              </a:rPr>
              <a:t>Software </a:t>
            </a:r>
            <a:r>
              <a:rPr b="1" lang="en" sz="1802" u="sng">
                <a:solidFill>
                  <a:srgbClr val="000000"/>
                </a:solidFill>
                <a:highlight>
                  <a:schemeClr val="lt1"/>
                </a:highlight>
              </a:rPr>
              <a:t>Requirements:</a:t>
            </a:r>
            <a:br>
              <a:rPr b="1" lang="en" sz="1802" u="sng">
                <a:solidFill>
                  <a:srgbClr val="000000"/>
                </a:solidFill>
                <a:highlight>
                  <a:schemeClr val="lt1"/>
                </a:highlight>
              </a:rPr>
            </a:br>
            <a:r>
              <a:rPr lang="en" sz="1802">
                <a:solidFill>
                  <a:srgbClr val="000000"/>
                </a:solidFill>
                <a:highlight>
                  <a:schemeClr val="lt1"/>
                </a:highlight>
              </a:rPr>
              <a:t>Google colab (Python &amp; ML)</a:t>
            </a:r>
            <a:endParaRPr sz="1802">
              <a:solidFill>
                <a:srgbClr val="000000"/>
              </a:solidFill>
              <a:highlight>
                <a:schemeClr val="lt1"/>
              </a:highlight>
            </a:endParaRPr>
          </a:p>
          <a:p>
            <a:pPr indent="0" lvl="0" marL="3535" rtl="0" algn="l">
              <a:lnSpc>
                <a:spcPct val="100000"/>
              </a:lnSpc>
              <a:spcBef>
                <a:spcPts val="794"/>
              </a:spcBef>
              <a:spcAft>
                <a:spcPts val="0"/>
              </a:spcAft>
              <a:buSzPts val="1300"/>
              <a:buNone/>
            </a:pPr>
            <a:r>
              <a:rPr lang="en" sz="1802">
                <a:solidFill>
                  <a:srgbClr val="000000"/>
                </a:solidFill>
                <a:highlight>
                  <a:schemeClr val="lt1"/>
                </a:highlight>
              </a:rPr>
              <a:t>HTML, CSS, Javascript, ReactJS</a:t>
            </a:r>
            <a:endParaRPr sz="1802">
              <a:solidFill>
                <a:srgbClr val="000000"/>
              </a:solidFill>
              <a:highlight>
                <a:schemeClr val="lt1"/>
              </a:highlight>
            </a:endParaRPr>
          </a:p>
          <a:p>
            <a:pPr indent="0" lvl="0" marL="3535" rtl="0" algn="l">
              <a:lnSpc>
                <a:spcPct val="100000"/>
              </a:lnSpc>
              <a:spcBef>
                <a:spcPts val="794"/>
              </a:spcBef>
              <a:spcAft>
                <a:spcPts val="0"/>
              </a:spcAft>
              <a:buSzPts val="1300"/>
              <a:buNone/>
            </a:pPr>
            <a:r>
              <a:rPr lang="en" sz="1802">
                <a:solidFill>
                  <a:srgbClr val="000000"/>
                </a:solidFill>
                <a:highlight>
                  <a:schemeClr val="lt1"/>
                </a:highlight>
              </a:rPr>
              <a:t>Tableau for visualization.</a:t>
            </a:r>
            <a:endParaRPr sz="1802">
              <a:solidFill>
                <a:srgbClr val="000000"/>
              </a:solidFill>
              <a:highlight>
                <a:schemeClr val="lt1"/>
              </a:highlight>
            </a:endParaRPr>
          </a:p>
          <a:p>
            <a:pPr indent="0" lvl="0" marL="3535" rtl="0" algn="l">
              <a:lnSpc>
                <a:spcPct val="100000"/>
              </a:lnSpc>
              <a:spcBef>
                <a:spcPts val="794"/>
              </a:spcBef>
              <a:spcAft>
                <a:spcPts val="0"/>
              </a:spcAft>
              <a:buClr>
                <a:srgbClr val="000000"/>
              </a:buClr>
              <a:buSzPts val="1300"/>
              <a:buFont typeface="Arial"/>
              <a:buNone/>
            </a:pPr>
            <a:r>
              <a:t/>
            </a:r>
            <a:endParaRPr sz="1802">
              <a:solidFill>
                <a:srgbClr val="000000"/>
              </a:solidFill>
              <a:highlight>
                <a:schemeClr val="lt1"/>
              </a:highlight>
            </a:endParaRPr>
          </a:p>
          <a:p>
            <a:pPr indent="0" lvl="0" marL="5674" rtl="0" algn="l">
              <a:lnSpc>
                <a:spcPct val="100000"/>
              </a:lnSpc>
              <a:spcBef>
                <a:spcPts val="671"/>
              </a:spcBef>
              <a:spcAft>
                <a:spcPts val="0"/>
              </a:spcAft>
              <a:buSzPts val="1300"/>
              <a:buNone/>
            </a:pPr>
            <a:r>
              <a:t/>
            </a:r>
            <a:endParaRPr sz="1802">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4c65391993_0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Implementation &amp; Results</a:t>
            </a:r>
            <a:endParaRPr/>
          </a:p>
        </p:txBody>
      </p:sp>
      <p:sp>
        <p:nvSpPr>
          <p:cNvPr id="172" name="Google Shape;172;g24c65391993_0_0"/>
          <p:cNvSpPr txBox="1"/>
          <p:nvPr/>
        </p:nvSpPr>
        <p:spPr>
          <a:xfrm>
            <a:off x="311725" y="1533175"/>
            <a:ext cx="8309400" cy="31545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115000"/>
              </a:lnSpc>
              <a:spcBef>
                <a:spcPts val="0"/>
              </a:spcBef>
              <a:spcAft>
                <a:spcPts val="0"/>
              </a:spcAft>
              <a:buClr>
                <a:srgbClr val="000000"/>
              </a:buClr>
              <a:buSzPts val="1700"/>
              <a:buFont typeface="Roboto"/>
              <a:buChar char="●"/>
            </a:pPr>
            <a:r>
              <a:rPr b="0" i="0" lang="en" sz="1700" u="none" cap="none" strike="noStrike">
                <a:solidFill>
                  <a:srgbClr val="000000"/>
                </a:solidFill>
                <a:latin typeface="Roboto"/>
                <a:ea typeface="Roboto"/>
                <a:cs typeface="Roboto"/>
                <a:sym typeface="Roboto"/>
              </a:rPr>
              <a:t>To solve this problem, we have used the air quality data for </a:t>
            </a:r>
            <a:r>
              <a:rPr lang="en" sz="1700">
                <a:latin typeface="Roboto"/>
                <a:ea typeface="Roboto"/>
                <a:cs typeface="Roboto"/>
                <a:sym typeface="Roboto"/>
              </a:rPr>
              <a:t>Delhi, Bangalore, Hyderabad and Kolkata,</a:t>
            </a:r>
            <a:r>
              <a:rPr b="0" i="0" lang="en" sz="1700" u="none" cap="none" strike="noStrike">
                <a:solidFill>
                  <a:srgbClr val="000000"/>
                </a:solidFill>
                <a:latin typeface="Roboto"/>
                <a:ea typeface="Roboto"/>
                <a:cs typeface="Roboto"/>
                <a:sym typeface="Roboto"/>
              </a:rPr>
              <a:t> from 2015 to 2020.</a:t>
            </a:r>
            <a:endParaRPr b="0" i="0" sz="1700" u="none" cap="none" strike="noStrike">
              <a:solidFill>
                <a:srgbClr val="000000"/>
              </a:solidFill>
              <a:latin typeface="Roboto"/>
              <a:ea typeface="Roboto"/>
              <a:cs typeface="Roboto"/>
              <a:sym typeface="Roboto"/>
            </a:endParaRPr>
          </a:p>
          <a:p>
            <a:pPr indent="-336550" lvl="0" marL="457200" marR="0" rtl="0" algn="just">
              <a:lnSpc>
                <a:spcPct val="115000"/>
              </a:lnSpc>
              <a:spcBef>
                <a:spcPts val="0"/>
              </a:spcBef>
              <a:spcAft>
                <a:spcPts val="0"/>
              </a:spcAft>
              <a:buClr>
                <a:srgbClr val="000000"/>
              </a:buClr>
              <a:buSzPts val="1700"/>
              <a:buFont typeface="Roboto"/>
              <a:buChar char="●"/>
            </a:pPr>
            <a:r>
              <a:rPr b="0" i="0" lang="en" sz="1700" u="none" cap="none" strike="noStrike">
                <a:solidFill>
                  <a:srgbClr val="000000"/>
                </a:solidFill>
                <a:latin typeface="Roboto"/>
                <a:ea typeface="Roboto"/>
                <a:cs typeface="Roboto"/>
                <a:sym typeface="Roboto"/>
              </a:rPr>
              <a:t>The dataset comprises of parameters such as the date, time, concentration of Particulate Matters (PM2.5, PM10 etc.), Nitrogen oxides (NO2, NOx etc.), Hydrocarbons and various other components, which can be found in this link - </a:t>
            </a:r>
            <a:r>
              <a:rPr b="0" i="0" lang="en" sz="1700" u="sng" cap="none" strike="noStrike">
                <a:solidFill>
                  <a:schemeClr val="hlink"/>
                </a:solidFill>
                <a:latin typeface="Roboto"/>
                <a:ea typeface="Roboto"/>
                <a:cs typeface="Roboto"/>
                <a:sym typeface="Roboto"/>
                <a:hlinkClick r:id="rId3"/>
              </a:rPr>
              <a:t>Dataset Link</a:t>
            </a:r>
            <a:r>
              <a:rPr lang="en" sz="1700">
                <a:latin typeface="Roboto"/>
                <a:ea typeface="Roboto"/>
                <a:cs typeface="Roboto"/>
                <a:sym typeface="Roboto"/>
              </a:rPr>
              <a:t>   </a:t>
            </a:r>
            <a:endParaRPr sz="1700">
              <a:latin typeface="Roboto"/>
              <a:ea typeface="Roboto"/>
              <a:cs typeface="Roboto"/>
              <a:sym typeface="Roboto"/>
            </a:endParaRPr>
          </a:p>
          <a:p>
            <a:pPr indent="-336550" lvl="0" marL="457200" marR="0" rtl="0" algn="just">
              <a:lnSpc>
                <a:spcPct val="115000"/>
              </a:lnSpc>
              <a:spcBef>
                <a:spcPts val="0"/>
              </a:spcBef>
              <a:spcAft>
                <a:spcPts val="0"/>
              </a:spcAft>
              <a:buSzPts val="1700"/>
              <a:buFont typeface="Roboto"/>
              <a:buChar char="●"/>
            </a:pPr>
            <a:r>
              <a:rPr lang="en" sz="1700">
                <a:latin typeface="Roboto"/>
                <a:ea typeface="Roboto"/>
                <a:cs typeface="Roboto"/>
                <a:sym typeface="Roboto"/>
              </a:rPr>
              <a:t>We have preprocessed it by dropping the irrelevant and repetitive features, thereby applying SMOTE algorithm in order to balance the features. </a:t>
            </a:r>
            <a:endParaRPr sz="1700">
              <a:latin typeface="Roboto"/>
              <a:ea typeface="Roboto"/>
              <a:cs typeface="Roboto"/>
              <a:sym typeface="Roboto"/>
            </a:endParaRPr>
          </a:p>
          <a:p>
            <a:pPr indent="-336550" lvl="0" marL="457200" marR="0" rtl="0" algn="just">
              <a:lnSpc>
                <a:spcPct val="115000"/>
              </a:lnSpc>
              <a:spcBef>
                <a:spcPts val="0"/>
              </a:spcBef>
              <a:spcAft>
                <a:spcPts val="0"/>
              </a:spcAft>
              <a:buSzPts val="1700"/>
              <a:buFont typeface="Roboto"/>
              <a:buChar char="●"/>
            </a:pPr>
            <a:r>
              <a:rPr lang="en" sz="1700">
                <a:latin typeface="Roboto"/>
                <a:ea typeface="Roboto"/>
                <a:cs typeface="Roboto"/>
                <a:sym typeface="Roboto"/>
              </a:rPr>
              <a:t>We’ve applied the mentioned ML algorithms for the four cities </a:t>
            </a:r>
            <a:r>
              <a:rPr lang="en" sz="1700" u="sng">
                <a:solidFill>
                  <a:schemeClr val="accent5"/>
                </a:solidFill>
                <a:latin typeface="Roboto"/>
                <a:ea typeface="Roboto"/>
                <a:cs typeface="Roboto"/>
                <a:sym typeface="Roboto"/>
                <a:hlinkClick r:id="rId4">
                  <a:extLst>
                    <a:ext uri="{A12FA001-AC4F-418D-AE19-62706E023703}">
                      <ahyp:hlinkClr val="tx"/>
                    </a:ext>
                  </a:extLst>
                </a:hlinkClick>
              </a:rPr>
              <a:t>New Delhi</a:t>
            </a:r>
            <a:r>
              <a:rPr lang="en" sz="1700">
                <a:latin typeface="Roboto"/>
                <a:ea typeface="Roboto"/>
                <a:cs typeface="Roboto"/>
                <a:sym typeface="Roboto"/>
              </a:rPr>
              <a:t> </a:t>
            </a:r>
            <a:r>
              <a:rPr lang="en" sz="1700" u="sng">
                <a:solidFill>
                  <a:schemeClr val="accent5"/>
                </a:solidFill>
                <a:latin typeface="Roboto"/>
                <a:ea typeface="Roboto"/>
                <a:cs typeface="Roboto"/>
                <a:sym typeface="Roboto"/>
                <a:hlinkClick r:id="rId5">
                  <a:extLst>
                    <a:ext uri="{A12FA001-AC4F-418D-AE19-62706E023703}">
                      <ahyp:hlinkClr val="tx"/>
                    </a:ext>
                  </a:extLst>
                </a:hlinkClick>
              </a:rPr>
              <a:t>Kolkata</a:t>
            </a:r>
            <a:r>
              <a:rPr lang="en" sz="1700">
                <a:latin typeface="Roboto"/>
                <a:ea typeface="Roboto"/>
                <a:cs typeface="Roboto"/>
                <a:sym typeface="Roboto"/>
              </a:rPr>
              <a:t>  </a:t>
            </a:r>
            <a:r>
              <a:rPr lang="en" sz="1700" u="sng">
                <a:solidFill>
                  <a:schemeClr val="accent5"/>
                </a:solidFill>
                <a:latin typeface="Roboto"/>
                <a:ea typeface="Roboto"/>
                <a:cs typeface="Roboto"/>
                <a:sym typeface="Roboto"/>
                <a:hlinkClick r:id="rId6">
                  <a:extLst>
                    <a:ext uri="{A12FA001-AC4F-418D-AE19-62706E023703}">
                      <ahyp:hlinkClr val="tx"/>
                    </a:ext>
                  </a:extLst>
                </a:hlinkClick>
              </a:rPr>
              <a:t>Bangalore</a:t>
            </a:r>
            <a:r>
              <a:rPr lang="en" sz="1700">
                <a:latin typeface="Roboto"/>
                <a:ea typeface="Roboto"/>
                <a:cs typeface="Roboto"/>
                <a:sym typeface="Roboto"/>
              </a:rPr>
              <a:t>  </a:t>
            </a:r>
            <a:r>
              <a:rPr lang="en" sz="1700" u="sng">
                <a:solidFill>
                  <a:schemeClr val="hlink"/>
                </a:solidFill>
                <a:latin typeface="Roboto"/>
                <a:ea typeface="Roboto"/>
                <a:cs typeface="Roboto"/>
                <a:sym typeface="Roboto"/>
                <a:hlinkClick r:id="rId7"/>
              </a:rPr>
              <a:t>Hyderabad</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cb2ad5dc51_2_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New Delhi</a:t>
            </a:r>
            <a:endParaRPr/>
          </a:p>
        </p:txBody>
      </p:sp>
      <p:sp>
        <p:nvSpPr>
          <p:cNvPr id="178" name="Google Shape;178;g2cb2ad5dc51_2_0"/>
          <p:cNvSpPr txBox="1"/>
          <p:nvPr/>
        </p:nvSpPr>
        <p:spPr>
          <a:xfrm>
            <a:off x="272225" y="1485350"/>
            <a:ext cx="2995200" cy="47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lphaUcParenR"/>
            </a:pPr>
            <a:r>
              <a:rPr b="1" lang="en" sz="1800">
                <a:solidFill>
                  <a:schemeClr val="dk1"/>
                </a:solidFill>
                <a:latin typeface="Roboto"/>
                <a:ea typeface="Roboto"/>
                <a:cs typeface="Roboto"/>
                <a:sym typeface="Roboto"/>
              </a:rPr>
              <a:t>Using Random Forest</a:t>
            </a:r>
            <a:endParaRPr b="1" sz="1800">
              <a:solidFill>
                <a:schemeClr val="dk1"/>
              </a:solidFill>
              <a:latin typeface="Roboto"/>
              <a:ea typeface="Roboto"/>
              <a:cs typeface="Roboto"/>
              <a:sym typeface="Roboto"/>
            </a:endParaRPr>
          </a:p>
        </p:txBody>
      </p:sp>
      <p:pic>
        <p:nvPicPr>
          <p:cNvPr id="179" name="Google Shape;179;g2cb2ad5dc51_2_0"/>
          <p:cNvPicPr preferRelativeResize="0"/>
          <p:nvPr/>
        </p:nvPicPr>
        <p:blipFill>
          <a:blip r:embed="rId3">
            <a:alphaModFix/>
          </a:blip>
          <a:stretch>
            <a:fillRect/>
          </a:stretch>
        </p:blipFill>
        <p:spPr>
          <a:xfrm>
            <a:off x="311725" y="2155175"/>
            <a:ext cx="3324225" cy="962025"/>
          </a:xfrm>
          <a:prstGeom prst="rect">
            <a:avLst/>
          </a:prstGeom>
          <a:noFill/>
          <a:ln>
            <a:noFill/>
          </a:ln>
        </p:spPr>
      </p:pic>
      <p:sp>
        <p:nvSpPr>
          <p:cNvPr id="180" name="Google Shape;180;g2cb2ad5dc51_2_0"/>
          <p:cNvSpPr txBox="1"/>
          <p:nvPr/>
        </p:nvSpPr>
        <p:spPr>
          <a:xfrm>
            <a:off x="3671250" y="1485350"/>
            <a:ext cx="2618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D0D0D"/>
                </a:solidFill>
                <a:latin typeface="Roboto"/>
                <a:ea typeface="Roboto"/>
                <a:cs typeface="Roboto"/>
                <a:sym typeface="Roboto"/>
              </a:rPr>
              <a:t>B) </a:t>
            </a:r>
            <a:r>
              <a:rPr b="1" lang="en" sz="1500">
                <a:solidFill>
                  <a:srgbClr val="0D0D0D"/>
                </a:solidFill>
                <a:latin typeface="Roboto"/>
                <a:ea typeface="Roboto"/>
                <a:cs typeface="Roboto"/>
                <a:sym typeface="Roboto"/>
              </a:rPr>
              <a:t>Support</a:t>
            </a:r>
            <a:r>
              <a:rPr b="1" lang="en" sz="1500">
                <a:solidFill>
                  <a:srgbClr val="0D0D0D"/>
                </a:solidFill>
                <a:latin typeface="Roboto"/>
                <a:ea typeface="Roboto"/>
                <a:cs typeface="Roboto"/>
                <a:sym typeface="Roboto"/>
              </a:rPr>
              <a:t> Vector Regressor</a:t>
            </a:r>
            <a:endParaRPr b="1" sz="1500">
              <a:solidFill>
                <a:srgbClr val="0D0D0D"/>
              </a:solidFill>
              <a:latin typeface="Roboto"/>
              <a:ea typeface="Roboto"/>
              <a:cs typeface="Roboto"/>
              <a:sym typeface="Roboto"/>
            </a:endParaRPr>
          </a:p>
        </p:txBody>
      </p:sp>
      <p:sp>
        <p:nvSpPr>
          <p:cNvPr id="181" name="Google Shape;181;g2cb2ad5dc51_2_0"/>
          <p:cNvSpPr txBox="1"/>
          <p:nvPr/>
        </p:nvSpPr>
        <p:spPr>
          <a:xfrm>
            <a:off x="6434925" y="1485350"/>
            <a:ext cx="2618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D0D0D"/>
                </a:solidFill>
                <a:latin typeface="Roboto"/>
                <a:ea typeface="Roboto"/>
                <a:cs typeface="Roboto"/>
                <a:sym typeface="Roboto"/>
              </a:rPr>
              <a:t>C</a:t>
            </a:r>
            <a:r>
              <a:rPr b="1" lang="en" sz="1300">
                <a:solidFill>
                  <a:srgbClr val="0D0D0D"/>
                </a:solidFill>
                <a:latin typeface="Roboto"/>
                <a:ea typeface="Roboto"/>
                <a:cs typeface="Roboto"/>
                <a:sym typeface="Roboto"/>
              </a:rPr>
              <a:t>) </a:t>
            </a:r>
            <a:r>
              <a:rPr b="1" lang="en" sz="1600">
                <a:solidFill>
                  <a:srgbClr val="0D0D0D"/>
                </a:solidFill>
                <a:latin typeface="Roboto"/>
                <a:ea typeface="Roboto"/>
                <a:cs typeface="Roboto"/>
                <a:sym typeface="Roboto"/>
              </a:rPr>
              <a:t>CatBoost Regressor</a:t>
            </a:r>
            <a:endParaRPr b="1" sz="1600">
              <a:solidFill>
                <a:srgbClr val="0D0D0D"/>
              </a:solidFill>
              <a:latin typeface="Roboto"/>
              <a:ea typeface="Roboto"/>
              <a:cs typeface="Roboto"/>
              <a:sym typeface="Roboto"/>
            </a:endParaRPr>
          </a:p>
        </p:txBody>
      </p:sp>
      <p:pic>
        <p:nvPicPr>
          <p:cNvPr id="182" name="Google Shape;182;g2cb2ad5dc51_2_0"/>
          <p:cNvPicPr preferRelativeResize="0"/>
          <p:nvPr/>
        </p:nvPicPr>
        <p:blipFill>
          <a:blip r:embed="rId4">
            <a:alphaModFix/>
          </a:blip>
          <a:stretch>
            <a:fillRect/>
          </a:stretch>
        </p:blipFill>
        <p:spPr>
          <a:xfrm>
            <a:off x="3635950" y="2076450"/>
            <a:ext cx="2689300" cy="990600"/>
          </a:xfrm>
          <a:prstGeom prst="rect">
            <a:avLst/>
          </a:prstGeom>
          <a:noFill/>
          <a:ln>
            <a:noFill/>
          </a:ln>
        </p:spPr>
      </p:pic>
      <p:pic>
        <p:nvPicPr>
          <p:cNvPr id="183" name="Google Shape;183;g2cb2ad5dc51_2_0"/>
          <p:cNvPicPr preferRelativeResize="0"/>
          <p:nvPr/>
        </p:nvPicPr>
        <p:blipFill>
          <a:blip r:embed="rId5">
            <a:alphaModFix/>
          </a:blip>
          <a:stretch>
            <a:fillRect/>
          </a:stretch>
        </p:blipFill>
        <p:spPr>
          <a:xfrm>
            <a:off x="6534725" y="2066925"/>
            <a:ext cx="2618700" cy="1009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Content</a:t>
            </a:r>
            <a:endParaRPr b="1"/>
          </a:p>
        </p:txBody>
      </p:sp>
      <p:sp>
        <p:nvSpPr>
          <p:cNvPr id="74" name="Google Shape;74;p2"/>
          <p:cNvSpPr txBox="1"/>
          <p:nvPr>
            <p:ph idx="1" type="body"/>
          </p:nvPr>
        </p:nvSpPr>
        <p:spPr>
          <a:xfrm>
            <a:off x="311725" y="1398550"/>
            <a:ext cx="4644900" cy="3076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Introduction to Project</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Lacuna in the existing systems</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Problem Definition</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Literature Survey</a:t>
            </a:r>
            <a:endParaRPr b="1" sz="1500">
              <a:solidFill>
                <a:srgbClr val="0D0D0D"/>
              </a:solidFill>
            </a:endParaRPr>
          </a:p>
          <a:p>
            <a:pPr indent="-323850" lvl="0" marL="457200" rtl="0" algn="l">
              <a:spcBef>
                <a:spcPts val="0"/>
              </a:spcBef>
              <a:spcAft>
                <a:spcPts val="0"/>
              </a:spcAft>
              <a:buClr>
                <a:srgbClr val="0D0D0D"/>
              </a:buClr>
              <a:buSzPts val="1500"/>
              <a:buAutoNum type="romanUcPeriod"/>
            </a:pPr>
            <a:r>
              <a:rPr b="1" lang="en" sz="1500">
                <a:solidFill>
                  <a:srgbClr val="0D0D0D"/>
                </a:solidFill>
              </a:rPr>
              <a:t>Block Diagram</a:t>
            </a:r>
            <a:endParaRPr b="1" sz="1500">
              <a:solidFill>
                <a:srgbClr val="0D0D0D"/>
              </a:solidFill>
            </a:endParaRPr>
          </a:p>
          <a:p>
            <a:pPr indent="-323850" lvl="0" marL="457200" rtl="0" algn="l">
              <a:spcBef>
                <a:spcPts val="0"/>
              </a:spcBef>
              <a:spcAft>
                <a:spcPts val="0"/>
              </a:spcAft>
              <a:buClr>
                <a:srgbClr val="0D0D0D"/>
              </a:buClr>
              <a:buSzPts val="1500"/>
              <a:buAutoNum type="romanUcPeriod"/>
            </a:pPr>
            <a:r>
              <a:rPr b="1" lang="en" sz="1500">
                <a:solidFill>
                  <a:srgbClr val="0D0D0D"/>
                </a:solidFill>
              </a:rPr>
              <a:t>Modular Diagram</a:t>
            </a:r>
            <a:endParaRPr b="1" sz="1500">
              <a:solidFill>
                <a:srgbClr val="0D0D0D"/>
              </a:solidFill>
            </a:endParaRPr>
          </a:p>
          <a:p>
            <a:pPr indent="-323850" lvl="0" marL="457200" rtl="0" algn="l">
              <a:spcBef>
                <a:spcPts val="0"/>
              </a:spcBef>
              <a:spcAft>
                <a:spcPts val="0"/>
              </a:spcAft>
              <a:buClr>
                <a:srgbClr val="0D0D0D"/>
              </a:buClr>
              <a:buSzPts val="1500"/>
              <a:buAutoNum type="romanUcPeriod"/>
            </a:pPr>
            <a:r>
              <a:rPr b="1" lang="en" sz="1500">
                <a:solidFill>
                  <a:srgbClr val="0D0D0D"/>
                </a:solidFill>
              </a:rPr>
              <a:t>System Diagram</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Methodology employed</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Hardware, Software, tools and the constraints</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Implementation &amp; Results</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Limitation</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Conclusion and Future Scope</a:t>
            </a:r>
            <a:endParaRPr b="1" sz="1500">
              <a:solidFill>
                <a:srgbClr val="0D0D0D"/>
              </a:solidFill>
            </a:endParaRPr>
          </a:p>
          <a:p>
            <a:pPr indent="-323850" lvl="0" marL="457200" rtl="0" algn="l">
              <a:lnSpc>
                <a:spcPct val="115000"/>
              </a:lnSpc>
              <a:spcBef>
                <a:spcPts val="0"/>
              </a:spcBef>
              <a:spcAft>
                <a:spcPts val="0"/>
              </a:spcAft>
              <a:buClr>
                <a:srgbClr val="0D0D0D"/>
              </a:buClr>
              <a:buSzPts val="1500"/>
              <a:buAutoNum type="romanUcPeriod"/>
            </a:pPr>
            <a:r>
              <a:rPr b="1" lang="en" sz="1500">
                <a:solidFill>
                  <a:srgbClr val="0D0D0D"/>
                </a:solidFill>
              </a:rPr>
              <a:t>References</a:t>
            </a:r>
            <a:endParaRPr b="1" sz="1500">
              <a:solidFill>
                <a:srgbClr val="0D0D0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cb2ad5dc51_2_1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Bengaluru</a:t>
            </a:r>
            <a:endParaRPr/>
          </a:p>
        </p:txBody>
      </p:sp>
      <p:sp>
        <p:nvSpPr>
          <p:cNvPr id="189" name="Google Shape;189;g2cb2ad5dc51_2_12"/>
          <p:cNvSpPr txBox="1"/>
          <p:nvPr/>
        </p:nvSpPr>
        <p:spPr>
          <a:xfrm>
            <a:off x="272225" y="1485350"/>
            <a:ext cx="3246000" cy="47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lphaUcParenR"/>
            </a:pPr>
            <a:r>
              <a:rPr b="1" lang="en" sz="1800">
                <a:solidFill>
                  <a:schemeClr val="dk1"/>
                </a:solidFill>
                <a:latin typeface="Roboto"/>
                <a:ea typeface="Roboto"/>
                <a:cs typeface="Roboto"/>
                <a:sym typeface="Roboto"/>
              </a:rPr>
              <a:t>Using Random Forest</a:t>
            </a:r>
            <a:endParaRPr b="1" sz="1800">
              <a:solidFill>
                <a:schemeClr val="dk1"/>
              </a:solidFill>
              <a:latin typeface="Roboto"/>
              <a:ea typeface="Roboto"/>
              <a:cs typeface="Roboto"/>
              <a:sym typeface="Roboto"/>
            </a:endParaRPr>
          </a:p>
        </p:txBody>
      </p:sp>
      <p:sp>
        <p:nvSpPr>
          <p:cNvPr id="190" name="Google Shape;190;g2cb2ad5dc51_2_12"/>
          <p:cNvSpPr txBox="1"/>
          <p:nvPr/>
        </p:nvSpPr>
        <p:spPr>
          <a:xfrm>
            <a:off x="3816225" y="1485350"/>
            <a:ext cx="2618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D0D0D"/>
                </a:solidFill>
                <a:latin typeface="Roboto"/>
                <a:ea typeface="Roboto"/>
                <a:cs typeface="Roboto"/>
                <a:sym typeface="Roboto"/>
              </a:rPr>
              <a:t>B) SVR</a:t>
            </a:r>
            <a:endParaRPr b="1" sz="1300">
              <a:solidFill>
                <a:srgbClr val="0D0D0D"/>
              </a:solidFill>
              <a:latin typeface="Roboto"/>
              <a:ea typeface="Roboto"/>
              <a:cs typeface="Roboto"/>
              <a:sym typeface="Roboto"/>
            </a:endParaRPr>
          </a:p>
        </p:txBody>
      </p:sp>
      <p:sp>
        <p:nvSpPr>
          <p:cNvPr id="191" name="Google Shape;191;g2cb2ad5dc51_2_12"/>
          <p:cNvSpPr txBox="1"/>
          <p:nvPr/>
        </p:nvSpPr>
        <p:spPr>
          <a:xfrm>
            <a:off x="6434925" y="1485350"/>
            <a:ext cx="2618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D0D0D"/>
                </a:solidFill>
                <a:latin typeface="Roboto"/>
                <a:ea typeface="Roboto"/>
                <a:cs typeface="Roboto"/>
                <a:sym typeface="Roboto"/>
              </a:rPr>
              <a:t>C</a:t>
            </a:r>
            <a:r>
              <a:rPr b="1" lang="en" sz="1300">
                <a:solidFill>
                  <a:srgbClr val="0D0D0D"/>
                </a:solidFill>
                <a:latin typeface="Roboto"/>
                <a:ea typeface="Roboto"/>
                <a:cs typeface="Roboto"/>
                <a:sym typeface="Roboto"/>
              </a:rPr>
              <a:t>) CatBoost</a:t>
            </a:r>
            <a:endParaRPr b="1" sz="1300">
              <a:solidFill>
                <a:srgbClr val="0D0D0D"/>
              </a:solidFill>
              <a:latin typeface="Roboto"/>
              <a:ea typeface="Roboto"/>
              <a:cs typeface="Roboto"/>
              <a:sym typeface="Roboto"/>
            </a:endParaRPr>
          </a:p>
        </p:txBody>
      </p:sp>
      <p:pic>
        <p:nvPicPr>
          <p:cNvPr id="192" name="Google Shape;192;g2cb2ad5dc51_2_12"/>
          <p:cNvPicPr preferRelativeResize="0"/>
          <p:nvPr/>
        </p:nvPicPr>
        <p:blipFill>
          <a:blip r:embed="rId3">
            <a:alphaModFix/>
          </a:blip>
          <a:stretch>
            <a:fillRect/>
          </a:stretch>
        </p:blipFill>
        <p:spPr>
          <a:xfrm>
            <a:off x="152400" y="2202250"/>
            <a:ext cx="3248025" cy="923925"/>
          </a:xfrm>
          <a:prstGeom prst="rect">
            <a:avLst/>
          </a:prstGeom>
          <a:noFill/>
          <a:ln>
            <a:noFill/>
          </a:ln>
        </p:spPr>
      </p:pic>
      <p:pic>
        <p:nvPicPr>
          <p:cNvPr id="193" name="Google Shape;193;g2cb2ad5dc51_2_12"/>
          <p:cNvPicPr preferRelativeResize="0"/>
          <p:nvPr/>
        </p:nvPicPr>
        <p:blipFill>
          <a:blip r:embed="rId4">
            <a:alphaModFix/>
          </a:blip>
          <a:stretch>
            <a:fillRect/>
          </a:stretch>
        </p:blipFill>
        <p:spPr>
          <a:xfrm>
            <a:off x="3468225" y="2135575"/>
            <a:ext cx="2778625" cy="1057275"/>
          </a:xfrm>
          <a:prstGeom prst="rect">
            <a:avLst/>
          </a:prstGeom>
          <a:noFill/>
          <a:ln>
            <a:noFill/>
          </a:ln>
        </p:spPr>
      </p:pic>
      <p:pic>
        <p:nvPicPr>
          <p:cNvPr id="194" name="Google Shape;194;g2cb2ad5dc51_2_12"/>
          <p:cNvPicPr preferRelativeResize="0"/>
          <p:nvPr/>
        </p:nvPicPr>
        <p:blipFill>
          <a:blip r:embed="rId5">
            <a:alphaModFix/>
          </a:blip>
          <a:stretch>
            <a:fillRect/>
          </a:stretch>
        </p:blipFill>
        <p:spPr>
          <a:xfrm>
            <a:off x="6314650" y="2183200"/>
            <a:ext cx="2618700" cy="962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cb2ad5dc51_2_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Kolkata</a:t>
            </a:r>
            <a:endParaRPr/>
          </a:p>
        </p:txBody>
      </p:sp>
      <p:sp>
        <p:nvSpPr>
          <p:cNvPr id="200" name="Google Shape;200;g2cb2ad5dc51_2_22"/>
          <p:cNvSpPr txBox="1"/>
          <p:nvPr/>
        </p:nvSpPr>
        <p:spPr>
          <a:xfrm>
            <a:off x="272225" y="1485350"/>
            <a:ext cx="3246000" cy="47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lphaUcParenR"/>
            </a:pPr>
            <a:r>
              <a:rPr b="1" lang="en" sz="1800">
                <a:solidFill>
                  <a:schemeClr val="dk1"/>
                </a:solidFill>
                <a:latin typeface="Roboto"/>
                <a:ea typeface="Roboto"/>
                <a:cs typeface="Roboto"/>
                <a:sym typeface="Roboto"/>
              </a:rPr>
              <a:t>Using Random Forest</a:t>
            </a:r>
            <a:endParaRPr b="1" sz="1800">
              <a:solidFill>
                <a:schemeClr val="dk1"/>
              </a:solidFill>
              <a:latin typeface="Roboto"/>
              <a:ea typeface="Roboto"/>
              <a:cs typeface="Roboto"/>
              <a:sym typeface="Roboto"/>
            </a:endParaRPr>
          </a:p>
        </p:txBody>
      </p:sp>
      <p:sp>
        <p:nvSpPr>
          <p:cNvPr id="201" name="Google Shape;201;g2cb2ad5dc51_2_22"/>
          <p:cNvSpPr txBox="1"/>
          <p:nvPr/>
        </p:nvSpPr>
        <p:spPr>
          <a:xfrm>
            <a:off x="3816225" y="1485350"/>
            <a:ext cx="26187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Roboto"/>
                <a:ea typeface="Roboto"/>
                <a:cs typeface="Roboto"/>
                <a:sym typeface="Roboto"/>
              </a:rPr>
              <a:t>B) SVR</a:t>
            </a:r>
            <a:endParaRPr b="1" sz="1800">
              <a:solidFill>
                <a:schemeClr val="dk1"/>
              </a:solidFill>
              <a:latin typeface="Roboto"/>
              <a:ea typeface="Roboto"/>
              <a:cs typeface="Roboto"/>
              <a:sym typeface="Roboto"/>
            </a:endParaRPr>
          </a:p>
        </p:txBody>
      </p:sp>
      <p:sp>
        <p:nvSpPr>
          <p:cNvPr id="202" name="Google Shape;202;g2cb2ad5dc51_2_22"/>
          <p:cNvSpPr txBox="1"/>
          <p:nvPr/>
        </p:nvSpPr>
        <p:spPr>
          <a:xfrm>
            <a:off x="6434925" y="1485350"/>
            <a:ext cx="2618700" cy="47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800">
                <a:solidFill>
                  <a:schemeClr val="dk1"/>
                </a:solidFill>
                <a:latin typeface="Roboto"/>
                <a:ea typeface="Roboto"/>
                <a:cs typeface="Roboto"/>
                <a:sym typeface="Roboto"/>
              </a:rPr>
              <a:t>C</a:t>
            </a:r>
            <a:r>
              <a:rPr b="1" lang="en" sz="1300">
                <a:solidFill>
                  <a:schemeClr val="dk1"/>
                </a:solidFill>
                <a:latin typeface="Roboto"/>
                <a:ea typeface="Roboto"/>
                <a:cs typeface="Roboto"/>
                <a:sym typeface="Roboto"/>
              </a:rPr>
              <a:t>)</a:t>
            </a:r>
            <a:r>
              <a:rPr b="1" lang="en" sz="1300">
                <a:solidFill>
                  <a:schemeClr val="dk1"/>
                </a:solidFill>
                <a:latin typeface="Roboto"/>
                <a:ea typeface="Roboto"/>
                <a:cs typeface="Roboto"/>
                <a:sym typeface="Roboto"/>
              </a:rPr>
              <a:t> </a:t>
            </a:r>
            <a:r>
              <a:rPr b="1" lang="en" sz="1800">
                <a:solidFill>
                  <a:schemeClr val="dk1"/>
                </a:solidFill>
                <a:latin typeface="Roboto"/>
                <a:ea typeface="Roboto"/>
                <a:cs typeface="Roboto"/>
                <a:sym typeface="Roboto"/>
              </a:rPr>
              <a:t>CatBoost</a:t>
            </a:r>
            <a:endParaRPr b="1" sz="1300">
              <a:solidFill>
                <a:schemeClr val="dk1"/>
              </a:solidFill>
              <a:latin typeface="Roboto"/>
              <a:ea typeface="Roboto"/>
              <a:cs typeface="Roboto"/>
              <a:sym typeface="Roboto"/>
            </a:endParaRPr>
          </a:p>
        </p:txBody>
      </p:sp>
      <p:pic>
        <p:nvPicPr>
          <p:cNvPr id="203" name="Google Shape;203;g2cb2ad5dc51_2_22"/>
          <p:cNvPicPr preferRelativeResize="0"/>
          <p:nvPr/>
        </p:nvPicPr>
        <p:blipFill>
          <a:blip r:embed="rId3">
            <a:alphaModFix/>
          </a:blip>
          <a:stretch>
            <a:fillRect/>
          </a:stretch>
        </p:blipFill>
        <p:spPr>
          <a:xfrm>
            <a:off x="197500" y="2076450"/>
            <a:ext cx="3228975" cy="990600"/>
          </a:xfrm>
          <a:prstGeom prst="rect">
            <a:avLst/>
          </a:prstGeom>
          <a:noFill/>
          <a:ln>
            <a:noFill/>
          </a:ln>
        </p:spPr>
      </p:pic>
      <p:pic>
        <p:nvPicPr>
          <p:cNvPr id="204" name="Google Shape;204;g2cb2ad5dc51_2_22"/>
          <p:cNvPicPr preferRelativeResize="0"/>
          <p:nvPr/>
        </p:nvPicPr>
        <p:blipFill>
          <a:blip r:embed="rId4">
            <a:alphaModFix/>
          </a:blip>
          <a:stretch>
            <a:fillRect/>
          </a:stretch>
        </p:blipFill>
        <p:spPr>
          <a:xfrm>
            <a:off x="3426475" y="2047875"/>
            <a:ext cx="2914450" cy="1047750"/>
          </a:xfrm>
          <a:prstGeom prst="rect">
            <a:avLst/>
          </a:prstGeom>
          <a:noFill/>
          <a:ln>
            <a:noFill/>
          </a:ln>
        </p:spPr>
      </p:pic>
      <p:pic>
        <p:nvPicPr>
          <p:cNvPr id="205" name="Google Shape;205;g2cb2ad5dc51_2_22"/>
          <p:cNvPicPr preferRelativeResize="0"/>
          <p:nvPr/>
        </p:nvPicPr>
        <p:blipFill>
          <a:blip r:embed="rId5">
            <a:alphaModFix/>
          </a:blip>
          <a:stretch>
            <a:fillRect/>
          </a:stretch>
        </p:blipFill>
        <p:spPr>
          <a:xfrm>
            <a:off x="6340925" y="1955750"/>
            <a:ext cx="2712700" cy="102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cb2ad5dc51_2_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For Hyderabad</a:t>
            </a:r>
            <a:endParaRPr/>
          </a:p>
        </p:txBody>
      </p:sp>
      <p:sp>
        <p:nvSpPr>
          <p:cNvPr id="211" name="Google Shape;211;g2cb2ad5dc51_2_32"/>
          <p:cNvSpPr txBox="1"/>
          <p:nvPr/>
        </p:nvSpPr>
        <p:spPr>
          <a:xfrm>
            <a:off x="272225" y="1485350"/>
            <a:ext cx="3246000" cy="47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lphaUcParenR"/>
            </a:pPr>
            <a:r>
              <a:rPr b="1" lang="en" sz="1800">
                <a:solidFill>
                  <a:schemeClr val="dk1"/>
                </a:solidFill>
                <a:latin typeface="Roboto"/>
                <a:ea typeface="Roboto"/>
                <a:cs typeface="Roboto"/>
                <a:sym typeface="Roboto"/>
              </a:rPr>
              <a:t>Using Random Forest</a:t>
            </a:r>
            <a:endParaRPr b="1" sz="1800">
              <a:solidFill>
                <a:schemeClr val="dk1"/>
              </a:solidFill>
              <a:latin typeface="Roboto"/>
              <a:ea typeface="Roboto"/>
              <a:cs typeface="Roboto"/>
              <a:sym typeface="Roboto"/>
            </a:endParaRPr>
          </a:p>
        </p:txBody>
      </p:sp>
      <p:sp>
        <p:nvSpPr>
          <p:cNvPr id="212" name="Google Shape;212;g2cb2ad5dc51_2_32"/>
          <p:cNvSpPr txBox="1"/>
          <p:nvPr/>
        </p:nvSpPr>
        <p:spPr>
          <a:xfrm>
            <a:off x="3816225" y="1485350"/>
            <a:ext cx="2618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D0D0D"/>
                </a:solidFill>
                <a:latin typeface="Roboto"/>
                <a:ea typeface="Roboto"/>
                <a:cs typeface="Roboto"/>
                <a:sym typeface="Roboto"/>
              </a:rPr>
              <a:t>B) SVR</a:t>
            </a:r>
            <a:endParaRPr b="1" sz="1300">
              <a:solidFill>
                <a:srgbClr val="0D0D0D"/>
              </a:solidFill>
              <a:latin typeface="Roboto"/>
              <a:ea typeface="Roboto"/>
              <a:cs typeface="Roboto"/>
              <a:sym typeface="Roboto"/>
            </a:endParaRPr>
          </a:p>
        </p:txBody>
      </p:sp>
      <p:sp>
        <p:nvSpPr>
          <p:cNvPr id="213" name="Google Shape;213;g2cb2ad5dc51_2_32"/>
          <p:cNvSpPr txBox="1"/>
          <p:nvPr/>
        </p:nvSpPr>
        <p:spPr>
          <a:xfrm>
            <a:off x="6434925" y="1485350"/>
            <a:ext cx="26187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B) </a:t>
            </a:r>
            <a:r>
              <a:rPr b="1" lang="en" sz="1300">
                <a:solidFill>
                  <a:srgbClr val="0D0D0D"/>
                </a:solidFill>
                <a:latin typeface="Roboto"/>
                <a:ea typeface="Roboto"/>
                <a:cs typeface="Roboto"/>
                <a:sym typeface="Roboto"/>
              </a:rPr>
              <a:t>CatBoost</a:t>
            </a:r>
            <a:endParaRPr b="1" sz="1300">
              <a:solidFill>
                <a:srgbClr val="0D0D0D"/>
              </a:solidFill>
              <a:latin typeface="Roboto"/>
              <a:ea typeface="Roboto"/>
              <a:cs typeface="Roboto"/>
              <a:sym typeface="Roboto"/>
            </a:endParaRPr>
          </a:p>
        </p:txBody>
      </p:sp>
      <p:pic>
        <p:nvPicPr>
          <p:cNvPr id="214" name="Google Shape;214;g2cb2ad5dc51_2_32"/>
          <p:cNvPicPr preferRelativeResize="0"/>
          <p:nvPr/>
        </p:nvPicPr>
        <p:blipFill>
          <a:blip r:embed="rId3">
            <a:alphaModFix/>
          </a:blip>
          <a:stretch>
            <a:fillRect/>
          </a:stretch>
        </p:blipFill>
        <p:spPr>
          <a:xfrm>
            <a:off x="166438" y="2038350"/>
            <a:ext cx="3457575" cy="1066800"/>
          </a:xfrm>
          <a:prstGeom prst="rect">
            <a:avLst/>
          </a:prstGeom>
          <a:noFill/>
          <a:ln>
            <a:noFill/>
          </a:ln>
        </p:spPr>
      </p:pic>
      <p:pic>
        <p:nvPicPr>
          <p:cNvPr id="215" name="Google Shape;215;g2cb2ad5dc51_2_32"/>
          <p:cNvPicPr preferRelativeResize="0"/>
          <p:nvPr/>
        </p:nvPicPr>
        <p:blipFill>
          <a:blip r:embed="rId4">
            <a:alphaModFix/>
          </a:blip>
          <a:stretch>
            <a:fillRect/>
          </a:stretch>
        </p:blipFill>
        <p:spPr>
          <a:xfrm>
            <a:off x="3367875" y="2028825"/>
            <a:ext cx="2784875" cy="1085850"/>
          </a:xfrm>
          <a:prstGeom prst="rect">
            <a:avLst/>
          </a:prstGeom>
          <a:noFill/>
          <a:ln>
            <a:noFill/>
          </a:ln>
        </p:spPr>
      </p:pic>
      <p:pic>
        <p:nvPicPr>
          <p:cNvPr id="216" name="Google Shape;216;g2cb2ad5dc51_2_32"/>
          <p:cNvPicPr preferRelativeResize="0"/>
          <p:nvPr/>
        </p:nvPicPr>
        <p:blipFill>
          <a:blip r:embed="rId5">
            <a:alphaModFix/>
          </a:blip>
          <a:stretch>
            <a:fillRect/>
          </a:stretch>
        </p:blipFill>
        <p:spPr>
          <a:xfrm>
            <a:off x="6330875" y="2028825"/>
            <a:ext cx="2618700" cy="97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cb2ad5dc51_6_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t>
            </a:r>
            <a:r>
              <a:rPr lang="en"/>
              <a:t>Real Time</a:t>
            </a:r>
            <a:r>
              <a:rPr lang="en"/>
              <a:t> AQI</a:t>
            </a:r>
            <a:endParaRPr/>
          </a:p>
        </p:txBody>
      </p:sp>
      <p:pic>
        <p:nvPicPr>
          <p:cNvPr id="222" name="Google Shape;222;g2cb2ad5dc51_6_9"/>
          <p:cNvPicPr preferRelativeResize="0"/>
          <p:nvPr/>
        </p:nvPicPr>
        <p:blipFill>
          <a:blip r:embed="rId3">
            <a:alphaModFix/>
          </a:blip>
          <a:stretch>
            <a:fillRect/>
          </a:stretch>
        </p:blipFill>
        <p:spPr>
          <a:xfrm>
            <a:off x="1579375" y="1429425"/>
            <a:ext cx="5542600" cy="36463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cb2ad5dc51_6_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AQI Dashboard</a:t>
            </a:r>
            <a:endParaRPr/>
          </a:p>
        </p:txBody>
      </p:sp>
      <p:pic>
        <p:nvPicPr>
          <p:cNvPr id="228" name="Google Shape;228;g2cb2ad5dc51_6_14"/>
          <p:cNvPicPr preferRelativeResize="0"/>
          <p:nvPr/>
        </p:nvPicPr>
        <p:blipFill>
          <a:blip r:embed="rId3">
            <a:alphaModFix/>
          </a:blip>
          <a:stretch>
            <a:fillRect/>
          </a:stretch>
        </p:blipFill>
        <p:spPr>
          <a:xfrm>
            <a:off x="311725" y="1292700"/>
            <a:ext cx="8407132" cy="371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Limitation</a:t>
            </a:r>
            <a:endParaRPr/>
          </a:p>
        </p:txBody>
      </p:sp>
      <p:sp>
        <p:nvSpPr>
          <p:cNvPr id="234" name="Google Shape;234;p11"/>
          <p:cNvSpPr txBox="1"/>
          <p:nvPr/>
        </p:nvSpPr>
        <p:spPr>
          <a:xfrm>
            <a:off x="346450" y="1519075"/>
            <a:ext cx="8520600" cy="32646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200000"/>
              </a:lnSpc>
              <a:spcBef>
                <a:spcPts val="0"/>
              </a:spcBef>
              <a:spcAft>
                <a:spcPts val="0"/>
              </a:spcAft>
              <a:buSzPts val="1600"/>
              <a:buFont typeface="Roboto"/>
              <a:buChar char="●"/>
            </a:pPr>
            <a:r>
              <a:rPr lang="en" sz="1600">
                <a:latin typeface="Roboto"/>
                <a:ea typeface="Roboto"/>
                <a:cs typeface="Roboto"/>
                <a:sym typeface="Roboto"/>
              </a:rPr>
              <a:t>Relies on accurate and sufficient air quality data, which may be limited in some regions.</a:t>
            </a:r>
            <a:endParaRPr sz="1600">
              <a:latin typeface="Roboto"/>
              <a:ea typeface="Roboto"/>
              <a:cs typeface="Roboto"/>
              <a:sym typeface="Roboto"/>
            </a:endParaRPr>
          </a:p>
          <a:p>
            <a:pPr indent="-330200" lvl="0" marL="457200" marR="0" rtl="0" algn="just">
              <a:lnSpc>
                <a:spcPct val="200000"/>
              </a:lnSpc>
              <a:spcBef>
                <a:spcPts val="0"/>
              </a:spcBef>
              <a:spcAft>
                <a:spcPts val="0"/>
              </a:spcAft>
              <a:buSzPts val="1600"/>
              <a:buFont typeface="Roboto"/>
              <a:buChar char="●"/>
            </a:pPr>
            <a:r>
              <a:rPr lang="en" sz="1600">
                <a:latin typeface="Roboto"/>
                <a:ea typeface="Roboto"/>
                <a:cs typeface="Roboto"/>
                <a:sym typeface="Roboto"/>
              </a:rPr>
              <a:t>Forecasting models may not perfectly predict complex air quality dynamics.</a:t>
            </a:r>
            <a:endParaRPr sz="1600">
              <a:latin typeface="Roboto"/>
              <a:ea typeface="Roboto"/>
              <a:cs typeface="Roboto"/>
              <a:sym typeface="Roboto"/>
            </a:endParaRPr>
          </a:p>
          <a:p>
            <a:pPr indent="-330200" lvl="0" marL="457200" marR="0" rtl="0" algn="just">
              <a:lnSpc>
                <a:spcPct val="200000"/>
              </a:lnSpc>
              <a:spcBef>
                <a:spcPts val="0"/>
              </a:spcBef>
              <a:spcAft>
                <a:spcPts val="0"/>
              </a:spcAft>
              <a:buSzPts val="1600"/>
              <a:buFont typeface="Roboto"/>
              <a:buChar char="●"/>
            </a:pPr>
            <a:r>
              <a:rPr lang="en" sz="1600">
                <a:latin typeface="Roboto"/>
                <a:ea typeface="Roboto"/>
                <a:cs typeface="Roboto"/>
                <a:sym typeface="Roboto"/>
              </a:rPr>
              <a:t>The system can't directly control pollution sources, relying on external actions for mitigation.</a:t>
            </a:r>
            <a:endParaRPr sz="16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b="1" lang="en"/>
              <a:t>Conclusion</a:t>
            </a:r>
            <a:endParaRPr b="1"/>
          </a:p>
        </p:txBody>
      </p:sp>
      <p:sp>
        <p:nvSpPr>
          <p:cNvPr id="240" name="Google Shape;240;p12"/>
          <p:cNvSpPr txBox="1"/>
          <p:nvPr/>
        </p:nvSpPr>
        <p:spPr>
          <a:xfrm>
            <a:off x="24575" y="1286725"/>
            <a:ext cx="8976900" cy="3344700"/>
          </a:xfrm>
          <a:prstGeom prst="rect">
            <a:avLst/>
          </a:prstGeom>
          <a:noFill/>
          <a:ln>
            <a:noFill/>
          </a:ln>
        </p:spPr>
        <p:txBody>
          <a:bodyPr anchorCtr="0" anchor="t" bIns="91425" lIns="91425" spcFirstLastPara="1" rIns="91425" wrap="square" tIns="91425">
            <a:noAutofit/>
          </a:bodyPr>
          <a:lstStyle/>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Air quality in urban areas is a critical public health and environmental concern due to factors like industrial activities and vehicular emissions.</a:t>
            </a:r>
            <a:endParaRPr b="0" i="0" sz="1500" u="none" cap="none" strike="noStrike">
              <a:solidFill>
                <a:srgbClr val="000000"/>
              </a:solidFill>
              <a:latin typeface="Roboto"/>
              <a:ea typeface="Roboto"/>
              <a:cs typeface="Roboto"/>
              <a:sym typeface="Roboto"/>
            </a:endParaRPr>
          </a:p>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Advanced technologies, including machine learning, can revolutionize air quality monitoring and management in urban environments.</a:t>
            </a:r>
            <a:endParaRPr b="0" i="0" sz="1500" u="none" cap="none" strike="noStrike">
              <a:solidFill>
                <a:srgbClr val="000000"/>
              </a:solidFill>
              <a:latin typeface="Roboto"/>
              <a:ea typeface="Roboto"/>
              <a:cs typeface="Roboto"/>
              <a:sym typeface="Roboto"/>
            </a:endParaRPr>
          </a:p>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This project focuses on a real-time air quality monitoring system for cities, utilizing data from sources such as Kaggle or API</a:t>
            </a:r>
            <a:endParaRPr b="0" i="0" sz="1500" u="none" cap="none" strike="noStrike">
              <a:solidFill>
                <a:srgbClr val="000000"/>
              </a:solidFill>
              <a:latin typeface="Roboto"/>
              <a:ea typeface="Roboto"/>
              <a:cs typeface="Roboto"/>
              <a:sym typeface="Roboto"/>
            </a:endParaRPr>
          </a:p>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The goal is to provide instant updates on air quality to empower residents and authorities for informed decision-making.</a:t>
            </a:r>
            <a:endParaRPr b="0" i="0" sz="1500" u="none" cap="none" strike="noStrike">
              <a:solidFill>
                <a:srgbClr val="000000"/>
              </a:solidFill>
              <a:latin typeface="Roboto"/>
              <a:ea typeface="Roboto"/>
              <a:cs typeface="Roboto"/>
              <a:sym typeface="Roboto"/>
            </a:endParaRPr>
          </a:p>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Existing systems often calculate the daily Air Quality Index (AQI), but this project aims to predict hourly AQI to account for changing weather conditions.</a:t>
            </a:r>
            <a:endParaRPr b="0" i="0" sz="1500" u="none" cap="none" strike="noStrike">
              <a:solidFill>
                <a:srgbClr val="000000"/>
              </a:solidFill>
              <a:latin typeface="Roboto"/>
              <a:ea typeface="Roboto"/>
              <a:cs typeface="Roboto"/>
              <a:sym typeface="Roboto"/>
            </a:endParaRPr>
          </a:p>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Data used for prediction may contain outliers or anomalies, which can adversely affect the accuracy of the machine learning model.</a:t>
            </a:r>
            <a:endParaRPr b="0" i="0" sz="1500" u="none" cap="none" strike="noStrike">
              <a:solidFill>
                <a:srgbClr val="000000"/>
              </a:solidFill>
              <a:latin typeface="Roboto"/>
              <a:ea typeface="Roboto"/>
              <a:cs typeface="Roboto"/>
              <a:sym typeface="Roboto"/>
            </a:endParaRPr>
          </a:p>
          <a:p>
            <a:pPr indent="-323850" lvl="0" marL="457200" marR="0" rtl="0" algn="just">
              <a:lnSpc>
                <a:spcPct val="115000"/>
              </a:lnSpc>
              <a:spcBef>
                <a:spcPts val="0"/>
              </a:spcBef>
              <a:spcAft>
                <a:spcPts val="0"/>
              </a:spcAft>
              <a:buClr>
                <a:srgbClr val="000000"/>
              </a:buClr>
              <a:buSzPts val="1500"/>
              <a:buFont typeface="Roboto"/>
              <a:buChar char="●"/>
            </a:pPr>
            <a:r>
              <a:rPr b="0" i="0" lang="en" sz="1500" u="none" cap="none" strike="noStrike">
                <a:solidFill>
                  <a:srgbClr val="000000"/>
                </a:solidFill>
                <a:latin typeface="Roboto"/>
                <a:ea typeface="Roboto"/>
                <a:cs typeface="Roboto"/>
                <a:sym typeface="Roboto"/>
              </a:rPr>
              <a:t>Detecting and addressing outliers is a crucial aspect that needs attention to improve the model's performance.</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cb2ad5dc51_1_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b="1" lang="en"/>
              <a:t>Future Scope</a:t>
            </a:r>
            <a:endParaRPr b="1"/>
          </a:p>
        </p:txBody>
      </p:sp>
      <p:sp>
        <p:nvSpPr>
          <p:cNvPr id="246" name="Google Shape;246;g2cb2ad5dc51_1_6"/>
          <p:cNvSpPr txBox="1"/>
          <p:nvPr/>
        </p:nvSpPr>
        <p:spPr>
          <a:xfrm>
            <a:off x="24575" y="1286725"/>
            <a:ext cx="8976900" cy="3344700"/>
          </a:xfrm>
          <a:prstGeom prst="rect">
            <a:avLst/>
          </a:prstGeom>
          <a:noFill/>
          <a:ln>
            <a:noFill/>
          </a:ln>
        </p:spPr>
        <p:txBody>
          <a:bodyPr anchorCtr="0" anchor="t" bIns="91425" lIns="91425" spcFirstLastPara="1" rIns="91425" wrap="square" tIns="91425">
            <a:noAutofit/>
          </a:bodyPr>
          <a:lstStyle/>
          <a:p>
            <a:pPr indent="0" lvl="0" marL="0" marR="463725" rtl="0" algn="just">
              <a:spcBef>
                <a:spcPts val="0"/>
              </a:spcBef>
              <a:spcAft>
                <a:spcPts val="0"/>
              </a:spcAft>
              <a:buNone/>
            </a:pPr>
            <a:r>
              <a:t/>
            </a:r>
            <a:endParaRPr sz="1100">
              <a:latin typeface="Times New Roman"/>
              <a:ea typeface="Times New Roman"/>
              <a:cs typeface="Times New Roman"/>
              <a:sym typeface="Times New Roman"/>
            </a:endParaRPr>
          </a:p>
          <a:p>
            <a:pPr indent="-330200" lvl="0" marL="914400" marR="463725" rtl="0" algn="just">
              <a:lnSpc>
                <a:spcPct val="150000"/>
              </a:lnSpc>
              <a:spcBef>
                <a:spcPts val="300"/>
              </a:spcBef>
              <a:spcAft>
                <a:spcPts val="0"/>
              </a:spcAft>
              <a:buClr>
                <a:srgbClr val="1F1F1F"/>
              </a:buClr>
              <a:buSzPts val="1600"/>
              <a:buFont typeface="Roboto"/>
              <a:buAutoNum type="alphaLcParenR"/>
            </a:pPr>
            <a:r>
              <a:rPr b="1" lang="en" sz="1600">
                <a:solidFill>
                  <a:srgbClr val="1F1F1F"/>
                </a:solidFill>
                <a:latin typeface="Roboto"/>
                <a:ea typeface="Roboto"/>
                <a:cs typeface="Roboto"/>
                <a:sym typeface="Roboto"/>
              </a:rPr>
              <a:t>Improved Data Integration:</a:t>
            </a:r>
            <a:r>
              <a:rPr lang="en" sz="1600">
                <a:solidFill>
                  <a:srgbClr val="1F1F1F"/>
                </a:solidFill>
                <a:latin typeface="Roboto"/>
                <a:ea typeface="Roboto"/>
                <a:cs typeface="Roboto"/>
                <a:sym typeface="Roboto"/>
              </a:rPr>
              <a:t> Integrating air quality data with other environmental datasets (e.g., weather, traffic) will lead to a more comprehensive understanding of pollution dynamics.</a:t>
            </a:r>
            <a:endParaRPr sz="1600">
              <a:solidFill>
                <a:srgbClr val="1F1F1F"/>
              </a:solidFill>
              <a:latin typeface="Roboto"/>
              <a:ea typeface="Roboto"/>
              <a:cs typeface="Roboto"/>
              <a:sym typeface="Roboto"/>
            </a:endParaRPr>
          </a:p>
          <a:p>
            <a:pPr indent="-330200" lvl="0" marL="914400" marR="463725" rtl="0" algn="just">
              <a:lnSpc>
                <a:spcPct val="150000"/>
              </a:lnSpc>
              <a:spcBef>
                <a:spcPts val="0"/>
              </a:spcBef>
              <a:spcAft>
                <a:spcPts val="0"/>
              </a:spcAft>
              <a:buClr>
                <a:srgbClr val="1F1F1F"/>
              </a:buClr>
              <a:buSzPts val="1600"/>
              <a:buFont typeface="Roboto"/>
              <a:buAutoNum type="alphaLcParenR"/>
            </a:pPr>
            <a:r>
              <a:rPr b="1" lang="en" sz="1600">
                <a:solidFill>
                  <a:srgbClr val="1F1F1F"/>
                </a:solidFill>
                <a:latin typeface="Roboto"/>
                <a:ea typeface="Roboto"/>
                <a:cs typeface="Roboto"/>
                <a:sym typeface="Roboto"/>
              </a:rPr>
              <a:t>Machine Learning Applications:</a:t>
            </a:r>
            <a:r>
              <a:rPr lang="en" sz="1600">
                <a:solidFill>
                  <a:srgbClr val="1F1F1F"/>
                </a:solidFill>
                <a:latin typeface="Roboto"/>
                <a:ea typeface="Roboto"/>
                <a:cs typeface="Roboto"/>
                <a:sym typeface="Roboto"/>
              </a:rPr>
              <a:t> Machine learning can further enhance air quality forecasting, allowing for more accurate predictions and earlier warnings.</a:t>
            </a:r>
            <a:endParaRPr sz="1600">
              <a:solidFill>
                <a:srgbClr val="1F1F1F"/>
              </a:solidFill>
              <a:latin typeface="Roboto"/>
              <a:ea typeface="Roboto"/>
              <a:cs typeface="Roboto"/>
              <a:sym typeface="Roboto"/>
            </a:endParaRPr>
          </a:p>
          <a:p>
            <a:pPr indent="-330200" lvl="0" marL="914400" marR="463725" rtl="0" algn="just">
              <a:lnSpc>
                <a:spcPct val="150000"/>
              </a:lnSpc>
              <a:spcBef>
                <a:spcPts val="0"/>
              </a:spcBef>
              <a:spcAft>
                <a:spcPts val="0"/>
              </a:spcAft>
              <a:buClr>
                <a:srgbClr val="1F1F1F"/>
              </a:buClr>
              <a:buSzPts val="1600"/>
              <a:buFont typeface="Roboto"/>
              <a:buAutoNum type="alphaLcParenR"/>
            </a:pPr>
            <a:r>
              <a:rPr b="1" lang="en" sz="1600">
                <a:solidFill>
                  <a:srgbClr val="1F1F1F"/>
                </a:solidFill>
                <a:latin typeface="Roboto"/>
                <a:ea typeface="Roboto"/>
                <a:cs typeface="Roboto"/>
                <a:sym typeface="Roboto"/>
              </a:rPr>
              <a:t>Real-time Decision Support Systems:</a:t>
            </a:r>
            <a:r>
              <a:rPr lang="en" sz="1600">
                <a:solidFill>
                  <a:srgbClr val="1F1F1F"/>
                </a:solidFill>
                <a:latin typeface="Roboto"/>
                <a:ea typeface="Roboto"/>
                <a:cs typeface="Roboto"/>
                <a:sym typeface="Roboto"/>
              </a:rPr>
              <a:t> Combining air quality data with real-time traffic management, energy production, and industrial emission control systems could lead to dynamic pollution mitigation strategies.</a:t>
            </a:r>
            <a:endParaRPr sz="17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References</a:t>
            </a:r>
            <a:endParaRPr b="1"/>
          </a:p>
        </p:txBody>
      </p:sp>
      <p:sp>
        <p:nvSpPr>
          <p:cNvPr id="252" name="Google Shape;252;p13"/>
          <p:cNvSpPr txBox="1"/>
          <p:nvPr>
            <p:ph idx="1" type="body"/>
          </p:nvPr>
        </p:nvSpPr>
        <p:spPr>
          <a:xfrm>
            <a:off x="189300" y="1230025"/>
            <a:ext cx="8765400" cy="3803700"/>
          </a:xfrm>
          <a:prstGeom prst="rect">
            <a:avLst/>
          </a:prstGeom>
          <a:noFill/>
          <a:ln>
            <a:noFill/>
          </a:ln>
        </p:spPr>
        <p:txBody>
          <a:bodyPr anchorCtr="0" anchor="t" bIns="91425" lIns="91425" spcFirstLastPara="1" rIns="91425" wrap="square" tIns="91425">
            <a:noAutofit/>
          </a:bodyPr>
          <a:lstStyle/>
          <a:p>
            <a:pPr indent="0" lvl="0" marL="360000" marR="463725" rtl="0" algn="just">
              <a:lnSpc>
                <a:spcPct val="150000"/>
              </a:lnSpc>
              <a:spcBef>
                <a:spcPts val="0"/>
              </a:spcBef>
              <a:spcAft>
                <a:spcPts val="0"/>
              </a:spcAft>
              <a:buNone/>
            </a:pPr>
            <a:r>
              <a:rPr lang="en" sz="1200">
                <a:solidFill>
                  <a:srgbClr val="000000"/>
                </a:solidFill>
              </a:rPr>
              <a:t>[1] Analyzed Research Papers:-</a:t>
            </a:r>
            <a:endParaRPr sz="1200">
              <a:solidFill>
                <a:srgbClr val="000000"/>
              </a:solidFill>
            </a:endParaRPr>
          </a:p>
          <a:p>
            <a:pPr indent="0" lvl="0" marL="360000" marR="463725" rtl="0" algn="just">
              <a:lnSpc>
                <a:spcPct val="150000"/>
              </a:lnSpc>
              <a:spcBef>
                <a:spcPts val="0"/>
              </a:spcBef>
              <a:spcAft>
                <a:spcPts val="0"/>
              </a:spcAft>
              <a:buNone/>
            </a:pPr>
            <a:r>
              <a:rPr lang="en" sz="1200" u="sng">
                <a:solidFill>
                  <a:srgbClr val="1155CC"/>
                </a:solidFill>
                <a:hlinkClick r:id="rId3">
                  <a:extLst>
                    <a:ext uri="{A12FA001-AC4F-418D-AE19-62706E023703}">
                      <ahyp:hlinkClr val="tx"/>
                    </a:ext>
                  </a:extLst>
                </a:hlinkClick>
              </a:rPr>
              <a:t>https://docs.google.com/document/d/1egy-c7UJd_XG-ZWv1WJ9uycaseoE6W2NtPNbWoNb9p0/edit?usp=sharing</a:t>
            </a:r>
            <a:endParaRPr sz="1200">
              <a:solidFill>
                <a:srgbClr val="000000"/>
              </a:solidFill>
            </a:endParaRPr>
          </a:p>
          <a:p>
            <a:pPr indent="0" lvl="0" marL="360000" marR="463725" rtl="0" algn="just">
              <a:lnSpc>
                <a:spcPct val="150000"/>
              </a:lnSpc>
              <a:spcBef>
                <a:spcPts val="1000"/>
              </a:spcBef>
              <a:spcAft>
                <a:spcPts val="0"/>
              </a:spcAft>
              <a:buNone/>
            </a:pPr>
            <a:r>
              <a:rPr lang="en" sz="1200">
                <a:solidFill>
                  <a:srgbClr val="000000"/>
                </a:solidFill>
              </a:rPr>
              <a:t>[2] </a:t>
            </a:r>
            <a:r>
              <a:rPr lang="en" sz="1200" u="sng">
                <a:solidFill>
                  <a:srgbClr val="1155CC"/>
                </a:solidFill>
                <a:hlinkClick r:id="rId4">
                  <a:extLst>
                    <a:ext uri="{A12FA001-AC4F-418D-AE19-62706E023703}">
                      <ahyp:hlinkClr val="tx"/>
                    </a:ext>
                  </a:extLst>
                </a:hlinkClick>
              </a:rPr>
              <a:t>Prediction of Air Quality Index Using Machine Learning Techniques</a:t>
            </a:r>
            <a:r>
              <a:rPr lang="en" sz="1200">
                <a:solidFill>
                  <a:srgbClr val="000000"/>
                </a:solidFill>
              </a:rPr>
              <a:t>: A Comparative AnalysisN. Srinivasa Gupta,1Yashvi Mohta,2Khyati Heda,2Raahil Armaan,2B. Valarmathi,2and G. Arulkumaran, Hindawi Journal of Environmental and Public Health, Volume 2023, Article ID 4916267</a:t>
            </a:r>
            <a:endParaRPr sz="1200">
              <a:solidFill>
                <a:srgbClr val="000000"/>
              </a:solidFill>
            </a:endParaRPr>
          </a:p>
          <a:p>
            <a:pPr indent="0" lvl="0" marL="360000" marR="463725" rtl="0" algn="just">
              <a:lnSpc>
                <a:spcPct val="150000"/>
              </a:lnSpc>
              <a:spcBef>
                <a:spcPts val="1000"/>
              </a:spcBef>
              <a:spcAft>
                <a:spcPts val="0"/>
              </a:spcAft>
              <a:buNone/>
            </a:pPr>
            <a:r>
              <a:rPr lang="en" sz="1200">
                <a:solidFill>
                  <a:srgbClr val="000000"/>
                </a:solidFill>
              </a:rPr>
              <a:t>[3] Urban Air Quality Prediction Using Regression Analysis, Soubhik Mahanta; T. Ramakrishnudu; Rajat Raj Jha; Niraj Tailor, TENCON 2019 - 2019 IEEE Region 10 Conference (TENCON)</a:t>
            </a:r>
            <a:endParaRPr sz="1200">
              <a:solidFill>
                <a:srgbClr val="000000"/>
              </a:solidFill>
            </a:endParaRPr>
          </a:p>
          <a:p>
            <a:pPr indent="0" lvl="0" marL="360000" marR="463725" rtl="0" algn="just">
              <a:lnSpc>
                <a:spcPct val="150000"/>
              </a:lnSpc>
              <a:spcBef>
                <a:spcPts val="1000"/>
              </a:spcBef>
              <a:spcAft>
                <a:spcPts val="0"/>
              </a:spcAft>
              <a:buNone/>
            </a:pPr>
            <a:r>
              <a:rPr lang="en" sz="1200">
                <a:solidFill>
                  <a:srgbClr val="000000"/>
                </a:solidFill>
                <a:highlight>
                  <a:srgbClr val="FFFFFF"/>
                </a:highlight>
              </a:rPr>
              <a:t>[4] </a:t>
            </a:r>
            <a:r>
              <a:rPr lang="en" sz="1200">
                <a:solidFill>
                  <a:srgbClr val="000000"/>
                </a:solidFill>
              </a:rPr>
              <a:t>M. Bansal, “Air quality index prediction of Delhi using LSTM,” Int. J. Emerg. Trends Technol. Comput. Sci, vol. 8, pp. 59–68, 2019.</a:t>
            </a:r>
            <a:endParaRPr sz="1200">
              <a:solidFill>
                <a:srgbClr val="000000"/>
              </a:solidFill>
              <a:highlight>
                <a:srgbClr val="FFFFFF"/>
              </a:highlight>
            </a:endParaRPr>
          </a:p>
          <a:p>
            <a:pPr indent="0" lvl="0" marL="360000" marR="463725" rtl="0" algn="just">
              <a:lnSpc>
                <a:spcPct val="150000"/>
              </a:lnSpc>
              <a:spcBef>
                <a:spcPts val="1000"/>
              </a:spcBef>
              <a:spcAft>
                <a:spcPts val="0"/>
              </a:spcAft>
              <a:buNone/>
            </a:pPr>
            <a:r>
              <a:rPr lang="en" sz="1200">
                <a:solidFill>
                  <a:srgbClr val="000000"/>
                </a:solidFill>
              </a:rPr>
              <a:t>[5] N. Srinivasa Gupta , Yashvi Mohta, Khyati Heda, Raahil Armaan, Valarmathi and G. Arulkumaran, “Prediction of Air Quality Index Using Machine Learning Techniques: A Comparative Analysis”  Journal of Environmental and Public Health</a:t>
            </a:r>
            <a:endParaRPr sz="1200">
              <a:solidFill>
                <a:srgbClr val="000000"/>
              </a:solidFill>
            </a:endParaRPr>
          </a:p>
          <a:p>
            <a:pPr indent="0" lvl="0" marL="360000" marR="463725" rtl="0" algn="just">
              <a:lnSpc>
                <a:spcPct val="150000"/>
              </a:lnSpc>
              <a:spcBef>
                <a:spcPts val="1000"/>
              </a:spcBef>
              <a:spcAft>
                <a:spcPts val="1000"/>
              </a:spcAft>
              <a:buNone/>
            </a:pPr>
            <a:r>
              <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2cb2ad5dc51_1_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Introduction</a:t>
            </a:r>
            <a:endParaRPr b="1"/>
          </a:p>
          <a:p>
            <a:pPr indent="0" lvl="0" marL="0" rtl="0" algn="l">
              <a:lnSpc>
                <a:spcPct val="100000"/>
              </a:lnSpc>
              <a:spcBef>
                <a:spcPts val="0"/>
              </a:spcBef>
              <a:spcAft>
                <a:spcPts val="0"/>
              </a:spcAft>
              <a:buSzPts val="2800"/>
              <a:buNone/>
            </a:pPr>
            <a:r>
              <a:t/>
            </a:r>
            <a:endParaRPr b="1"/>
          </a:p>
          <a:p>
            <a:pPr indent="0" lvl="0" marL="0" rtl="0" algn="l">
              <a:lnSpc>
                <a:spcPct val="100000"/>
              </a:lnSpc>
              <a:spcBef>
                <a:spcPts val="0"/>
              </a:spcBef>
              <a:spcAft>
                <a:spcPts val="0"/>
              </a:spcAft>
              <a:buSzPts val="2800"/>
              <a:buNone/>
            </a:pPr>
            <a:r>
              <a:t/>
            </a:r>
            <a:endParaRPr b="1"/>
          </a:p>
        </p:txBody>
      </p:sp>
      <p:sp>
        <p:nvSpPr>
          <p:cNvPr id="80" name="Google Shape;80;g2cb2ad5dc51_1_0"/>
          <p:cNvSpPr txBox="1"/>
          <p:nvPr>
            <p:ph idx="4294967295" type="body"/>
          </p:nvPr>
        </p:nvSpPr>
        <p:spPr>
          <a:xfrm>
            <a:off x="57325" y="1239800"/>
            <a:ext cx="9019800" cy="3979800"/>
          </a:xfrm>
          <a:prstGeom prst="rect">
            <a:avLst/>
          </a:prstGeom>
          <a:noFill/>
          <a:ln>
            <a:noFill/>
          </a:ln>
        </p:spPr>
        <p:txBody>
          <a:bodyPr anchorCtr="0" anchor="t" bIns="91425" lIns="91425" spcFirstLastPara="1" rIns="91425" wrap="square" tIns="91425">
            <a:noAutofit/>
          </a:bodyPr>
          <a:lstStyle/>
          <a:p>
            <a:pPr indent="0" lvl="0" marL="0" rtl="0" algn="just">
              <a:spcBef>
                <a:spcPts val="1100"/>
              </a:spcBef>
              <a:spcAft>
                <a:spcPts val="0"/>
              </a:spcAft>
              <a:buNone/>
            </a:pPr>
            <a:r>
              <a:rPr b="1" lang="en" sz="1400">
                <a:solidFill>
                  <a:srgbClr val="000000"/>
                </a:solidFill>
              </a:rPr>
              <a:t>The Urgent Need for Air Quality Monitoring</a:t>
            </a:r>
            <a:endParaRPr b="1" sz="1400">
              <a:solidFill>
                <a:srgbClr val="000000"/>
              </a:solidFill>
            </a:endParaRPr>
          </a:p>
          <a:p>
            <a:pPr indent="-330200" lvl="0" marL="457200" rtl="0" algn="just">
              <a:lnSpc>
                <a:spcPct val="150000"/>
              </a:lnSpc>
              <a:spcBef>
                <a:spcPts val="1200"/>
              </a:spcBef>
              <a:spcAft>
                <a:spcPts val="0"/>
              </a:spcAft>
              <a:buClr>
                <a:srgbClr val="000000"/>
              </a:buClr>
              <a:buSzPts val="1600"/>
              <a:buFont typeface="Arial"/>
              <a:buChar char="●"/>
            </a:pPr>
            <a:r>
              <a:rPr b="1" lang="en" sz="1600">
                <a:solidFill>
                  <a:srgbClr val="000000"/>
                </a:solidFill>
              </a:rPr>
              <a:t>Rising Concerns:</a:t>
            </a:r>
            <a:r>
              <a:rPr lang="en" sz="1600">
                <a:solidFill>
                  <a:srgbClr val="000000"/>
                </a:solidFill>
              </a:rPr>
              <a:t> The escalating concerns regarding the detrimental impacts of air pollution on human health and the environment have spurred a growing demand for efficient air quality monitoring and management systems.</a:t>
            </a:r>
            <a:endParaRPr sz="1600">
              <a:solidFill>
                <a:srgbClr val="000000"/>
              </a:solidFill>
            </a:endParaRPr>
          </a:p>
          <a:p>
            <a:pPr indent="-330200" lvl="0" marL="457200" rtl="0" algn="just">
              <a:lnSpc>
                <a:spcPct val="150000"/>
              </a:lnSpc>
              <a:spcBef>
                <a:spcPts val="0"/>
              </a:spcBef>
              <a:spcAft>
                <a:spcPts val="0"/>
              </a:spcAft>
              <a:buClr>
                <a:srgbClr val="000000"/>
              </a:buClr>
              <a:buSzPts val="1600"/>
              <a:buFont typeface="Arial"/>
              <a:buChar char="●"/>
            </a:pPr>
            <a:r>
              <a:rPr b="1" lang="en" sz="1600">
                <a:solidFill>
                  <a:srgbClr val="000000"/>
                </a:solidFill>
              </a:rPr>
              <a:t>Motivation:</a:t>
            </a:r>
            <a:r>
              <a:rPr lang="en" sz="1600">
                <a:solidFill>
                  <a:srgbClr val="000000"/>
                </a:solidFill>
              </a:rPr>
              <a:t> The urgent and expanding issue of air pollution, particularly prevalent in urban areas worldwide, is what motivates us to conduct this study. The main objective of our initiative becomes evident when one considers the grave health risks and environmental consequences that poor air quality poses, especially in rapidly developing nations like India.</a:t>
            </a:r>
            <a:endParaRPr sz="1600">
              <a:solidFill>
                <a:srgbClr val="000000"/>
              </a:solidFill>
            </a:endParaRPr>
          </a:p>
          <a:p>
            <a:pPr indent="457200" lvl="0" marL="0" rtl="0" algn="just">
              <a:lnSpc>
                <a:spcPct val="100000"/>
              </a:lnSpc>
              <a:spcBef>
                <a:spcPts val="1200"/>
              </a:spcBef>
              <a:spcAft>
                <a:spcPts val="0"/>
              </a:spcAft>
              <a:buSzPts val="1300"/>
              <a:buNone/>
            </a:pPr>
            <a:r>
              <a:t/>
            </a:r>
            <a:endParaRPr b="1" sz="1400">
              <a:solidFill>
                <a:srgbClr val="000000"/>
              </a:solidFill>
            </a:endParaRPr>
          </a:p>
          <a:p>
            <a:pPr indent="0" lvl="0" marL="0" rtl="0" algn="just">
              <a:lnSpc>
                <a:spcPct val="100000"/>
              </a:lnSpc>
              <a:spcBef>
                <a:spcPts val="0"/>
              </a:spcBef>
              <a:spcAft>
                <a:spcPts val="0"/>
              </a:spcAft>
              <a:buClr>
                <a:srgbClr val="000000"/>
              </a:buClr>
              <a:buSzPts val="1400"/>
              <a:buNone/>
            </a:pPr>
            <a:r>
              <a:t/>
            </a:r>
            <a:endParaRPr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Lacuna in the existing system</a:t>
            </a:r>
            <a:endParaRPr b="1"/>
          </a:p>
        </p:txBody>
      </p:sp>
      <p:sp>
        <p:nvSpPr>
          <p:cNvPr id="86" name="Google Shape;86;p4"/>
          <p:cNvSpPr txBox="1"/>
          <p:nvPr>
            <p:ph idx="1" type="body"/>
          </p:nvPr>
        </p:nvSpPr>
        <p:spPr>
          <a:xfrm>
            <a:off x="311700" y="1529225"/>
            <a:ext cx="8520600" cy="3076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D0D0D"/>
              </a:buClr>
              <a:buSzPts val="1600"/>
              <a:buChar char="●"/>
            </a:pPr>
            <a:r>
              <a:rPr lang="en" sz="1600">
                <a:solidFill>
                  <a:srgbClr val="0D0D0D"/>
                </a:solidFill>
                <a:highlight>
                  <a:srgbClr val="FFFFFF"/>
                </a:highlight>
              </a:rPr>
              <a:t>Visualization of air pollution in a particular city based on the parameters related to air pollution.</a:t>
            </a:r>
            <a:endParaRPr sz="1800">
              <a:solidFill>
                <a:srgbClr val="0D0D0D"/>
              </a:solidFill>
              <a:highlight>
                <a:srgbClr val="FFFFFF"/>
              </a:highlight>
            </a:endParaRPr>
          </a:p>
          <a:p>
            <a:pPr indent="-330200" lvl="0" marL="457200" rtl="0" algn="just">
              <a:lnSpc>
                <a:spcPct val="115000"/>
              </a:lnSpc>
              <a:spcBef>
                <a:spcPts val="0"/>
              </a:spcBef>
              <a:spcAft>
                <a:spcPts val="0"/>
              </a:spcAft>
              <a:buClr>
                <a:srgbClr val="0D0D0D"/>
              </a:buClr>
              <a:buSzPts val="1600"/>
              <a:buChar char="●"/>
            </a:pPr>
            <a:r>
              <a:rPr lang="en" sz="1600">
                <a:solidFill>
                  <a:srgbClr val="0D0D0D"/>
                </a:solidFill>
                <a:highlight>
                  <a:srgbClr val="FFFFFF"/>
                </a:highlight>
              </a:rPr>
              <a:t>The presence of Outliers or </a:t>
            </a:r>
            <a:r>
              <a:rPr lang="en" sz="1600">
                <a:solidFill>
                  <a:srgbClr val="0D0D0D"/>
                </a:solidFill>
                <a:highlight>
                  <a:schemeClr val="lt1"/>
                </a:highlight>
              </a:rPr>
              <a:t>anomaly detection </a:t>
            </a:r>
            <a:r>
              <a:rPr lang="en" sz="1600">
                <a:solidFill>
                  <a:srgbClr val="0D0D0D"/>
                </a:solidFill>
                <a:highlight>
                  <a:srgbClr val="FFFFFF"/>
                </a:highlight>
              </a:rPr>
              <a:t>can affect the model to decrease its accuracy</a:t>
            </a:r>
            <a:r>
              <a:rPr lang="en" sz="1600">
                <a:solidFill>
                  <a:srgbClr val="000000"/>
                </a:solidFill>
              </a:rPr>
              <a:t> and t</a:t>
            </a:r>
            <a:r>
              <a:rPr lang="en" sz="1600">
                <a:solidFill>
                  <a:srgbClr val="000000"/>
                </a:solidFill>
              </a:rPr>
              <a:t>he data we use may have some outliers / anomalies, i.e. the values which are dissimilar with the other values which can affect the ML model.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 sz="1600">
                <a:solidFill>
                  <a:srgbClr val="000000"/>
                </a:solidFill>
              </a:rPr>
              <a:t>The outlier detection is one of the unfilled spaces, as it can affect the accuracy of our model.</a:t>
            </a:r>
            <a:endParaRPr sz="1600">
              <a:solidFill>
                <a:srgbClr val="000000"/>
              </a:solidFill>
            </a:endParaRPr>
          </a:p>
          <a:p>
            <a:pPr indent="0" lvl="0" marL="0" rtl="0" algn="just">
              <a:lnSpc>
                <a:spcPct val="115000"/>
              </a:lnSpc>
              <a:spcBef>
                <a:spcPts val="0"/>
              </a:spcBef>
              <a:spcAft>
                <a:spcPts val="0"/>
              </a:spcAft>
              <a:buSzPts val="1300"/>
              <a:buNone/>
            </a:pPr>
            <a:r>
              <a:t/>
            </a:r>
            <a:endParaRPr sz="1400">
              <a:solidFill>
                <a:srgbClr val="000000"/>
              </a:solidFill>
            </a:endParaRPr>
          </a:p>
          <a:p>
            <a:pPr indent="0" lvl="0" marL="0" rtl="0" algn="just">
              <a:lnSpc>
                <a:spcPct val="115000"/>
              </a:lnSpc>
              <a:spcBef>
                <a:spcPts val="0"/>
              </a:spcBef>
              <a:spcAft>
                <a:spcPts val="0"/>
              </a:spcAft>
              <a:buSzPts val="1600"/>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Problem Definition</a:t>
            </a:r>
            <a:endParaRPr b="1"/>
          </a:p>
        </p:txBody>
      </p:sp>
      <p:sp>
        <p:nvSpPr>
          <p:cNvPr id="92" name="Google Shape;92;p5"/>
          <p:cNvSpPr txBox="1"/>
          <p:nvPr>
            <p:ph idx="1" type="body"/>
          </p:nvPr>
        </p:nvSpPr>
        <p:spPr>
          <a:xfrm>
            <a:off x="0" y="1272200"/>
            <a:ext cx="9083100" cy="37482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1200"/>
              </a:spcBef>
              <a:spcAft>
                <a:spcPts val="0"/>
              </a:spcAft>
              <a:buClr>
                <a:srgbClr val="000000"/>
              </a:buClr>
              <a:buSzPts val="1400"/>
              <a:buChar char="●"/>
            </a:pPr>
            <a:r>
              <a:rPr lang="en" sz="1400">
                <a:solidFill>
                  <a:srgbClr val="000000"/>
                </a:solidFill>
              </a:rPr>
              <a:t>“Applying Machine Learning techniques to forecast the possibility of Air Pollution in an Urban Environment,” involves the development and application of machine learning models to predict future levels of air pollution in urban settings.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The task requires the use of historical and current air quality data, which includes various pollutants like PM2.5, PM10, NO2, SO2, CO, O3, etc., to train machine learning algorithms.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The goal is to accurately forecast air pollution levels, which could be represented as the Air Quality Index (AQI) or concentrations of specific pollutants.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The focus on urban environments is crucial as these areas typically have different pollution sources and patterns compared to rural areas and tend to have more air quality monitoring stations providing high-resolution spatio-temporal data. </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Accurate predictions can aid in timely decision-making and planning for pollution control measures, contributing significantly to improving public health and environmental conditions.</a:t>
            </a:r>
            <a:endParaRPr sz="1400">
              <a:solidFill>
                <a:srgbClr val="000000"/>
              </a:solidFill>
            </a:endParaRPr>
          </a:p>
          <a:p>
            <a:pPr indent="0" lvl="0" marL="0" marR="11243" rtl="0" algn="just">
              <a:lnSpc>
                <a:spcPct val="143680"/>
              </a:lnSpc>
              <a:spcBef>
                <a:spcPts val="3209"/>
              </a:spcBef>
              <a:spcAft>
                <a:spcPts val="12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43de5dac04_0_24"/>
          <p:cNvSpPr txBox="1"/>
          <p:nvPr>
            <p:ph type="title"/>
          </p:nvPr>
        </p:nvSpPr>
        <p:spPr>
          <a:xfrm>
            <a:off x="251175" y="3496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Literature Survey</a:t>
            </a:r>
            <a:endParaRPr b="1"/>
          </a:p>
        </p:txBody>
      </p:sp>
      <p:graphicFrame>
        <p:nvGraphicFramePr>
          <p:cNvPr id="98" name="Google Shape;98;g243de5dac04_0_24"/>
          <p:cNvGraphicFramePr/>
          <p:nvPr/>
        </p:nvGraphicFramePr>
        <p:xfrm>
          <a:off x="53975" y="1339100"/>
          <a:ext cx="3000000" cy="3000000"/>
        </p:xfrm>
        <a:graphic>
          <a:graphicData uri="http://schemas.openxmlformats.org/drawingml/2006/table">
            <a:tbl>
              <a:tblPr>
                <a:noFill/>
                <a:tableStyleId>{A8738A1E-FB78-4811-B778-4E6F2D1F2A1D}</a:tableStyleId>
              </a:tblPr>
              <a:tblGrid>
                <a:gridCol w="2253450"/>
                <a:gridCol w="2253450"/>
                <a:gridCol w="2253450"/>
                <a:gridCol w="2253450"/>
              </a:tblGrid>
              <a:tr h="37145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Title</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Year</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Methodology</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Tech tools</a:t>
                      </a:r>
                      <a:endParaRPr b="1" sz="1300" u="none" cap="none" strike="noStrike"/>
                    </a:p>
                  </a:txBody>
                  <a:tcPr marT="91425" marB="91425" marR="91425" marL="91425"/>
                </a:tc>
              </a:tr>
              <a:tr h="3355225">
                <a:tc>
                  <a:txBody>
                    <a:bodyPr/>
                    <a:lstStyle/>
                    <a:p>
                      <a:pPr indent="0" lvl="0" marL="0" marR="0" rtl="0" algn="l">
                        <a:lnSpc>
                          <a:spcPct val="100000"/>
                        </a:lnSpc>
                        <a:spcBef>
                          <a:spcPts val="0"/>
                        </a:spcBef>
                        <a:spcAft>
                          <a:spcPts val="0"/>
                        </a:spcAft>
                        <a:buClr>
                          <a:srgbClr val="000000"/>
                        </a:buClr>
                        <a:buSzPts val="1050"/>
                        <a:buFont typeface="Arial"/>
                        <a:buNone/>
                      </a:pPr>
                      <a:r>
                        <a:rPr lang="en" sz="1350" cap="none" strike="noStrike">
                          <a:highlight>
                            <a:srgbClr val="FFFFFF"/>
                          </a:highlight>
                          <a:uFill>
                            <a:noFill/>
                          </a:uFill>
                          <a:latin typeface="Roboto"/>
                          <a:ea typeface="Roboto"/>
                          <a:cs typeface="Roboto"/>
                          <a:sym typeface="Roboto"/>
                          <a:hlinkClick r:id="rId3"/>
                        </a:rPr>
                        <a:t>Prediction of Air Quality Index Using Machine Learning</a:t>
                      </a:r>
                      <a:endParaRPr sz="1350" cap="none" strike="noStrike">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rPr lang="en" sz="1350" cap="none" strike="noStrike">
                          <a:highlight>
                            <a:srgbClr val="FFFFFF"/>
                          </a:highlight>
                          <a:uFill>
                            <a:noFill/>
                          </a:uFill>
                          <a:latin typeface="Roboto"/>
                          <a:ea typeface="Roboto"/>
                          <a:cs typeface="Roboto"/>
                          <a:sym typeface="Roboto"/>
                          <a:hlinkClick r:id="rId4"/>
                        </a:rPr>
                        <a:t>Techniques: A Comparative Analysis</a:t>
                      </a:r>
                      <a:endParaRPr sz="1350" cap="none" strike="noStrike">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t/>
                      </a:r>
                      <a:endParaRPr sz="1350" cap="none" strike="noStrike">
                        <a:highlight>
                          <a:srgbClr val="FFFFFF"/>
                        </a:highlight>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latin typeface="Roboto"/>
                          <a:ea typeface="Roboto"/>
                          <a:cs typeface="Roboto"/>
                          <a:sym typeface="Roboto"/>
                        </a:rPr>
                        <a:t>2023</a:t>
                      </a:r>
                      <a:endParaRPr sz="1300" u="none" cap="none" strike="noStrike">
                        <a:latin typeface="Roboto"/>
                        <a:ea typeface="Roboto"/>
                        <a:cs typeface="Roboto"/>
                        <a:sym typeface="Roboto"/>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50"/>
                        <a:buFont typeface="Arial"/>
                        <a:buNone/>
                      </a:pPr>
                      <a:r>
                        <a:rPr lang="en" sz="1050" u="none" cap="none" strike="noStrike">
                          <a:highlight>
                            <a:srgbClr val="FFFFFF"/>
                          </a:highlight>
                          <a:latin typeface="Roboto"/>
                          <a:ea typeface="Roboto"/>
                          <a:cs typeface="Roboto"/>
                          <a:sym typeface="Roboto"/>
                        </a:rPr>
                        <a:t>In this paper, the proposed methods use three different algorithms to draw a comparative analysis of the AQI values of New Delhi, Bangalore, Kolkata, and Hyderabad by using parameters such as PM2.5, PM10, NO, NO2, NOx, NH3, CO, SO2, O3, Benzene, and toluene levels, which will then compare the three algorithms and fnd the most accurate and efficient algorithm. Te aim is to analyze and present it in an efficient way. It would help us discover interesting and insightful information. Tese particular cities have a higher population density and give a good estimate of the pollution in a major South Asian city.</a:t>
                      </a:r>
                      <a:endParaRPr sz="1050" u="none" cap="none" strike="noStrike">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050"/>
                        <a:buFont typeface="Arial"/>
                        <a:buNone/>
                      </a:pPr>
                      <a:r>
                        <a:t/>
                      </a:r>
                      <a:endParaRPr sz="1050" u="none" cap="none" strike="noStrike">
                        <a:highlight>
                          <a:srgbClr val="FFFFFF"/>
                        </a:highlight>
                        <a:latin typeface="Roboto"/>
                        <a:ea typeface="Roboto"/>
                        <a:cs typeface="Roboto"/>
                        <a:sym typeface="Roboto"/>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50"/>
                        <a:buFont typeface="Arial"/>
                        <a:buNone/>
                      </a:pPr>
                      <a:r>
                        <a:rPr lang="en" sz="1050" u="none" cap="none" strike="noStrike">
                          <a:highlight>
                            <a:srgbClr val="FFFFFF"/>
                          </a:highlight>
                          <a:latin typeface="Roboto"/>
                          <a:ea typeface="Roboto"/>
                          <a:cs typeface="Roboto"/>
                          <a:sym typeface="Roboto"/>
                        </a:rPr>
                        <a:t>Synthetic Minority Oversampling Technique (SMOTE) Algorithm. Synthetic samples are created for the minority class using this oversampling technique. It aids in making an imbalanced dataset balanced. Tis approach helps with beating the issue of overfitting brought about by arbitrary oversampling.</a:t>
                      </a:r>
                      <a:endParaRPr sz="1050" u="none" cap="none" strike="noStrike">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1050"/>
                        <a:buFont typeface="Arial"/>
                        <a:buNone/>
                      </a:pPr>
                      <a:r>
                        <a:t/>
                      </a:r>
                      <a:endParaRPr sz="1050" u="none" cap="none" strike="noStrike">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251175" y="3496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Literature Survey</a:t>
            </a:r>
            <a:endParaRPr b="1"/>
          </a:p>
        </p:txBody>
      </p:sp>
      <p:graphicFrame>
        <p:nvGraphicFramePr>
          <p:cNvPr id="104" name="Google Shape;104;p6"/>
          <p:cNvGraphicFramePr/>
          <p:nvPr/>
        </p:nvGraphicFramePr>
        <p:xfrm>
          <a:off x="53975" y="1339100"/>
          <a:ext cx="3000000" cy="3000000"/>
        </p:xfrm>
        <a:graphic>
          <a:graphicData uri="http://schemas.openxmlformats.org/drawingml/2006/table">
            <a:tbl>
              <a:tblPr>
                <a:noFill/>
                <a:tableStyleId>{A8738A1E-FB78-4811-B778-4E6F2D1F2A1D}</a:tableStyleId>
              </a:tblPr>
              <a:tblGrid>
                <a:gridCol w="2253450"/>
                <a:gridCol w="2253450"/>
                <a:gridCol w="2253450"/>
                <a:gridCol w="2253450"/>
              </a:tblGrid>
              <a:tr h="37145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Title</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Year</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Methodology</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Tech tools</a:t>
                      </a:r>
                      <a:endParaRPr b="1" sz="1300" u="none" cap="none" strike="noStrike"/>
                    </a:p>
                  </a:txBody>
                  <a:tcPr marT="91425" marB="91425" marR="91425" marL="91425"/>
                </a:tc>
              </a:tr>
              <a:tr h="3355225">
                <a:tc>
                  <a:txBody>
                    <a:bodyPr/>
                    <a:lstStyle/>
                    <a:p>
                      <a:pPr indent="0" lvl="0" marL="0" marR="0" rtl="0" algn="l">
                        <a:lnSpc>
                          <a:spcPct val="100000"/>
                        </a:lnSpc>
                        <a:spcBef>
                          <a:spcPts val="0"/>
                        </a:spcBef>
                        <a:spcAft>
                          <a:spcPts val="0"/>
                        </a:spcAft>
                        <a:buClr>
                          <a:srgbClr val="000000"/>
                        </a:buClr>
                        <a:buSzPts val="1050"/>
                        <a:buFont typeface="Arial"/>
                        <a:buNone/>
                      </a:pPr>
                      <a:r>
                        <a:rPr lang="en" sz="1300" u="none" cap="none" strike="noStrike">
                          <a:highlight>
                            <a:srgbClr val="FFFFFF"/>
                          </a:highlight>
                          <a:latin typeface="Roboto"/>
                          <a:ea typeface="Roboto"/>
                          <a:cs typeface="Roboto"/>
                          <a:sym typeface="Roboto"/>
                        </a:rPr>
                        <a:t>Urban Air Quality Prediction using Regression Analysis</a:t>
                      </a:r>
                      <a:endParaRPr sz="1300" u="none" cap="none" strike="noStrike">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Roboto"/>
                          <a:ea typeface="Roboto"/>
                          <a:cs typeface="Roboto"/>
                          <a:sym typeface="Roboto"/>
                        </a:rPr>
                        <a:t>2019</a:t>
                      </a:r>
                      <a:endParaRPr sz="1200" u="none" cap="none" strike="noStrike">
                        <a:latin typeface="Roboto"/>
                        <a:ea typeface="Roboto"/>
                        <a:cs typeface="Roboto"/>
                        <a:sym typeface="Roboto"/>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50"/>
                        <a:buFont typeface="Arial"/>
                        <a:buNone/>
                      </a:pPr>
                      <a:r>
                        <a:rPr lang="en" sz="1050" u="none" cap="none" strike="noStrike">
                          <a:highlight>
                            <a:srgbClr val="FFFFFF"/>
                          </a:highlight>
                          <a:latin typeface="Roboto"/>
                          <a:ea typeface="Roboto"/>
                          <a:cs typeface="Roboto"/>
                          <a:sym typeface="Roboto"/>
                        </a:rPr>
                        <a:t>A reliable method of identifying which variables have an impact on a topic of interest(in this case our AQI values) is regression analysis. Which factors matter most, which factors can be ignored, and how these factors influence each other can be confidently determined by performing regression. The variable which is being predicted is called the dependent variable. In our paper, it’s the AQI value. Factors that we assume to have an effect on the dependent variable are called independent variables. The various weather phenomena come under this category.</a:t>
                      </a:r>
                      <a:endParaRPr sz="1300" u="none" cap="none" strike="noStrike">
                        <a:latin typeface="Roboto"/>
                        <a:ea typeface="Roboto"/>
                        <a:cs typeface="Roboto"/>
                        <a:sym typeface="Roboto"/>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050"/>
                        <a:buFont typeface="Arial"/>
                        <a:buNone/>
                      </a:pPr>
                      <a:r>
                        <a:rPr lang="en" sz="1050" u="none" cap="none" strike="noStrike">
                          <a:highlight>
                            <a:srgbClr val="FFFFFF"/>
                          </a:highlight>
                          <a:latin typeface="Roboto"/>
                          <a:ea typeface="Roboto"/>
                          <a:cs typeface="Roboto"/>
                          <a:sym typeface="Roboto"/>
                        </a:rPr>
                        <a:t>We can run the model on Python 2.7 (or higher) x64 machine with 8GB RAM, 2.3Ghz intel i7 CPU using the standard visualization and sklearn packages. The majority of work like loading, and handling the null data was implemented using the pandas DataFrame. The dataset was then trained and tested with an approximate ratio of 7:3, ie 4400 train values and 2000 test values. The trained dataset was then fit to predict values using various regression algorithms like Linear Regression, Neural Network Regression, Decision Forest, etc., and compare the results.</a:t>
                      </a:r>
                      <a:endParaRPr sz="1300" u="none" cap="none" strike="noStrike">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43de5dac04_0_19"/>
          <p:cNvSpPr txBox="1"/>
          <p:nvPr>
            <p:ph type="title"/>
          </p:nvPr>
        </p:nvSpPr>
        <p:spPr>
          <a:xfrm>
            <a:off x="251175" y="3496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Literature Survey</a:t>
            </a:r>
            <a:endParaRPr b="1"/>
          </a:p>
        </p:txBody>
      </p:sp>
      <p:graphicFrame>
        <p:nvGraphicFramePr>
          <p:cNvPr id="110" name="Google Shape;110;g243de5dac04_0_19"/>
          <p:cNvGraphicFramePr/>
          <p:nvPr/>
        </p:nvGraphicFramePr>
        <p:xfrm>
          <a:off x="53975" y="1339100"/>
          <a:ext cx="3000000" cy="3000000"/>
        </p:xfrm>
        <a:graphic>
          <a:graphicData uri="http://schemas.openxmlformats.org/drawingml/2006/table">
            <a:tbl>
              <a:tblPr>
                <a:noFill/>
                <a:tableStyleId>{A8738A1E-FB78-4811-B778-4E6F2D1F2A1D}</a:tableStyleId>
              </a:tblPr>
              <a:tblGrid>
                <a:gridCol w="2253450"/>
                <a:gridCol w="2253450"/>
                <a:gridCol w="2253450"/>
                <a:gridCol w="2253450"/>
              </a:tblGrid>
              <a:tr h="371450">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Title</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Year</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Methodology</a:t>
                      </a:r>
                      <a:endParaRPr b="1" sz="13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b="1" lang="en" sz="1300" u="none" cap="none" strike="noStrike"/>
                        <a:t>Tech tools</a:t>
                      </a:r>
                      <a:endParaRPr b="1" sz="1300" u="none" cap="none" strike="noStrike"/>
                    </a:p>
                  </a:txBody>
                  <a:tcPr marT="91425" marB="91425" marR="91425" marL="91425"/>
                </a:tc>
              </a:tr>
              <a:tr h="3355225">
                <a:tc>
                  <a:txBody>
                    <a:bodyPr/>
                    <a:lstStyle/>
                    <a:p>
                      <a:pPr indent="0" lvl="0" marL="0" marR="0" rtl="0" algn="l">
                        <a:lnSpc>
                          <a:spcPct val="100000"/>
                        </a:lnSpc>
                        <a:spcBef>
                          <a:spcPts val="0"/>
                        </a:spcBef>
                        <a:spcAft>
                          <a:spcPts val="0"/>
                        </a:spcAft>
                        <a:buClr>
                          <a:srgbClr val="000000"/>
                        </a:buClr>
                        <a:buSzPts val="1150"/>
                        <a:buFont typeface="Arial"/>
                        <a:buNone/>
                      </a:pPr>
                      <a:r>
                        <a:rPr lang="en" sz="1300" u="none" cap="none" strike="noStrike">
                          <a:solidFill>
                            <a:srgbClr val="333333"/>
                          </a:solidFill>
                          <a:highlight>
                            <a:srgbClr val="FFFFFF"/>
                          </a:highlight>
                          <a:latin typeface="Roboto"/>
                          <a:ea typeface="Roboto"/>
                          <a:cs typeface="Roboto"/>
                          <a:sym typeface="Roboto"/>
                        </a:rPr>
                        <a:t>Prediction of Air Quality Index Based on LSTM</a:t>
                      </a:r>
                      <a:endParaRPr sz="1300" u="none" cap="none" strike="noStrike">
                        <a:latin typeface="Roboto"/>
                        <a:ea typeface="Roboto"/>
                        <a:cs typeface="Roboto"/>
                        <a:sym typeface="Robot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50"/>
                        <a:buFont typeface="Arial"/>
                        <a:buNone/>
                      </a:pPr>
                      <a:r>
                        <a:rPr lang="en" sz="1150" u="none" cap="none" strike="noStrike">
                          <a:highlight>
                            <a:srgbClr val="FFFFFF"/>
                          </a:highlight>
                          <a:latin typeface="Roboto"/>
                          <a:ea typeface="Roboto"/>
                          <a:cs typeface="Roboto"/>
                          <a:sym typeface="Roboto"/>
                        </a:rPr>
                        <a:t>2021</a:t>
                      </a:r>
                      <a:endParaRPr sz="1300" u="none" cap="none" strike="noStrike">
                        <a:latin typeface="Roboto"/>
                        <a:ea typeface="Roboto"/>
                        <a:cs typeface="Roboto"/>
                        <a:sym typeface="Roboto"/>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50"/>
                        <a:buFont typeface="Arial"/>
                        <a:buNone/>
                      </a:pPr>
                      <a:r>
                        <a:rPr lang="en" sz="1150" u="none" cap="none" strike="noStrike">
                          <a:highlight>
                            <a:srgbClr val="FFFFFF"/>
                          </a:highlight>
                          <a:latin typeface="Roboto"/>
                          <a:ea typeface="Roboto"/>
                          <a:cs typeface="Roboto"/>
                          <a:sym typeface="Roboto"/>
                        </a:rPr>
                        <a:t>For solving this problem, we use Long Short Term Memory, which is a kind of time Recursive Network Nerve. It is suitable for processing and predicting important events with relatively long intervals and delays in time series. LSTM is different from RNN mainly because it adds a processor to the algorithm to judge whether the information is useful or not. The structure under which the processor is called a cell.</a:t>
                      </a:r>
                      <a:endParaRPr sz="1300" u="none" cap="none" strike="noStrike">
                        <a:latin typeface="Roboto"/>
                        <a:ea typeface="Roboto"/>
                        <a:cs typeface="Roboto"/>
                        <a:sym typeface="Roboto"/>
                      </a:endParaRPr>
                    </a:p>
                  </a:txBody>
                  <a:tcPr marT="91425" marB="91425" marR="91425" marL="91425"/>
                </a:tc>
                <a:tc>
                  <a:txBody>
                    <a:bodyPr/>
                    <a:lstStyle/>
                    <a:p>
                      <a:pPr indent="0" lvl="0" marL="0" marR="0" rtl="0" algn="just">
                        <a:lnSpc>
                          <a:spcPct val="100000"/>
                        </a:lnSpc>
                        <a:spcBef>
                          <a:spcPts val="0"/>
                        </a:spcBef>
                        <a:spcAft>
                          <a:spcPts val="0"/>
                        </a:spcAft>
                        <a:buClr>
                          <a:srgbClr val="000000"/>
                        </a:buClr>
                        <a:buSzPts val="1150"/>
                        <a:buFont typeface="Arial"/>
                        <a:buNone/>
                      </a:pPr>
                      <a:r>
                        <a:rPr lang="en" sz="1150" u="none" cap="none" strike="noStrike">
                          <a:highlight>
                            <a:srgbClr val="FFFFFF"/>
                          </a:highlight>
                          <a:latin typeface="Roboto"/>
                          <a:ea typeface="Roboto"/>
                          <a:cs typeface="Roboto"/>
                          <a:sym typeface="Roboto"/>
                        </a:rPr>
                        <a:t>With the standard visualization libraries, we can visualize the data and use the Neural Networks or the Long Short Term Memory (LSTM) model.</a:t>
                      </a:r>
                      <a:endParaRPr sz="1300" u="none" cap="none" strike="noStrike">
                        <a:latin typeface="Roboto"/>
                        <a:ea typeface="Roboto"/>
                        <a:cs typeface="Roboto"/>
                        <a:sym typeface="Roboto"/>
                      </a:endParaRPr>
                    </a:p>
                    <a:p>
                      <a:pPr indent="0" lvl="0" marL="0" marR="0" rtl="0" algn="just">
                        <a:lnSpc>
                          <a:spcPct val="100000"/>
                        </a:lnSpc>
                        <a:spcBef>
                          <a:spcPts val="0"/>
                        </a:spcBef>
                        <a:spcAft>
                          <a:spcPts val="0"/>
                        </a:spcAft>
                        <a:buClr>
                          <a:srgbClr val="000000"/>
                        </a:buClr>
                        <a:buSzPts val="1050"/>
                        <a:buFont typeface="Arial"/>
                        <a:buNone/>
                      </a:pPr>
                      <a:r>
                        <a:t/>
                      </a:r>
                      <a:endParaRPr sz="1050" u="none" cap="none" strike="noStrike">
                        <a:highlight>
                          <a:srgbClr val="FFFFFF"/>
                        </a:highlight>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pic>
        <p:nvPicPr>
          <p:cNvPr id="116" name="Google Shape;116;p9"/>
          <p:cNvPicPr preferRelativeResize="0"/>
          <p:nvPr/>
        </p:nvPicPr>
        <p:blipFill>
          <a:blip r:embed="rId3">
            <a:alphaModFix/>
          </a:blip>
          <a:stretch>
            <a:fillRect/>
          </a:stretch>
        </p:blipFill>
        <p:spPr>
          <a:xfrm>
            <a:off x="152400" y="1277025"/>
            <a:ext cx="8991601" cy="349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