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77" r:id="rId6"/>
    <p:sldId id="260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1" r:id="rId16"/>
    <p:sldId id="272" r:id="rId17"/>
    <p:sldId id="280" r:id="rId18"/>
    <p:sldId id="273" r:id="rId19"/>
    <p:sldId id="275" r:id="rId20"/>
    <p:sldId id="281" r:id="rId21"/>
    <p:sldId id="276" r:id="rId2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9" autoAdjust="0"/>
    <p:restoredTop sz="94660"/>
  </p:normalViewPr>
  <p:slideViewPr>
    <p:cSldViewPr>
      <p:cViewPr varScale="1">
        <p:scale>
          <a:sx n="93" d="100"/>
          <a:sy n="93" d="100"/>
        </p:scale>
        <p:origin x="66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571999" y="0"/>
                </a:lnTo>
                <a:lnTo>
                  <a:pt x="4571999" y="514349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325" y="559725"/>
            <a:ext cx="8375349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9150" y="1551304"/>
            <a:ext cx="3820795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593725" y="1948280"/>
            <a:ext cx="4031615" cy="299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277620"/>
          </a:xfrm>
          <a:custGeom>
            <a:avLst/>
            <a:gdLst/>
            <a:ahLst/>
            <a:cxnLst/>
            <a:rect l="l" t="t" r="r" b="b"/>
            <a:pathLst>
              <a:path w="9144000" h="1277620">
                <a:moveTo>
                  <a:pt x="9143999" y="1277099"/>
                </a:moveTo>
                <a:lnTo>
                  <a:pt x="0" y="12770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27709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246850"/>
            <a:ext cx="8374549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8279" y="1456137"/>
            <a:ext cx="8527440" cy="3439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4" y="0"/>
            <a:ext cx="9144635" cy="4398645"/>
          </a:xfrm>
          <a:custGeom>
            <a:avLst/>
            <a:gdLst/>
            <a:ahLst/>
            <a:cxnLst/>
            <a:rect l="l" t="t" r="r" b="b"/>
            <a:pathLst>
              <a:path w="9144635" h="4398645">
                <a:moveTo>
                  <a:pt x="0" y="4398099"/>
                </a:moveTo>
                <a:lnTo>
                  <a:pt x="0" y="0"/>
                </a:lnTo>
                <a:lnTo>
                  <a:pt x="9144249" y="0"/>
                </a:lnTo>
                <a:lnTo>
                  <a:pt x="9143999" y="1772849"/>
                </a:lnTo>
                <a:lnTo>
                  <a:pt x="0" y="4398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32681" y="488812"/>
            <a:ext cx="2901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65" dirty="0">
                <a:solidFill>
                  <a:srgbClr val="002F4A"/>
                </a:solidFill>
                <a:latin typeface="Cambria"/>
                <a:cs typeface="Cambria"/>
              </a:rPr>
              <a:t>EDUSPHERE</a:t>
            </a:r>
            <a:endParaRPr sz="3600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7625" y="4206572"/>
            <a:ext cx="26022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Project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Mentor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Dr.Sharmila </a:t>
            </a:r>
            <a:r>
              <a:rPr sz="1600" spc="-3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Sengupta</a:t>
            </a:r>
            <a:endParaRPr sz="1600">
              <a:latin typeface="Roboto"/>
              <a:cs typeface="Robo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737480" y="168123"/>
            <a:ext cx="4589780" cy="4391025"/>
            <a:chOff x="4211900" y="87034"/>
            <a:chExt cx="4589780" cy="43910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1900" y="2973475"/>
              <a:ext cx="931599" cy="15040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53300" y="106085"/>
              <a:ext cx="1428749" cy="15239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343775" y="96559"/>
              <a:ext cx="1447800" cy="1543050"/>
            </a:xfrm>
            <a:custGeom>
              <a:avLst/>
              <a:gdLst/>
              <a:ahLst/>
              <a:cxnLst/>
              <a:rect l="l" t="t" r="r" b="b"/>
              <a:pathLst>
                <a:path w="1447800" h="1543050">
                  <a:moveTo>
                    <a:pt x="0" y="0"/>
                  </a:moveTo>
                  <a:lnTo>
                    <a:pt x="1447799" y="0"/>
                  </a:lnTo>
                  <a:lnTo>
                    <a:pt x="1447799" y="1543049"/>
                  </a:lnTo>
                  <a:lnTo>
                    <a:pt x="0" y="154304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67633" y="1494819"/>
            <a:ext cx="1955800" cy="2236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Group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Number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Arial MT"/>
              <a:cs typeface="Arial MT"/>
            </a:endParaRPr>
          </a:p>
          <a:p>
            <a:pPr marL="12700" marR="5461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Group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Members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: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Sushanth Shetty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Vighnarth </a:t>
            </a:r>
            <a:r>
              <a:rPr sz="1800" spc="-5" dirty="0">
                <a:latin typeface="Arial MT"/>
                <a:cs typeface="Arial MT"/>
              </a:rPr>
              <a:t>Nile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Soham Parab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 err="1">
                <a:latin typeface="Arial MT"/>
                <a:cs typeface="Arial MT"/>
              </a:rPr>
              <a:t>Atharva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 err="1" smtClean="0">
                <a:latin typeface="Arial MT"/>
                <a:cs typeface="Arial MT"/>
              </a:rPr>
              <a:t>Sambhaji</a:t>
            </a:r>
            <a:endParaRPr lang="en-US" sz="1800" spc="-5" dirty="0" smtClean="0">
              <a:latin typeface="Arial MT"/>
              <a:cs typeface="Arial MT"/>
            </a:endParaRPr>
          </a:p>
          <a:p>
            <a:pPr marL="12700" marR="54610">
              <a:lnSpc>
                <a:spcPct val="100000"/>
              </a:lnSpc>
            </a:pPr>
            <a:r>
              <a:rPr lang="en-US" spc="-5" dirty="0" err="1" smtClean="0">
                <a:latin typeface="Arial MT"/>
                <a:cs typeface="Arial MT"/>
              </a:rPr>
              <a:t>Vivek</a:t>
            </a:r>
            <a:r>
              <a:rPr lang="en-US" spc="-5" dirty="0" smtClean="0">
                <a:latin typeface="Arial MT"/>
                <a:cs typeface="Arial MT"/>
              </a:rPr>
              <a:t> </a:t>
            </a:r>
            <a:r>
              <a:rPr lang="en-US" spc="-5" dirty="0" err="1" smtClean="0">
                <a:latin typeface="Arial MT"/>
                <a:cs typeface="Arial MT"/>
              </a:rPr>
              <a:t>Menghani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50" y="559725"/>
            <a:ext cx="3039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Proposed</a:t>
            </a:r>
            <a:r>
              <a:rPr spc="-20" dirty="0"/>
              <a:t> </a:t>
            </a:r>
            <a:r>
              <a:rPr spc="245" dirty="0"/>
              <a:t>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384750" y="1504950"/>
            <a:ext cx="837825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7815" indent="-285750" algn="just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47980" algn="l"/>
                <a:tab pos="349250" algn="l"/>
              </a:tabLst>
            </a:pPr>
            <a:r>
              <a:rPr lang="en-US" sz="1600" b="1" spc="-55" dirty="0">
                <a:latin typeface="Arial MT"/>
                <a:cs typeface="Arial"/>
              </a:rPr>
              <a:t>To</a:t>
            </a:r>
            <a:r>
              <a:rPr lang="en-US" sz="1600" b="1" spc="-10" dirty="0">
                <a:latin typeface="Arial MT"/>
                <a:cs typeface="Arial"/>
              </a:rPr>
              <a:t> </a:t>
            </a:r>
            <a:r>
              <a:rPr lang="en-US" sz="1600" b="1" spc="-5" dirty="0">
                <a:latin typeface="Arial MT"/>
                <a:cs typeface="Arial"/>
              </a:rPr>
              <a:t>build</a:t>
            </a:r>
            <a:r>
              <a:rPr lang="en-US" sz="1600" b="1" spc="-10" dirty="0">
                <a:latin typeface="Arial MT"/>
                <a:cs typeface="Arial"/>
              </a:rPr>
              <a:t> </a:t>
            </a:r>
            <a:r>
              <a:rPr lang="en-US" sz="1600" b="1" spc="-5" dirty="0">
                <a:latin typeface="Arial MT"/>
                <a:cs typeface="Arial"/>
              </a:rPr>
              <a:t>an</a:t>
            </a:r>
            <a:r>
              <a:rPr lang="en-US" sz="1600" b="1" spc="-10" dirty="0">
                <a:latin typeface="Arial MT"/>
                <a:cs typeface="Arial"/>
              </a:rPr>
              <a:t> </a:t>
            </a:r>
            <a:r>
              <a:rPr lang="en-US" sz="1600" b="1" spc="-5" dirty="0">
                <a:latin typeface="Arial MT"/>
                <a:cs typeface="Arial"/>
              </a:rPr>
              <a:t>user</a:t>
            </a:r>
            <a:r>
              <a:rPr lang="en-US" sz="1600" b="1" spc="-10" dirty="0">
                <a:latin typeface="Arial MT"/>
                <a:cs typeface="Arial"/>
              </a:rPr>
              <a:t> </a:t>
            </a:r>
            <a:r>
              <a:rPr lang="en-US" sz="1600" b="1" dirty="0">
                <a:latin typeface="Arial MT"/>
                <a:cs typeface="Arial"/>
              </a:rPr>
              <a:t>friendly</a:t>
            </a:r>
            <a:r>
              <a:rPr lang="en-US" sz="1600" b="1" spc="375" dirty="0">
                <a:latin typeface="Arial MT"/>
                <a:cs typeface="Arial"/>
              </a:rPr>
              <a:t> </a:t>
            </a:r>
            <a:r>
              <a:rPr lang="en-US" sz="1600" b="1" spc="-5" dirty="0">
                <a:latin typeface="Arial MT"/>
                <a:cs typeface="Arial"/>
              </a:rPr>
              <a:t>website</a:t>
            </a:r>
            <a:r>
              <a:rPr lang="en-US" sz="1600" b="1" spc="-10" dirty="0">
                <a:latin typeface="Arial MT"/>
                <a:cs typeface="Arial"/>
              </a:rPr>
              <a:t> </a:t>
            </a:r>
            <a:r>
              <a:rPr lang="en-US" sz="1600" b="1" dirty="0">
                <a:latin typeface="Arial MT"/>
                <a:cs typeface="Arial"/>
              </a:rPr>
              <a:t>to</a:t>
            </a:r>
            <a:r>
              <a:rPr lang="en-US" sz="1600" b="1" spc="-10" dirty="0">
                <a:latin typeface="Arial MT"/>
                <a:cs typeface="Arial"/>
              </a:rPr>
              <a:t> </a:t>
            </a:r>
            <a:r>
              <a:rPr lang="en-US" sz="1600" b="1" spc="-5" dirty="0">
                <a:latin typeface="Arial MT"/>
                <a:cs typeface="Arial"/>
              </a:rPr>
              <a:t>manage</a:t>
            </a:r>
            <a:r>
              <a:rPr lang="en-US" sz="1600" b="1" spc="-10" dirty="0">
                <a:latin typeface="Arial MT"/>
                <a:cs typeface="Arial"/>
              </a:rPr>
              <a:t> </a:t>
            </a:r>
            <a:r>
              <a:rPr lang="en-US" sz="1600" b="1" dirty="0">
                <a:latin typeface="Arial MT"/>
                <a:cs typeface="Arial"/>
              </a:rPr>
              <a:t>the</a:t>
            </a:r>
            <a:r>
              <a:rPr lang="en-US" sz="1600" b="1" spc="-10" dirty="0">
                <a:latin typeface="Arial MT"/>
                <a:cs typeface="Arial"/>
              </a:rPr>
              <a:t> </a:t>
            </a:r>
            <a:r>
              <a:rPr lang="en-US" sz="1600" b="1" spc="-5" dirty="0">
                <a:latin typeface="Arial MT"/>
                <a:cs typeface="Arial"/>
              </a:rPr>
              <a:t>different</a:t>
            </a:r>
            <a:r>
              <a:rPr lang="en-US" sz="1600" b="1" spc="-10" dirty="0">
                <a:latin typeface="Arial MT"/>
                <a:cs typeface="Arial"/>
              </a:rPr>
              <a:t> </a:t>
            </a:r>
            <a:r>
              <a:rPr lang="en-US" sz="1600" b="1" spc="-5" dirty="0">
                <a:latin typeface="Arial MT"/>
                <a:cs typeface="Arial"/>
              </a:rPr>
              <a:t>school</a:t>
            </a:r>
            <a:r>
              <a:rPr lang="en-US" sz="1600" b="1" spc="-10" dirty="0">
                <a:latin typeface="Arial MT"/>
                <a:cs typeface="Arial"/>
              </a:rPr>
              <a:t> </a:t>
            </a:r>
            <a:r>
              <a:rPr lang="en-US" sz="1600" b="1" spc="-5" dirty="0">
                <a:latin typeface="Arial MT"/>
                <a:cs typeface="Arial"/>
              </a:rPr>
              <a:t>activities.</a:t>
            </a:r>
            <a:endParaRPr lang="en-US" sz="1600" dirty="0">
              <a:latin typeface="Arial MT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10"/>
              </a:spcBef>
              <a:buFont typeface="Arial"/>
              <a:buChar char="●"/>
            </a:pPr>
            <a:endParaRPr lang="en-US" sz="1600" dirty="0">
              <a:latin typeface="Arial MT"/>
              <a:cs typeface="Arial"/>
            </a:endParaRPr>
          </a:p>
          <a:p>
            <a:pPr marL="297815" marR="5080" indent="-285750" algn="just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47980" algn="l"/>
                <a:tab pos="349250" algn="l"/>
              </a:tabLst>
            </a:pPr>
            <a:r>
              <a:rPr lang="en-US" sz="1600" b="1" spc="-55" dirty="0">
                <a:latin typeface="Arial MT"/>
                <a:cs typeface="Arial"/>
              </a:rPr>
              <a:t>To </a:t>
            </a:r>
            <a:r>
              <a:rPr lang="en-US" sz="1600" b="1" spc="-5" dirty="0">
                <a:latin typeface="Arial MT"/>
                <a:cs typeface="Arial"/>
              </a:rPr>
              <a:t>propagate competitions, activities, community services and </a:t>
            </a:r>
            <a:r>
              <a:rPr lang="en-US" sz="1600" b="1" dirty="0">
                <a:latin typeface="Arial MT"/>
                <a:cs typeface="Arial"/>
              </a:rPr>
              <a:t>functions </a:t>
            </a:r>
            <a:r>
              <a:rPr lang="en-US" sz="1600" b="1" spc="-5" dirty="0">
                <a:latin typeface="Arial MT"/>
                <a:cs typeface="Arial"/>
              </a:rPr>
              <a:t>as an open </a:t>
            </a:r>
            <a:r>
              <a:rPr lang="en-US" sz="1600" b="1" spc="-375" dirty="0">
                <a:latin typeface="Arial MT"/>
                <a:cs typeface="Arial"/>
              </a:rPr>
              <a:t> </a:t>
            </a:r>
            <a:r>
              <a:rPr lang="en-US" sz="1600" b="1" spc="-5" dirty="0">
                <a:latin typeface="Arial MT"/>
                <a:cs typeface="Arial"/>
              </a:rPr>
              <a:t>source</a:t>
            </a:r>
            <a:endParaRPr lang="en-US" sz="1600" dirty="0">
              <a:latin typeface="Arial MT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15"/>
              </a:spcBef>
              <a:buFont typeface="Arial"/>
              <a:buChar char="●"/>
            </a:pPr>
            <a:endParaRPr lang="en-US" sz="1600" dirty="0">
              <a:latin typeface="Arial MT"/>
              <a:cs typeface="Arial"/>
            </a:endParaRPr>
          </a:p>
          <a:p>
            <a:pPr marL="297815" indent="-285750" algn="just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47980" algn="l"/>
                <a:tab pos="349250" algn="l"/>
              </a:tabLst>
            </a:pPr>
            <a:r>
              <a:rPr lang="en-US" sz="1600" b="1" spc="-55" dirty="0">
                <a:latin typeface="Arial MT"/>
                <a:cs typeface="Arial"/>
              </a:rPr>
              <a:t>To</a:t>
            </a:r>
            <a:r>
              <a:rPr lang="en-US" sz="1600" b="1" spc="-15" dirty="0">
                <a:latin typeface="Arial MT"/>
                <a:cs typeface="Arial"/>
              </a:rPr>
              <a:t> </a:t>
            </a:r>
            <a:r>
              <a:rPr lang="en-US" sz="1600" b="1" dirty="0">
                <a:latin typeface="Arial MT"/>
                <a:cs typeface="Arial"/>
              </a:rPr>
              <a:t>track</a:t>
            </a:r>
            <a:r>
              <a:rPr lang="en-US" sz="1600" b="1" spc="-10" dirty="0">
                <a:latin typeface="Arial MT"/>
                <a:cs typeface="Arial"/>
              </a:rPr>
              <a:t> student’s </a:t>
            </a:r>
            <a:r>
              <a:rPr lang="en-US" sz="1600" b="1" spc="-5" dirty="0">
                <a:latin typeface="Arial MT"/>
                <a:cs typeface="Arial"/>
              </a:rPr>
              <a:t>grades</a:t>
            </a:r>
            <a:r>
              <a:rPr lang="en-US" sz="1600" b="1" spc="375" dirty="0">
                <a:latin typeface="Arial MT"/>
                <a:cs typeface="Arial"/>
              </a:rPr>
              <a:t> </a:t>
            </a:r>
            <a:r>
              <a:rPr lang="en-US" sz="1600" b="1" spc="-5" dirty="0">
                <a:latin typeface="Arial MT"/>
                <a:cs typeface="Arial"/>
              </a:rPr>
              <a:t>and</a:t>
            </a:r>
            <a:r>
              <a:rPr lang="en-US" sz="1600" b="1" spc="-15" dirty="0">
                <a:latin typeface="Arial MT"/>
                <a:cs typeface="Arial"/>
              </a:rPr>
              <a:t> </a:t>
            </a:r>
            <a:r>
              <a:rPr lang="en-US" sz="1600" b="1" spc="-5" dirty="0">
                <a:latin typeface="Arial MT"/>
                <a:cs typeface="Arial"/>
              </a:rPr>
              <a:t>increase</a:t>
            </a:r>
            <a:r>
              <a:rPr lang="en-US" sz="1600" b="1" spc="-10" dirty="0">
                <a:latin typeface="Arial MT"/>
                <a:cs typeface="Arial"/>
              </a:rPr>
              <a:t> </a:t>
            </a:r>
            <a:r>
              <a:rPr lang="en-US" sz="1600" b="1" dirty="0">
                <a:latin typeface="Arial MT"/>
                <a:cs typeface="Arial"/>
              </a:rPr>
              <a:t>the</a:t>
            </a:r>
            <a:r>
              <a:rPr lang="en-US" sz="1600" b="1" spc="375" dirty="0">
                <a:latin typeface="Arial MT"/>
                <a:cs typeface="Arial"/>
              </a:rPr>
              <a:t> </a:t>
            </a:r>
            <a:r>
              <a:rPr lang="en-US" sz="1600" b="1" spc="-5" dirty="0">
                <a:latin typeface="Arial MT"/>
                <a:cs typeface="Arial"/>
              </a:rPr>
              <a:t>scope</a:t>
            </a:r>
            <a:r>
              <a:rPr lang="en-US" sz="1600" b="1" spc="-10" dirty="0">
                <a:latin typeface="Arial MT"/>
                <a:cs typeface="Arial"/>
              </a:rPr>
              <a:t> </a:t>
            </a:r>
            <a:r>
              <a:rPr lang="en-US" sz="1600" b="1" spc="-5" dirty="0">
                <a:latin typeface="Arial MT"/>
                <a:cs typeface="Arial"/>
              </a:rPr>
              <a:t>of</a:t>
            </a:r>
            <a:r>
              <a:rPr lang="en-US" sz="1600" b="1" spc="-15" dirty="0">
                <a:latin typeface="Arial MT"/>
                <a:cs typeface="Arial"/>
              </a:rPr>
              <a:t> </a:t>
            </a:r>
            <a:r>
              <a:rPr lang="en-US" sz="1600" b="1" spc="-5" dirty="0">
                <a:latin typeface="Arial MT"/>
                <a:cs typeface="Arial"/>
              </a:rPr>
              <a:t>improvement</a:t>
            </a:r>
            <a:endParaRPr lang="en-US" sz="1600" dirty="0">
              <a:latin typeface="Arial MT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10"/>
              </a:spcBef>
              <a:buFont typeface="Arial"/>
              <a:buChar char="●"/>
            </a:pPr>
            <a:endParaRPr lang="en-US" sz="1600" dirty="0">
              <a:latin typeface="Arial MT"/>
              <a:cs typeface="Arial"/>
            </a:endParaRPr>
          </a:p>
          <a:p>
            <a:pPr marL="297815" indent="-285750" algn="just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47980" algn="l"/>
                <a:tab pos="349250" algn="l"/>
              </a:tabLst>
            </a:pPr>
            <a:r>
              <a:rPr lang="en-US" sz="1600" b="1" spc="-55" dirty="0">
                <a:latin typeface="Arial MT"/>
                <a:cs typeface="Arial"/>
              </a:rPr>
              <a:t>To</a:t>
            </a:r>
            <a:r>
              <a:rPr lang="en-US" sz="1600" b="1" spc="-15" dirty="0">
                <a:latin typeface="Arial MT"/>
                <a:cs typeface="Arial"/>
              </a:rPr>
              <a:t> </a:t>
            </a:r>
            <a:r>
              <a:rPr lang="en-US" sz="1600" b="1" dirty="0">
                <a:latin typeface="Arial MT"/>
                <a:cs typeface="Arial"/>
              </a:rPr>
              <a:t>facilitate</a:t>
            </a:r>
            <a:r>
              <a:rPr lang="en-US" sz="1600" b="1" spc="-10" dirty="0">
                <a:latin typeface="Arial MT"/>
                <a:cs typeface="Arial"/>
              </a:rPr>
              <a:t> </a:t>
            </a:r>
            <a:r>
              <a:rPr lang="en-US" sz="1600" b="1" spc="-5" dirty="0">
                <a:latin typeface="Arial MT"/>
                <a:cs typeface="Arial"/>
              </a:rPr>
              <a:t>distribution</a:t>
            </a:r>
            <a:r>
              <a:rPr lang="en-US" sz="1600" b="1" spc="-10" dirty="0">
                <a:latin typeface="Arial MT"/>
                <a:cs typeface="Arial"/>
              </a:rPr>
              <a:t> </a:t>
            </a:r>
            <a:r>
              <a:rPr lang="en-US" sz="1600" b="1" spc="-5" dirty="0">
                <a:latin typeface="Arial MT"/>
                <a:cs typeface="Arial"/>
              </a:rPr>
              <a:t>process</a:t>
            </a:r>
            <a:r>
              <a:rPr lang="en-US" sz="1600" b="1" spc="-15" dirty="0">
                <a:latin typeface="Arial MT"/>
                <a:cs typeface="Arial"/>
              </a:rPr>
              <a:t> </a:t>
            </a:r>
            <a:r>
              <a:rPr lang="en-US" sz="1600" b="1" spc="-5" dirty="0">
                <a:latin typeface="Arial MT"/>
                <a:cs typeface="Arial"/>
              </a:rPr>
              <a:t>of</a:t>
            </a:r>
            <a:r>
              <a:rPr lang="en-US" sz="1600" b="1" spc="-10" dirty="0">
                <a:latin typeface="Arial MT"/>
                <a:cs typeface="Arial"/>
              </a:rPr>
              <a:t> </a:t>
            </a:r>
            <a:r>
              <a:rPr lang="en-US" sz="1600" b="1" spc="-5" dirty="0">
                <a:latin typeface="Arial MT"/>
                <a:cs typeface="Arial"/>
              </a:rPr>
              <a:t>courses</a:t>
            </a:r>
            <a:r>
              <a:rPr lang="en-US" sz="1600" b="1" spc="-10" dirty="0">
                <a:latin typeface="Arial MT"/>
                <a:cs typeface="Arial"/>
              </a:rPr>
              <a:t> </a:t>
            </a:r>
            <a:r>
              <a:rPr lang="en-US" sz="1600" b="1" spc="-5" dirty="0">
                <a:latin typeface="Arial MT"/>
                <a:cs typeface="Arial"/>
              </a:rPr>
              <a:t>and</a:t>
            </a:r>
            <a:r>
              <a:rPr lang="en-US" sz="1600" b="1" spc="-10" dirty="0">
                <a:latin typeface="Arial MT"/>
                <a:cs typeface="Arial"/>
              </a:rPr>
              <a:t> </a:t>
            </a:r>
            <a:r>
              <a:rPr lang="en-US" sz="1600" b="1" spc="-5" dirty="0">
                <a:latin typeface="Arial MT"/>
                <a:cs typeface="Arial"/>
              </a:rPr>
              <a:t>classes</a:t>
            </a:r>
            <a:r>
              <a:rPr lang="en-US" sz="1600" b="1" spc="-15" dirty="0">
                <a:latin typeface="Arial MT"/>
                <a:cs typeface="Arial"/>
              </a:rPr>
              <a:t> </a:t>
            </a:r>
            <a:r>
              <a:rPr lang="en-US" sz="1600" b="1" dirty="0">
                <a:latin typeface="Arial MT"/>
                <a:cs typeface="Arial"/>
              </a:rPr>
              <a:t>for</a:t>
            </a:r>
            <a:r>
              <a:rPr lang="en-US" sz="1600" b="1" spc="-10" dirty="0">
                <a:latin typeface="Arial MT"/>
                <a:cs typeface="Arial"/>
              </a:rPr>
              <a:t> </a:t>
            </a:r>
            <a:r>
              <a:rPr lang="en-US" sz="1600" b="1" dirty="0">
                <a:latin typeface="Arial MT"/>
                <a:cs typeface="Arial"/>
              </a:rPr>
              <a:t>teachers.</a:t>
            </a:r>
            <a:endParaRPr lang="en-US" sz="1600" dirty="0">
              <a:latin typeface="Arial MT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15"/>
              </a:spcBef>
              <a:buFont typeface="Arial"/>
              <a:buChar char="●"/>
            </a:pPr>
            <a:endParaRPr lang="en-US" sz="1600" dirty="0">
              <a:latin typeface="Arial MT"/>
              <a:cs typeface="Arial"/>
            </a:endParaRPr>
          </a:p>
          <a:p>
            <a:pPr marL="297815" indent="-285750" algn="just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47980" algn="l"/>
                <a:tab pos="349250" algn="l"/>
              </a:tabLst>
            </a:pPr>
            <a:r>
              <a:rPr lang="en-US" sz="1600" b="1" spc="-55" dirty="0">
                <a:latin typeface="Arial MT"/>
                <a:cs typeface="Arial"/>
              </a:rPr>
              <a:t>To</a:t>
            </a:r>
            <a:r>
              <a:rPr lang="en-US" sz="1600" b="1" spc="-15" dirty="0">
                <a:latin typeface="Arial MT"/>
                <a:cs typeface="Arial"/>
              </a:rPr>
              <a:t> </a:t>
            </a:r>
            <a:r>
              <a:rPr lang="en-US" sz="1600" b="1" dirty="0">
                <a:latin typeface="Arial MT"/>
                <a:cs typeface="Arial"/>
              </a:rPr>
              <a:t>facilitate</a:t>
            </a:r>
            <a:r>
              <a:rPr lang="en-US" sz="1600" b="1" spc="-15" dirty="0">
                <a:latin typeface="Arial MT"/>
                <a:cs typeface="Arial"/>
              </a:rPr>
              <a:t> </a:t>
            </a:r>
            <a:r>
              <a:rPr lang="en-US" sz="1600" b="1" u="sng" spc="-5" dirty="0">
                <a:latin typeface="Arial MT"/>
                <a:cs typeface="Arial"/>
              </a:rPr>
              <a:t>grades</a:t>
            </a:r>
            <a:r>
              <a:rPr lang="en-US" sz="1600" b="1" u="sng" spc="-10" dirty="0">
                <a:latin typeface="Arial MT"/>
                <a:cs typeface="Arial"/>
              </a:rPr>
              <a:t> </a:t>
            </a:r>
            <a:r>
              <a:rPr lang="en-US" sz="1600" b="1" u="sng" spc="-5" dirty="0">
                <a:latin typeface="Arial MT"/>
                <a:cs typeface="Arial"/>
              </a:rPr>
              <a:t>entry</a:t>
            </a:r>
            <a:r>
              <a:rPr lang="en-US" sz="1600" b="1" spc="-15" dirty="0">
                <a:latin typeface="Arial MT"/>
                <a:cs typeface="Arial"/>
              </a:rPr>
              <a:t> </a:t>
            </a:r>
            <a:r>
              <a:rPr lang="en-US" sz="1600" b="1" spc="-5" dirty="0">
                <a:latin typeface="Arial MT"/>
                <a:cs typeface="Arial"/>
              </a:rPr>
              <a:t>process</a:t>
            </a:r>
            <a:r>
              <a:rPr lang="en-US" sz="1600" b="1" spc="-10" dirty="0">
                <a:latin typeface="Arial MT"/>
                <a:cs typeface="Arial"/>
              </a:rPr>
              <a:t> </a:t>
            </a:r>
            <a:r>
              <a:rPr lang="en-US" sz="1600" b="1" dirty="0">
                <a:latin typeface="Arial MT"/>
                <a:cs typeface="Arial"/>
              </a:rPr>
              <a:t>for</a:t>
            </a:r>
            <a:r>
              <a:rPr lang="en-US" sz="1600" b="1" spc="-15" dirty="0">
                <a:latin typeface="Arial MT"/>
                <a:cs typeface="Arial"/>
              </a:rPr>
              <a:t> </a:t>
            </a:r>
            <a:r>
              <a:rPr lang="en-US" sz="1600" b="1" spc="-5" dirty="0">
                <a:latin typeface="Arial MT"/>
                <a:cs typeface="Arial"/>
              </a:rPr>
              <a:t>students</a:t>
            </a:r>
            <a:r>
              <a:rPr lang="en-US" sz="1600" b="1" spc="-10" dirty="0">
                <a:latin typeface="Arial MT"/>
                <a:cs typeface="Arial"/>
              </a:rPr>
              <a:t> </a:t>
            </a:r>
            <a:r>
              <a:rPr lang="en-US" sz="1600" b="1" spc="-5" dirty="0">
                <a:latin typeface="Arial MT"/>
                <a:cs typeface="Arial"/>
              </a:rPr>
              <a:t>by</a:t>
            </a:r>
            <a:r>
              <a:rPr lang="en-US" sz="1600" b="1" spc="-15" dirty="0">
                <a:latin typeface="Arial MT"/>
                <a:cs typeface="Arial"/>
              </a:rPr>
              <a:t> </a:t>
            </a:r>
            <a:r>
              <a:rPr lang="en-US" sz="1600" b="1" dirty="0">
                <a:latin typeface="Arial MT"/>
                <a:cs typeface="Arial"/>
              </a:rPr>
              <a:t>teachers.</a:t>
            </a:r>
            <a:endParaRPr lang="en-US" sz="1600" dirty="0">
              <a:latin typeface="Arial MT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10"/>
              </a:spcBef>
              <a:buFont typeface="Arial"/>
              <a:buChar char="●"/>
            </a:pPr>
            <a:endParaRPr lang="en-US" sz="1600" dirty="0">
              <a:latin typeface="Arial MT"/>
              <a:cs typeface="Arial"/>
            </a:endParaRPr>
          </a:p>
          <a:p>
            <a:pPr marL="297815" indent="-285750" algn="just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47980" algn="l"/>
                <a:tab pos="349250" algn="l"/>
              </a:tabLst>
            </a:pPr>
            <a:r>
              <a:rPr lang="en-US" sz="1600" b="1" spc="-55" dirty="0">
                <a:latin typeface="Arial MT"/>
                <a:cs typeface="Arial"/>
              </a:rPr>
              <a:t>To</a:t>
            </a:r>
            <a:r>
              <a:rPr lang="en-US" sz="1600" b="1" spc="-10" dirty="0">
                <a:latin typeface="Arial MT"/>
                <a:cs typeface="Arial"/>
              </a:rPr>
              <a:t> </a:t>
            </a:r>
            <a:r>
              <a:rPr lang="en-US" sz="1600" b="1" spc="-5" dirty="0">
                <a:latin typeface="Arial MT"/>
                <a:cs typeface="Arial"/>
              </a:rPr>
              <a:t>make</a:t>
            </a:r>
            <a:r>
              <a:rPr lang="en-US" sz="1600" b="1" spc="-10" dirty="0">
                <a:latin typeface="Arial MT"/>
                <a:cs typeface="Arial"/>
              </a:rPr>
              <a:t> </a:t>
            </a:r>
            <a:r>
              <a:rPr lang="en-US" sz="1600" b="1" dirty="0">
                <a:latin typeface="Arial MT"/>
                <a:cs typeface="Arial"/>
              </a:rPr>
              <a:t>a</a:t>
            </a:r>
            <a:r>
              <a:rPr lang="en-US" sz="1600" b="1" spc="-10" dirty="0">
                <a:latin typeface="Arial MT"/>
                <a:cs typeface="Arial"/>
              </a:rPr>
              <a:t> </a:t>
            </a:r>
            <a:r>
              <a:rPr lang="en-US" sz="1600" b="1" u="sng" spc="-5" dirty="0">
                <a:latin typeface="Arial MT"/>
                <a:cs typeface="Arial"/>
              </a:rPr>
              <a:t>virtual</a:t>
            </a:r>
            <a:r>
              <a:rPr lang="en-US" sz="1600" b="1" u="sng" spc="-10" dirty="0">
                <a:latin typeface="Arial MT"/>
                <a:cs typeface="Arial"/>
              </a:rPr>
              <a:t> </a:t>
            </a:r>
            <a:r>
              <a:rPr lang="en-US" sz="1600" b="1" u="sng" spc="-5" dirty="0">
                <a:latin typeface="Arial MT"/>
                <a:cs typeface="Arial"/>
              </a:rPr>
              <a:t>community</a:t>
            </a:r>
            <a:r>
              <a:rPr lang="en-US" sz="1600" b="1" spc="-10" dirty="0">
                <a:latin typeface="Arial MT"/>
                <a:cs typeface="Arial"/>
              </a:rPr>
              <a:t> </a:t>
            </a:r>
            <a:r>
              <a:rPr lang="en-US" sz="1600" b="1" spc="-5" dirty="0">
                <a:latin typeface="Arial MT"/>
                <a:cs typeface="Arial"/>
              </a:rPr>
              <a:t>between</a:t>
            </a:r>
            <a:r>
              <a:rPr lang="en-US" sz="1600" b="1" spc="-10" dirty="0">
                <a:latin typeface="Arial MT"/>
                <a:cs typeface="Arial"/>
              </a:rPr>
              <a:t> </a:t>
            </a:r>
            <a:r>
              <a:rPr lang="en-US" sz="1600" b="1" dirty="0">
                <a:latin typeface="Arial MT"/>
                <a:cs typeface="Arial"/>
              </a:rPr>
              <a:t>the</a:t>
            </a:r>
            <a:r>
              <a:rPr lang="en-US" sz="1600" b="1" spc="-10" dirty="0">
                <a:latin typeface="Arial MT"/>
                <a:cs typeface="Arial"/>
              </a:rPr>
              <a:t> </a:t>
            </a:r>
            <a:r>
              <a:rPr lang="en-US" sz="1600" b="1" spc="-5" dirty="0">
                <a:latin typeface="Arial MT"/>
                <a:cs typeface="Arial"/>
              </a:rPr>
              <a:t>members</a:t>
            </a:r>
            <a:r>
              <a:rPr lang="en-US" sz="1600" b="1" spc="-10" dirty="0">
                <a:latin typeface="Arial MT"/>
                <a:cs typeface="Arial"/>
              </a:rPr>
              <a:t> </a:t>
            </a:r>
            <a:r>
              <a:rPr lang="en-US" sz="1600" b="1" spc="-5" dirty="0">
                <a:latin typeface="Arial MT"/>
                <a:cs typeface="Arial"/>
              </a:rPr>
              <a:t>of</a:t>
            </a:r>
            <a:r>
              <a:rPr lang="en-US" sz="1600" b="1" spc="-10" dirty="0">
                <a:latin typeface="Arial MT"/>
                <a:cs typeface="Arial"/>
              </a:rPr>
              <a:t> </a:t>
            </a:r>
            <a:r>
              <a:rPr lang="en-US" sz="1600" b="1" dirty="0">
                <a:latin typeface="Arial MT"/>
                <a:cs typeface="Arial"/>
              </a:rPr>
              <a:t>the</a:t>
            </a:r>
            <a:r>
              <a:rPr lang="en-US" sz="1600" b="1" spc="-10" dirty="0">
                <a:latin typeface="Arial MT"/>
                <a:cs typeface="Arial"/>
              </a:rPr>
              <a:t> </a:t>
            </a:r>
            <a:r>
              <a:rPr lang="en-US" sz="1600" b="1" spc="-5" dirty="0">
                <a:latin typeface="Arial MT"/>
                <a:cs typeface="Arial"/>
              </a:rPr>
              <a:t>educational</a:t>
            </a:r>
            <a:r>
              <a:rPr lang="en-US" sz="1600" b="1" spc="-10" dirty="0">
                <a:latin typeface="Arial MT"/>
                <a:cs typeface="Arial"/>
              </a:rPr>
              <a:t> </a:t>
            </a:r>
            <a:r>
              <a:rPr lang="en-US" sz="1600" b="1" spc="-5" dirty="0">
                <a:latin typeface="Arial MT"/>
                <a:cs typeface="Arial"/>
              </a:rPr>
              <a:t>process.</a:t>
            </a:r>
            <a:endParaRPr lang="en-US" sz="1600" dirty="0">
              <a:latin typeface="Arial MT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50" y="559725"/>
            <a:ext cx="3039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Proposed</a:t>
            </a:r>
            <a:r>
              <a:rPr spc="-20" dirty="0"/>
              <a:t> </a:t>
            </a:r>
            <a:r>
              <a:rPr spc="24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3725" y="1551304"/>
            <a:ext cx="9455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TEACHER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xfrm>
            <a:off x="4593725" y="1891328"/>
            <a:ext cx="4031615" cy="32521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28905" algn="l"/>
              </a:tabLst>
            </a:pPr>
            <a:r>
              <a:rPr spc="-5" dirty="0"/>
              <a:t>Log</a:t>
            </a:r>
            <a:r>
              <a:rPr spc="-50" dirty="0"/>
              <a:t> </a:t>
            </a:r>
            <a:r>
              <a:rPr spc="-5" dirty="0"/>
              <a:t>In/Out</a:t>
            </a:r>
          </a:p>
          <a:p>
            <a:pPr marL="298450" indent="-285750" algn="just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28905" algn="l"/>
              </a:tabLst>
            </a:pPr>
            <a:r>
              <a:rPr spc="-5" dirty="0"/>
              <a:t>Complete</a:t>
            </a:r>
            <a:r>
              <a:rPr spc="-35" dirty="0"/>
              <a:t> </a:t>
            </a:r>
            <a:r>
              <a:rPr dirty="0"/>
              <a:t>marks/grade</a:t>
            </a:r>
            <a:r>
              <a:rPr spc="-35" dirty="0"/>
              <a:t> </a:t>
            </a:r>
            <a:r>
              <a:rPr dirty="0"/>
              <a:t>management</a:t>
            </a:r>
          </a:p>
          <a:p>
            <a:pPr marL="298450" indent="-285750" algn="just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28905" algn="l"/>
              </a:tabLst>
            </a:pPr>
            <a:r>
              <a:rPr spc="-5" dirty="0"/>
              <a:t>Publish</a:t>
            </a:r>
            <a:r>
              <a:rPr spc="-30" dirty="0"/>
              <a:t> </a:t>
            </a:r>
            <a:r>
              <a:rPr spc="-5" dirty="0"/>
              <a:t>articles</a:t>
            </a:r>
            <a:r>
              <a:rPr spc="-25" dirty="0"/>
              <a:t> </a:t>
            </a:r>
            <a:r>
              <a:rPr spc="-5" dirty="0"/>
              <a:t>for</a:t>
            </a:r>
            <a:r>
              <a:rPr spc="-25" dirty="0"/>
              <a:t> </a:t>
            </a:r>
            <a:r>
              <a:rPr spc="-5" dirty="0"/>
              <a:t>others.</a:t>
            </a:r>
          </a:p>
          <a:p>
            <a:pPr marL="298450" indent="-285750" algn="just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28905" algn="l"/>
              </a:tabLst>
            </a:pPr>
            <a:r>
              <a:rPr spc="-5" dirty="0"/>
              <a:t>Interact with parents </a:t>
            </a:r>
            <a:r>
              <a:rPr spc="-10" dirty="0"/>
              <a:t>efficiently</a:t>
            </a:r>
            <a:r>
              <a:rPr spc="-5" dirty="0"/>
              <a:t> and </a:t>
            </a:r>
            <a:r>
              <a:rPr spc="-20" dirty="0"/>
              <a:t>effectively.</a:t>
            </a:r>
          </a:p>
          <a:p>
            <a:pPr marL="298450" indent="-285750" algn="just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28905" algn="l"/>
              </a:tabLst>
            </a:pPr>
            <a:r>
              <a:rPr spc="-10" dirty="0"/>
              <a:t>View</a:t>
            </a:r>
            <a:r>
              <a:rPr spc="-35" dirty="0"/>
              <a:t> </a:t>
            </a:r>
            <a:r>
              <a:rPr spc="-5" dirty="0"/>
              <a:t>analytical</a:t>
            </a:r>
            <a:r>
              <a:rPr spc="-35" dirty="0"/>
              <a:t> </a:t>
            </a:r>
            <a:r>
              <a:rPr dirty="0"/>
              <a:t>reports.</a:t>
            </a:r>
          </a:p>
          <a:p>
            <a:pPr marL="298450" marR="5080" indent="-285750" algn="just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28905" algn="l"/>
              </a:tabLst>
            </a:pPr>
            <a:r>
              <a:rPr spc="-5" dirty="0"/>
              <a:t>Participate</a:t>
            </a:r>
            <a:r>
              <a:rPr spc="-20" dirty="0"/>
              <a:t> </a:t>
            </a:r>
            <a:r>
              <a:rPr spc="-5" dirty="0"/>
              <a:t>in</a:t>
            </a:r>
            <a:r>
              <a:rPr spc="-20" dirty="0"/>
              <a:t> </a:t>
            </a:r>
            <a:r>
              <a:rPr spc="-5" dirty="0"/>
              <a:t>forum</a:t>
            </a:r>
            <a:r>
              <a:rPr spc="-15" dirty="0"/>
              <a:t> </a:t>
            </a:r>
            <a:r>
              <a:rPr spc="-5" dirty="0"/>
              <a:t>and</a:t>
            </a:r>
            <a:r>
              <a:rPr spc="-20" dirty="0"/>
              <a:t> </a:t>
            </a:r>
            <a:r>
              <a:rPr dirty="0"/>
              <a:t>share</a:t>
            </a:r>
            <a:r>
              <a:rPr spc="-15" dirty="0"/>
              <a:t> </a:t>
            </a:r>
            <a:r>
              <a:rPr dirty="0"/>
              <a:t>knowledge</a:t>
            </a:r>
            <a:r>
              <a:rPr spc="-20" dirty="0"/>
              <a:t> </a:t>
            </a:r>
            <a:r>
              <a:rPr spc="-5" dirty="0"/>
              <a:t>with </a:t>
            </a:r>
            <a:r>
              <a:rPr spc="-400" dirty="0"/>
              <a:t> </a:t>
            </a:r>
            <a:r>
              <a:rPr spc="-5" dirty="0"/>
              <a:t>others.</a:t>
            </a:r>
          </a:p>
          <a:p>
            <a:pPr marL="298450" indent="-285750" algn="just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28905" algn="l"/>
              </a:tabLst>
            </a:pPr>
            <a:r>
              <a:rPr spc="-10" dirty="0"/>
              <a:t>View</a:t>
            </a:r>
            <a:r>
              <a:rPr spc="-45" dirty="0"/>
              <a:t> </a:t>
            </a:r>
            <a:r>
              <a:rPr spc="-15" dirty="0"/>
              <a:t>Timetable</a:t>
            </a:r>
            <a:r>
              <a:rPr spc="-20" dirty="0"/>
              <a:t> </a:t>
            </a:r>
            <a:r>
              <a:rPr spc="-5" dirty="0"/>
              <a:t>in</a:t>
            </a:r>
            <a:r>
              <a:rPr spc="-15" dirty="0"/>
              <a:t> </a:t>
            </a:r>
            <a:r>
              <a:rPr spc="-5" dirty="0"/>
              <a:t>advance.</a:t>
            </a:r>
          </a:p>
          <a:p>
            <a:pPr marL="298450" indent="-285750" algn="just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28905" algn="l"/>
              </a:tabLst>
            </a:pPr>
            <a:r>
              <a:rPr spc="-10" dirty="0"/>
              <a:t>View</a:t>
            </a:r>
            <a:r>
              <a:rPr spc="-30" dirty="0"/>
              <a:t> </a:t>
            </a:r>
            <a:r>
              <a:rPr dirty="0"/>
              <a:t>complaints</a:t>
            </a:r>
            <a:r>
              <a:rPr spc="-30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dirty="0"/>
              <a:t>recommendations</a:t>
            </a:r>
          </a:p>
          <a:p>
            <a:pPr algn="just">
              <a:lnSpc>
                <a:spcPct val="100000"/>
              </a:lnSpc>
              <a:spcBef>
                <a:spcPts val="15"/>
              </a:spcBef>
              <a:buFont typeface="Arial MT"/>
              <a:buChar char="-"/>
            </a:pPr>
            <a:endParaRPr sz="1550" dirty="0"/>
          </a:p>
          <a:p>
            <a:pPr marL="12700" algn="just">
              <a:lnSpc>
                <a:spcPct val="100000"/>
              </a:lnSpc>
            </a:pPr>
            <a:r>
              <a:rPr b="1" spc="-25" dirty="0" smtClean="0">
                <a:latin typeface="Arial"/>
                <a:cs typeface="Arial"/>
              </a:rPr>
              <a:t>PARENT</a:t>
            </a:r>
            <a:r>
              <a:rPr lang="en-US" b="1" spc="-25" dirty="0" smtClean="0">
                <a:latin typeface="Arial"/>
                <a:cs typeface="Arial"/>
              </a:rPr>
              <a:t> / STUDENT</a:t>
            </a:r>
            <a:endParaRPr b="1" spc="-25" dirty="0">
              <a:latin typeface="Arial"/>
              <a:cs typeface="Arial"/>
            </a:endParaRPr>
          </a:p>
          <a:p>
            <a:pPr marL="311150" indent="-285750" algn="just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84150" algn="l"/>
              </a:tabLst>
            </a:pPr>
            <a:r>
              <a:rPr spc="-10" dirty="0"/>
              <a:t>View</a:t>
            </a:r>
            <a:r>
              <a:rPr spc="-25" dirty="0"/>
              <a:t> </a:t>
            </a:r>
            <a:r>
              <a:rPr spc="-5" dirty="0"/>
              <a:t>online</a:t>
            </a:r>
            <a:r>
              <a:rPr spc="-20" dirty="0"/>
              <a:t> </a:t>
            </a:r>
            <a:r>
              <a:rPr spc="-5" dirty="0"/>
              <a:t>timetable</a:t>
            </a:r>
            <a:r>
              <a:rPr spc="-20" dirty="0"/>
              <a:t> </a:t>
            </a:r>
            <a:r>
              <a:rPr spc="-5" dirty="0"/>
              <a:t>for</a:t>
            </a:r>
            <a:r>
              <a:rPr spc="-25" dirty="0"/>
              <a:t> </a:t>
            </a:r>
            <a:r>
              <a:rPr spc="-5" dirty="0"/>
              <a:t>exams.</a:t>
            </a:r>
          </a:p>
          <a:p>
            <a:pPr marL="311150" indent="-285750" algn="just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84150" algn="l"/>
              </a:tabLst>
            </a:pPr>
            <a:r>
              <a:rPr spc="-10" dirty="0"/>
              <a:t>View</a:t>
            </a:r>
            <a:r>
              <a:rPr spc="-20" dirty="0"/>
              <a:t> </a:t>
            </a:r>
            <a:r>
              <a:rPr dirty="0"/>
              <a:t>current</a:t>
            </a:r>
            <a:r>
              <a:rPr spc="-15" dirty="0"/>
              <a:t> </a:t>
            </a:r>
            <a:r>
              <a:rPr spc="-5" dirty="0"/>
              <a:t>events</a:t>
            </a:r>
            <a:r>
              <a:rPr spc="-15" dirty="0"/>
              <a:t> </a:t>
            </a:r>
            <a:r>
              <a:rPr spc="-5" dirty="0"/>
              <a:t>and</a:t>
            </a:r>
            <a:r>
              <a:rPr spc="-15" dirty="0"/>
              <a:t> </a:t>
            </a:r>
            <a:r>
              <a:rPr spc="-5" dirty="0"/>
              <a:t>holidays</a:t>
            </a:r>
            <a:r>
              <a:rPr spc="-20" dirty="0"/>
              <a:t> </a:t>
            </a:r>
            <a:r>
              <a:rPr spc="-5" dirty="0"/>
              <a:t>at</a:t>
            </a:r>
            <a:r>
              <a:rPr spc="-15" dirty="0"/>
              <a:t> </a:t>
            </a:r>
            <a:r>
              <a:rPr dirty="0"/>
              <a:t>school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xfrm>
            <a:off x="459151" y="1551304"/>
            <a:ext cx="3579450" cy="3483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ADMIN</a:t>
            </a:r>
            <a:r>
              <a:rPr spc="-50" dirty="0"/>
              <a:t> </a:t>
            </a:r>
            <a:r>
              <a:rPr dirty="0"/>
              <a:t>(Headmaster)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/>
          </a:p>
          <a:p>
            <a:pPr marL="2984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b="0" dirty="0" smtClean="0">
                <a:latin typeface="Arial MT"/>
                <a:cs typeface="Arial MT"/>
              </a:rPr>
              <a:t>Log</a:t>
            </a:r>
            <a:r>
              <a:rPr b="0" spc="-55" dirty="0" smtClean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In/Out.</a:t>
            </a:r>
          </a:p>
          <a:p>
            <a:pPr marL="298450" indent="-285750" algn="just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28905" algn="l"/>
              </a:tabLst>
            </a:pPr>
            <a:r>
              <a:rPr b="0" spc="-5" dirty="0">
                <a:latin typeface="Arial MT"/>
                <a:cs typeface="Arial MT"/>
              </a:rPr>
              <a:t>Create,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edit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and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delete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student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account.</a:t>
            </a:r>
          </a:p>
          <a:p>
            <a:pPr marL="298450" indent="-285750" algn="just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28905" algn="l"/>
              </a:tabLst>
            </a:pPr>
            <a:r>
              <a:rPr b="0" spc="-5" dirty="0">
                <a:latin typeface="Arial MT"/>
                <a:cs typeface="Arial MT"/>
              </a:rPr>
              <a:t>Create,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edit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and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delete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teacher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account.</a:t>
            </a:r>
          </a:p>
          <a:p>
            <a:pPr marL="298450" indent="-285750" algn="just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28905" algn="l"/>
              </a:tabLst>
            </a:pPr>
            <a:r>
              <a:rPr b="0" spc="-5" dirty="0">
                <a:latin typeface="Arial MT"/>
                <a:cs typeface="Arial MT"/>
              </a:rPr>
              <a:t>Create,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edit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and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delete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parent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account.</a:t>
            </a:r>
          </a:p>
          <a:p>
            <a:pPr marL="298450" marR="703580" indent="-285750" algn="just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28905" algn="l"/>
              </a:tabLst>
            </a:pPr>
            <a:r>
              <a:rPr b="0" spc="-5" dirty="0">
                <a:latin typeface="Arial MT"/>
                <a:cs typeface="Arial MT"/>
              </a:rPr>
              <a:t>Post tasks or any updates for users </a:t>
            </a:r>
            <a:r>
              <a:rPr b="0" spc="-405" dirty="0">
                <a:latin typeface="Arial MT"/>
                <a:cs typeface="Arial MT"/>
              </a:rPr>
              <a:t> </a:t>
            </a:r>
            <a:r>
              <a:rPr b="0" spc="-35" dirty="0">
                <a:latin typeface="Arial MT"/>
                <a:cs typeface="Arial MT"/>
              </a:rPr>
              <a:t>(Teacher,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Student,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and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Parent).</a:t>
            </a:r>
          </a:p>
          <a:p>
            <a:pPr marL="298450" marR="542290" indent="-285750" algn="just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28905" algn="l"/>
              </a:tabLst>
            </a:pPr>
            <a:r>
              <a:rPr b="0" spc="-5" dirty="0">
                <a:latin typeface="Arial MT"/>
                <a:cs typeface="Arial MT"/>
              </a:rPr>
              <a:t>Store, edit, delete, </a:t>
            </a:r>
            <a:r>
              <a:rPr b="0" dirty="0">
                <a:latin typeface="Arial MT"/>
                <a:cs typeface="Arial MT"/>
              </a:rPr>
              <a:t>calculate </a:t>
            </a:r>
            <a:r>
              <a:rPr b="0" spc="-5" dirty="0">
                <a:latin typeface="Arial MT"/>
                <a:cs typeface="Arial MT"/>
              </a:rPr>
              <a:t>and print </a:t>
            </a:r>
            <a:r>
              <a:rPr b="0" spc="-40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student's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grade.</a:t>
            </a:r>
          </a:p>
          <a:p>
            <a:pPr marL="298450" marR="5080" indent="-285750" algn="just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18745" algn="l"/>
              </a:tabLst>
            </a:pPr>
            <a:r>
              <a:rPr b="0" spc="-5" dirty="0">
                <a:latin typeface="Arial MT"/>
                <a:cs typeface="Arial MT"/>
              </a:rPr>
              <a:t>Add Classes and Subject and </a:t>
            </a:r>
            <a:r>
              <a:rPr b="0" dirty="0">
                <a:latin typeface="Arial MT"/>
                <a:cs typeface="Arial MT"/>
              </a:rPr>
              <a:t>connect </a:t>
            </a:r>
            <a:r>
              <a:rPr b="0" spc="-5" dirty="0">
                <a:latin typeface="Arial MT"/>
                <a:cs typeface="Arial MT"/>
              </a:rPr>
              <a:t>them </a:t>
            </a:r>
            <a:r>
              <a:rPr b="0" spc="-40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with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the subject’s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teachers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50" y="559725"/>
            <a:ext cx="7355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Hardware,</a:t>
            </a:r>
            <a:r>
              <a:rPr spc="35" dirty="0"/>
              <a:t> </a:t>
            </a:r>
            <a:r>
              <a:rPr spc="220" dirty="0"/>
              <a:t>Software,</a:t>
            </a:r>
            <a:r>
              <a:rPr spc="40" dirty="0"/>
              <a:t> </a:t>
            </a:r>
            <a:r>
              <a:rPr spc="215" dirty="0"/>
              <a:t>Tools</a:t>
            </a:r>
            <a:r>
              <a:rPr spc="40" dirty="0"/>
              <a:t> </a:t>
            </a:r>
            <a:r>
              <a:rPr spc="225" dirty="0"/>
              <a:t>and</a:t>
            </a:r>
            <a:r>
              <a:rPr spc="40" dirty="0"/>
              <a:t> </a:t>
            </a:r>
            <a:r>
              <a:rPr spc="204" dirty="0"/>
              <a:t>constraint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321217"/>
            <a:ext cx="8222615" cy="4004558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55"/>
              </a:spcBef>
            </a:pPr>
            <a:r>
              <a:rPr sz="1600" b="1" spc="-5" dirty="0" smtClean="0">
                <a:latin typeface="Arial MT"/>
                <a:cs typeface="Arial"/>
              </a:rPr>
              <a:t>Hardware</a:t>
            </a:r>
            <a:endParaRPr sz="1600" dirty="0" smtClean="0">
              <a:latin typeface="Arial MT"/>
              <a:cs typeface="Arial"/>
            </a:endParaRPr>
          </a:p>
          <a:p>
            <a:pPr marL="464184" algn="just">
              <a:lnSpc>
                <a:spcPct val="100000"/>
              </a:lnSpc>
              <a:spcBef>
                <a:spcPts val="490"/>
              </a:spcBef>
            </a:pPr>
            <a:r>
              <a:rPr sz="1600" dirty="0" smtClean="0">
                <a:latin typeface="Arial MT"/>
                <a:cs typeface="Arial MT"/>
              </a:rPr>
              <a:t>A</a:t>
            </a:r>
            <a:r>
              <a:rPr sz="1600" spc="-85" dirty="0" smtClean="0">
                <a:latin typeface="Arial MT"/>
                <a:cs typeface="Arial MT"/>
              </a:rPr>
              <a:t> </a:t>
            </a:r>
            <a:r>
              <a:rPr sz="1600" dirty="0" smtClean="0">
                <a:latin typeface="Arial MT"/>
                <a:cs typeface="Arial MT"/>
              </a:rPr>
              <a:t>computer</a:t>
            </a:r>
            <a:r>
              <a:rPr sz="1600" spc="-10" dirty="0" smtClean="0">
                <a:latin typeface="Arial MT"/>
                <a:cs typeface="Arial MT"/>
              </a:rPr>
              <a:t> </a:t>
            </a:r>
            <a:r>
              <a:rPr sz="1600" spc="-5" dirty="0" smtClean="0">
                <a:latin typeface="Arial MT"/>
                <a:cs typeface="Arial MT"/>
              </a:rPr>
              <a:t>with</a:t>
            </a:r>
            <a:r>
              <a:rPr sz="1600" spc="-10" dirty="0" smtClean="0">
                <a:latin typeface="Arial MT"/>
                <a:cs typeface="Arial MT"/>
              </a:rPr>
              <a:t> </a:t>
            </a:r>
            <a:r>
              <a:rPr sz="1600" spc="-5" dirty="0" smtClean="0">
                <a:latin typeface="Arial MT"/>
                <a:cs typeface="Arial MT"/>
              </a:rPr>
              <a:t>4GB</a:t>
            </a:r>
            <a:r>
              <a:rPr sz="1600" spc="-10" dirty="0" smtClean="0">
                <a:latin typeface="Arial MT"/>
                <a:cs typeface="Arial MT"/>
              </a:rPr>
              <a:t> </a:t>
            </a:r>
            <a:r>
              <a:rPr sz="1600" dirty="0" smtClean="0">
                <a:latin typeface="Arial MT"/>
                <a:cs typeface="Arial MT"/>
              </a:rPr>
              <a:t>ram</a:t>
            </a:r>
            <a:r>
              <a:rPr sz="1600" spc="-10" dirty="0" smtClean="0">
                <a:latin typeface="Arial MT"/>
                <a:cs typeface="Arial MT"/>
              </a:rPr>
              <a:t> </a:t>
            </a:r>
            <a:r>
              <a:rPr sz="1600" spc="-5" dirty="0" smtClean="0">
                <a:latin typeface="Arial MT"/>
                <a:cs typeface="Arial MT"/>
              </a:rPr>
              <a:t>and</a:t>
            </a:r>
            <a:r>
              <a:rPr sz="1600" spc="-10" dirty="0" smtClean="0">
                <a:latin typeface="Arial MT"/>
                <a:cs typeface="Arial MT"/>
              </a:rPr>
              <a:t> </a:t>
            </a:r>
            <a:r>
              <a:rPr sz="1600" spc="-5" dirty="0" smtClean="0">
                <a:latin typeface="Arial MT"/>
                <a:cs typeface="Arial MT"/>
              </a:rPr>
              <a:t>256GB</a:t>
            </a:r>
            <a:r>
              <a:rPr sz="1600" spc="-10" dirty="0" smtClean="0">
                <a:latin typeface="Arial MT"/>
                <a:cs typeface="Arial MT"/>
              </a:rPr>
              <a:t> </a:t>
            </a:r>
            <a:r>
              <a:rPr sz="1600" spc="-5" dirty="0" smtClean="0">
                <a:latin typeface="Arial MT"/>
                <a:cs typeface="Arial MT"/>
              </a:rPr>
              <a:t>Storage</a:t>
            </a:r>
            <a:r>
              <a:rPr sz="1600" spc="-90" dirty="0" smtClean="0">
                <a:latin typeface="Arial MT"/>
                <a:cs typeface="Arial MT"/>
              </a:rPr>
              <a:t> </a:t>
            </a:r>
            <a:r>
              <a:rPr sz="1600" spc="-5" dirty="0" smtClean="0">
                <a:latin typeface="Arial MT"/>
                <a:cs typeface="Arial MT"/>
              </a:rPr>
              <a:t>And</a:t>
            </a:r>
            <a:r>
              <a:rPr sz="1600" spc="-10" dirty="0" smtClean="0">
                <a:latin typeface="Arial MT"/>
                <a:cs typeface="Arial MT"/>
              </a:rPr>
              <a:t> </a:t>
            </a:r>
            <a:r>
              <a:rPr sz="1600" dirty="0" smtClean="0">
                <a:latin typeface="Arial MT"/>
                <a:cs typeface="Arial MT"/>
              </a:rPr>
              <a:t>a</a:t>
            </a:r>
            <a:r>
              <a:rPr sz="1600" spc="-10" dirty="0" smtClean="0">
                <a:latin typeface="Arial MT"/>
                <a:cs typeface="Arial MT"/>
              </a:rPr>
              <a:t> </a:t>
            </a:r>
            <a:r>
              <a:rPr sz="1600" dirty="0" smtClean="0">
                <a:latin typeface="Arial MT"/>
                <a:cs typeface="Arial MT"/>
              </a:rPr>
              <a:t>stable</a:t>
            </a:r>
            <a:r>
              <a:rPr sz="1600" spc="-10" dirty="0" smtClean="0">
                <a:latin typeface="Arial MT"/>
                <a:cs typeface="Arial MT"/>
              </a:rPr>
              <a:t> </a:t>
            </a:r>
            <a:r>
              <a:rPr sz="1600" spc="-5" dirty="0" smtClean="0">
                <a:latin typeface="Arial MT"/>
                <a:cs typeface="Arial MT"/>
              </a:rPr>
              <a:t>internet</a:t>
            </a:r>
            <a:r>
              <a:rPr sz="1600" spc="-10" dirty="0" smtClean="0">
                <a:latin typeface="Arial MT"/>
                <a:cs typeface="Arial MT"/>
              </a:rPr>
              <a:t> </a:t>
            </a:r>
            <a:r>
              <a:rPr sz="1600" dirty="0" smtClean="0">
                <a:latin typeface="Arial MT"/>
                <a:cs typeface="Arial MT"/>
              </a:rPr>
              <a:t>connection</a:t>
            </a:r>
          </a:p>
          <a:p>
            <a:pPr marL="12700" algn="just">
              <a:lnSpc>
                <a:spcPct val="100000"/>
              </a:lnSpc>
              <a:spcBef>
                <a:spcPts val="325"/>
              </a:spcBef>
            </a:pPr>
            <a:r>
              <a:rPr sz="1600" b="1" spc="-5" dirty="0" smtClean="0">
                <a:latin typeface="Arial MT"/>
                <a:cs typeface="Arial"/>
              </a:rPr>
              <a:t>Software</a:t>
            </a:r>
            <a:endParaRPr sz="1600" b="1" dirty="0">
              <a:latin typeface="Arial MT"/>
              <a:cs typeface="Arial"/>
            </a:endParaRPr>
          </a:p>
          <a:p>
            <a:pPr marL="427355" marR="5080" indent="-285750" algn="just">
              <a:lnSpc>
                <a:spcPct val="114999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1600" u="sng" dirty="0" smtClean="0">
                <a:latin typeface="Arial MT"/>
              </a:rPr>
              <a:t>React.js:</a:t>
            </a:r>
            <a:r>
              <a:rPr lang="en-US" sz="1600" dirty="0" smtClean="0">
                <a:latin typeface="Arial MT"/>
              </a:rPr>
              <a:t> </a:t>
            </a:r>
            <a:r>
              <a:rPr lang="en-US" sz="1600" dirty="0" smtClean="0">
                <a:latin typeface="Arial MT"/>
              </a:rPr>
              <a:t>React is </a:t>
            </a:r>
            <a:r>
              <a:rPr lang="en-US" sz="1600" dirty="0">
                <a:latin typeface="Arial MT"/>
              </a:rPr>
              <a:t>a free and open-source front-end JavaScript library for building user interfaces based on components. It is maintained by Meta and a community of individual developers and companies. </a:t>
            </a:r>
            <a:endParaRPr lang="en-US" sz="1600" dirty="0">
              <a:latin typeface="Arial MT"/>
            </a:endParaRPr>
          </a:p>
          <a:p>
            <a:pPr marL="427355" marR="5080" indent="-285750" algn="just">
              <a:lnSpc>
                <a:spcPct val="114999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1600" u="sng" spc="-5" dirty="0" smtClean="0">
                <a:uFill>
                  <a:solidFill>
                    <a:srgbClr val="181B26"/>
                  </a:solidFill>
                </a:uFill>
                <a:latin typeface="Arial MT"/>
                <a:cs typeface="Arial MT"/>
              </a:rPr>
              <a:t>Tailwind </a:t>
            </a:r>
            <a:r>
              <a:rPr lang="en-US" sz="1600" u="sng" spc="-5" dirty="0" smtClean="0">
                <a:uFill>
                  <a:solidFill>
                    <a:srgbClr val="181B26"/>
                  </a:solidFill>
                </a:uFill>
                <a:latin typeface="Arial MT"/>
                <a:cs typeface="Arial MT"/>
              </a:rPr>
              <a:t>CSS</a:t>
            </a:r>
            <a:r>
              <a:rPr lang="en-US" sz="1600" spc="-5" dirty="0" smtClean="0">
                <a:uFill>
                  <a:solidFill>
                    <a:srgbClr val="181B26"/>
                  </a:solidFill>
                </a:uFill>
                <a:latin typeface="Arial MT"/>
                <a:cs typeface="Arial MT"/>
              </a:rPr>
              <a:t>: </a:t>
            </a:r>
            <a:r>
              <a:rPr lang="en-US" sz="1600" dirty="0" smtClean="0">
                <a:latin typeface="Arial MT"/>
              </a:rPr>
              <a:t>Tailwind </a:t>
            </a:r>
            <a:r>
              <a:rPr lang="en-US" sz="1600" dirty="0">
                <a:latin typeface="Arial MT"/>
              </a:rPr>
              <a:t>CSS is an open source CSS framework. The main feature of this library is that, unlike other CSS frameworks like Bootstrap, it does not provide a series of predefined classes for elements such as buttons or </a:t>
            </a:r>
            <a:r>
              <a:rPr lang="en-US" sz="1600" dirty="0" smtClean="0">
                <a:latin typeface="Arial MT"/>
              </a:rPr>
              <a:t>tables.</a:t>
            </a:r>
            <a:endParaRPr lang="en-US" sz="1600" u="heavy" spc="-5" dirty="0">
              <a:uFill>
                <a:solidFill>
                  <a:srgbClr val="181B26"/>
                </a:solidFill>
              </a:uFill>
              <a:latin typeface="Arial MT"/>
            </a:endParaRPr>
          </a:p>
          <a:p>
            <a:pPr marL="427355" marR="5080" indent="-285750" algn="just">
              <a:lnSpc>
                <a:spcPct val="114999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1600" u="sng" spc="-5" dirty="0" smtClean="0">
                <a:uFill>
                  <a:solidFill>
                    <a:srgbClr val="181B26"/>
                  </a:solidFill>
                </a:uFill>
                <a:latin typeface="Arial MT"/>
                <a:cs typeface="Arial MT"/>
              </a:rPr>
              <a:t>Firebase</a:t>
            </a:r>
            <a:r>
              <a:rPr lang="en-US" sz="1600" spc="-5" dirty="0" smtClean="0">
                <a:latin typeface="Arial MT"/>
                <a:cs typeface="Arial MT"/>
              </a:rPr>
              <a:t>: Firebase is </a:t>
            </a:r>
            <a:r>
              <a:rPr lang="en-US" sz="1600" dirty="0" smtClean="0">
                <a:latin typeface="Arial MT"/>
                <a:cs typeface="Arial MT"/>
              </a:rPr>
              <a:t>a </a:t>
            </a:r>
            <a:r>
              <a:rPr lang="en-US" sz="1600" spc="-5" dirty="0" smtClean="0">
                <a:latin typeface="Arial MT"/>
                <a:cs typeface="Arial MT"/>
              </a:rPr>
              <a:t>Backend-as-a-Service </a:t>
            </a:r>
            <a:r>
              <a:rPr lang="en-US" sz="1600" dirty="0" smtClean="0">
                <a:latin typeface="Arial MT"/>
                <a:cs typeface="Arial MT"/>
              </a:rPr>
              <a:t>(</a:t>
            </a:r>
            <a:r>
              <a:rPr lang="en-US" sz="1600" dirty="0" err="1" smtClean="0">
                <a:latin typeface="Arial MT"/>
                <a:cs typeface="Arial MT"/>
              </a:rPr>
              <a:t>BaaS</a:t>
            </a:r>
            <a:r>
              <a:rPr lang="en-US" sz="1600" dirty="0" smtClean="0">
                <a:latin typeface="Arial MT"/>
                <a:cs typeface="Arial MT"/>
              </a:rPr>
              <a:t>) </a:t>
            </a:r>
            <a:r>
              <a:rPr lang="en-US" sz="1600" spc="-5" dirty="0" smtClean="0">
                <a:latin typeface="Arial MT"/>
                <a:cs typeface="Arial MT"/>
              </a:rPr>
              <a:t>app development platform that provides </a:t>
            </a:r>
            <a:r>
              <a:rPr lang="en-US" sz="1600" dirty="0" smtClean="0">
                <a:latin typeface="Arial MT"/>
                <a:cs typeface="Arial MT"/>
              </a:rPr>
              <a:t> </a:t>
            </a:r>
            <a:r>
              <a:rPr lang="en-US" sz="1600" spc="-5" dirty="0" smtClean="0">
                <a:latin typeface="Arial MT"/>
                <a:cs typeface="Arial MT"/>
              </a:rPr>
              <a:t>developers with </a:t>
            </a:r>
            <a:r>
              <a:rPr lang="en-US" sz="1600" dirty="0" smtClean="0">
                <a:latin typeface="Arial MT"/>
                <a:cs typeface="Arial MT"/>
              </a:rPr>
              <a:t>a set </a:t>
            </a:r>
            <a:r>
              <a:rPr lang="en-US" sz="1600" spc="-5" dirty="0" smtClean="0">
                <a:latin typeface="Arial MT"/>
                <a:cs typeface="Arial MT"/>
              </a:rPr>
              <a:t>of tools and </a:t>
            </a:r>
            <a:r>
              <a:rPr lang="en-US" sz="1600" dirty="0" smtClean="0">
                <a:latin typeface="Arial MT"/>
                <a:cs typeface="Arial MT"/>
              </a:rPr>
              <a:t>services </a:t>
            </a:r>
            <a:r>
              <a:rPr lang="en-US" sz="1600" spc="-5" dirty="0" smtClean="0">
                <a:latin typeface="Arial MT"/>
                <a:cs typeface="Arial MT"/>
              </a:rPr>
              <a:t>to easily build, </a:t>
            </a:r>
            <a:r>
              <a:rPr lang="en-US" sz="1600" dirty="0" smtClean="0">
                <a:latin typeface="Arial MT"/>
                <a:cs typeface="Arial MT"/>
              </a:rPr>
              <a:t>scale, </a:t>
            </a:r>
            <a:r>
              <a:rPr lang="en-US" sz="1600" spc="-5" dirty="0" smtClean="0">
                <a:latin typeface="Arial MT"/>
                <a:cs typeface="Arial MT"/>
              </a:rPr>
              <a:t>and </a:t>
            </a:r>
            <a:r>
              <a:rPr lang="en-US" sz="1600" dirty="0" smtClean="0">
                <a:latin typeface="Arial MT"/>
                <a:cs typeface="Arial MT"/>
              </a:rPr>
              <a:t>maintain </a:t>
            </a:r>
            <a:r>
              <a:rPr lang="en-US" sz="1600" spc="-5" dirty="0" smtClean="0">
                <a:latin typeface="Arial MT"/>
                <a:cs typeface="Arial MT"/>
              </a:rPr>
              <a:t>their applications </a:t>
            </a:r>
            <a:r>
              <a:rPr lang="en-US" sz="1600" dirty="0" smtClean="0">
                <a:latin typeface="Arial MT"/>
                <a:cs typeface="Arial MT"/>
              </a:rPr>
              <a:t> </a:t>
            </a:r>
            <a:r>
              <a:rPr lang="en-US" sz="1600" spc="-5" dirty="0" smtClean="0">
                <a:latin typeface="Arial MT"/>
                <a:cs typeface="Arial MT"/>
              </a:rPr>
              <a:t>without</a:t>
            </a:r>
            <a:r>
              <a:rPr lang="en-US" sz="1600" spc="-10" dirty="0" smtClean="0">
                <a:latin typeface="Arial MT"/>
                <a:cs typeface="Arial MT"/>
              </a:rPr>
              <a:t> </a:t>
            </a:r>
            <a:r>
              <a:rPr lang="en-US" sz="1600" spc="-5" dirty="0" smtClean="0">
                <a:latin typeface="Arial MT"/>
                <a:cs typeface="Arial MT"/>
              </a:rPr>
              <a:t>the need to </a:t>
            </a:r>
            <a:r>
              <a:rPr lang="en-US" sz="1600" dirty="0" smtClean="0">
                <a:latin typeface="Arial MT"/>
                <a:cs typeface="Arial MT"/>
              </a:rPr>
              <a:t>manage</a:t>
            </a:r>
            <a:r>
              <a:rPr lang="en-US" sz="1600" spc="-10" dirty="0" smtClean="0">
                <a:latin typeface="Arial MT"/>
                <a:cs typeface="Arial MT"/>
              </a:rPr>
              <a:t> </a:t>
            </a:r>
            <a:r>
              <a:rPr lang="en-US" sz="1600" dirty="0" smtClean="0">
                <a:latin typeface="Arial MT"/>
                <a:cs typeface="Arial MT"/>
              </a:rPr>
              <a:t>a</a:t>
            </a:r>
            <a:r>
              <a:rPr lang="en-US" sz="1600" spc="-5" dirty="0" smtClean="0">
                <a:latin typeface="Arial MT"/>
                <a:cs typeface="Arial MT"/>
              </a:rPr>
              <a:t> traditional backend infrastructure.</a:t>
            </a:r>
            <a:endParaRPr lang="en-US" sz="1600" dirty="0" smtClean="0">
              <a:latin typeface="Arial MT"/>
              <a:cs typeface="Arial MT"/>
            </a:endParaRPr>
          </a:p>
          <a:p>
            <a:pPr marL="469900" marR="5080" indent="-328295" algn="just">
              <a:lnSpc>
                <a:spcPct val="114999"/>
              </a:lnSpc>
              <a:buClr>
                <a:srgbClr val="666666"/>
              </a:buClr>
              <a:buSzPct val="92857"/>
              <a:buChar char="●"/>
              <a:tabLst>
                <a:tab pos="469900" algn="l"/>
              </a:tabLst>
            </a:pP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5052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571999" y="0"/>
                </a:lnTo>
                <a:lnTo>
                  <a:pt x="4571999" y="514349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325" y="365263"/>
            <a:ext cx="2989580" cy="995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pc="210" dirty="0"/>
              <a:t>Framework </a:t>
            </a:r>
            <a:r>
              <a:rPr spc="220" dirty="0"/>
              <a:t>: </a:t>
            </a:r>
            <a:r>
              <a:rPr spc="225" dirty="0"/>
              <a:t> </a:t>
            </a:r>
            <a:r>
              <a:rPr spc="180" dirty="0"/>
              <a:t>Activity</a:t>
            </a:r>
            <a:r>
              <a:rPr spc="-25" dirty="0"/>
              <a:t> </a:t>
            </a:r>
            <a:r>
              <a:rPr spc="245" dirty="0"/>
              <a:t>Diagram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0" y="0"/>
            <a:ext cx="54864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375" y="206125"/>
            <a:ext cx="32321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Sequence</a:t>
            </a:r>
            <a:r>
              <a:rPr spc="-15" dirty="0"/>
              <a:t> </a:t>
            </a:r>
            <a:r>
              <a:rPr spc="229" dirty="0"/>
              <a:t>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6610" y="1521952"/>
            <a:ext cx="5654591" cy="3288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Implementation</a:t>
            </a:r>
            <a:r>
              <a:rPr spc="35" dirty="0"/>
              <a:t> </a:t>
            </a:r>
            <a:r>
              <a:rPr spc="200" dirty="0"/>
              <a:t>details(GUI</a:t>
            </a:r>
            <a:r>
              <a:rPr spc="35" dirty="0"/>
              <a:t> </a:t>
            </a:r>
            <a:r>
              <a:rPr spc="225" dirty="0"/>
              <a:t>Screenshot, </a:t>
            </a:r>
            <a:r>
              <a:rPr spc="-600" dirty="0"/>
              <a:t> </a:t>
            </a:r>
            <a:r>
              <a:rPr spc="200" dirty="0"/>
              <a:t>Dataset</a:t>
            </a:r>
            <a:r>
              <a:rPr spc="40" dirty="0"/>
              <a:t> </a:t>
            </a:r>
            <a:r>
              <a:rPr spc="185" dirty="0"/>
              <a:t>Used)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375" y="1453598"/>
            <a:ext cx="7976234" cy="2721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Create</a:t>
            </a:r>
            <a:r>
              <a:rPr sz="1600" spc="2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</a:t>
            </a:r>
            <a:r>
              <a:rPr sz="1600" spc="2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entire</a:t>
            </a:r>
            <a:r>
              <a:rPr sz="1600" spc="2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website</a:t>
            </a:r>
            <a:r>
              <a:rPr sz="1600" spc="2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with</a:t>
            </a:r>
            <a:r>
              <a:rPr sz="1600" spc="2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2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graphical</a:t>
            </a:r>
            <a:r>
              <a:rPr sz="1600" spc="2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user</a:t>
            </a:r>
            <a:r>
              <a:rPr sz="1600" spc="2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interface(GUI)</a:t>
            </a:r>
            <a:r>
              <a:rPr sz="1600" spc="2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specifying </a:t>
            </a:r>
            <a:r>
              <a:rPr sz="1600" spc="-5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 data </a:t>
            </a:r>
            <a:r>
              <a:rPr sz="1600" dirty="0">
                <a:latin typeface="Arial MT"/>
                <a:cs typeface="Arial MT"/>
              </a:rPr>
              <a:t>set </a:t>
            </a:r>
            <a:r>
              <a:rPr sz="1600" spc="-5" dirty="0">
                <a:latin typeface="Arial MT"/>
                <a:cs typeface="Arial MT"/>
              </a:rPr>
              <a:t>used is </a:t>
            </a:r>
            <a:r>
              <a:rPr sz="1600" dirty="0">
                <a:latin typeface="Arial MT"/>
                <a:cs typeface="Arial MT"/>
              </a:rPr>
              <a:t>a complex </a:t>
            </a:r>
            <a:r>
              <a:rPr sz="1600" spc="-5" dirty="0">
                <a:latin typeface="Arial MT"/>
                <a:cs typeface="Arial MT"/>
              </a:rPr>
              <a:t>and </a:t>
            </a:r>
            <a:r>
              <a:rPr sz="1600" dirty="0">
                <a:latin typeface="Arial MT"/>
                <a:cs typeface="Arial MT"/>
              </a:rPr>
              <a:t>resource </a:t>
            </a:r>
            <a:r>
              <a:rPr sz="1600" spc="-5" dirty="0">
                <a:latin typeface="Arial MT"/>
                <a:cs typeface="Arial MT"/>
              </a:rPr>
              <a:t>intensive task that </a:t>
            </a:r>
            <a:r>
              <a:rPr sz="1600" dirty="0">
                <a:latin typeface="Arial MT"/>
                <a:cs typeface="Arial MT"/>
              </a:rPr>
              <a:t>requires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web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development</a:t>
            </a:r>
            <a:r>
              <a:rPr sz="1600" dirty="0">
                <a:latin typeface="Arial MT"/>
                <a:cs typeface="Arial MT"/>
              </a:rPr>
              <a:t> skills,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access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appropriate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dirty="0">
                <a:latin typeface="Arial MT"/>
                <a:cs typeface="Arial MT"/>
              </a:rPr>
              <a:t> set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define </a:t>
            </a:r>
            <a:r>
              <a:rPr sz="1600" dirty="0">
                <a:latin typeface="Arial MT"/>
                <a:cs typeface="Arial MT"/>
              </a:rPr>
              <a:t> capabilities.</a:t>
            </a:r>
          </a:p>
          <a:p>
            <a:pPr algn="just"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Below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overview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steps</a:t>
            </a:r>
            <a:r>
              <a:rPr sz="1600" spc="-5" dirty="0">
                <a:latin typeface="Arial MT"/>
                <a:cs typeface="Arial MT"/>
              </a:rPr>
              <a:t> involved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implementing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such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 smtClean="0">
                <a:latin typeface="Arial MT"/>
                <a:cs typeface="Arial MT"/>
              </a:rPr>
              <a:t>website</a:t>
            </a:r>
            <a:endParaRPr sz="1600" dirty="0">
              <a:latin typeface="Arial MT"/>
              <a:cs typeface="Arial MT"/>
            </a:endParaRPr>
          </a:p>
          <a:p>
            <a:pPr marL="298450" indent="-281940" algn="just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1600" spc="-15" dirty="0">
                <a:latin typeface="Arial MT"/>
                <a:cs typeface="Arial MT"/>
              </a:rPr>
              <a:t>Web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development</a:t>
            </a:r>
            <a:endParaRPr sz="1600" dirty="0">
              <a:latin typeface="Arial MT"/>
              <a:cs typeface="Arial MT"/>
            </a:endParaRPr>
          </a:p>
          <a:p>
            <a:pPr marL="298450" indent="-281940" algn="just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1600" spc="-5" dirty="0">
                <a:latin typeface="Arial MT"/>
                <a:cs typeface="Arial MT"/>
              </a:rPr>
              <a:t>Database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setup</a:t>
            </a:r>
          </a:p>
          <a:p>
            <a:pPr marL="298450" indent="-281940" algn="just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1600" spc="-5" dirty="0">
                <a:latin typeface="Arial MT"/>
                <a:cs typeface="Arial MT"/>
              </a:rPr>
              <a:t>Frontend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development</a:t>
            </a:r>
            <a:endParaRPr sz="1600" dirty="0">
              <a:latin typeface="Arial MT"/>
              <a:cs typeface="Arial MT"/>
            </a:endParaRPr>
          </a:p>
          <a:p>
            <a:pPr marL="298450" indent="-281940" algn="just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1600" spc="-5" dirty="0">
                <a:latin typeface="Arial MT"/>
                <a:cs typeface="Arial MT"/>
              </a:rPr>
              <a:t>Backend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development</a:t>
            </a:r>
            <a:endParaRPr sz="1600" dirty="0">
              <a:latin typeface="Arial MT"/>
              <a:cs typeface="Arial MT"/>
            </a:endParaRPr>
          </a:p>
          <a:p>
            <a:pPr marL="298450" indent="-281940" algn="just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1600" spc="-5" dirty="0">
                <a:latin typeface="Arial MT"/>
                <a:cs typeface="Arial MT"/>
              </a:rPr>
              <a:t>Security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privacy</a:t>
            </a:r>
            <a:endParaRPr sz="1600" dirty="0">
              <a:latin typeface="Arial MT"/>
              <a:cs typeface="Arial MT"/>
            </a:endParaRPr>
          </a:p>
          <a:p>
            <a:pPr marL="298450" indent="-281940" algn="just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1600" spc="-5" dirty="0">
                <a:latin typeface="Arial MT"/>
                <a:cs typeface="Arial MT"/>
              </a:rPr>
              <a:t>Hosting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deployment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46850"/>
            <a:ext cx="7287259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Implementation</a:t>
            </a:r>
            <a:r>
              <a:rPr spc="35" dirty="0"/>
              <a:t> </a:t>
            </a:r>
            <a:r>
              <a:rPr spc="180" dirty="0" smtClean="0"/>
              <a:t>details</a:t>
            </a:r>
            <a:r>
              <a:rPr lang="en-US" spc="180" dirty="0"/>
              <a:t> (before)</a:t>
            </a:r>
            <a:r>
              <a:rPr lang="en-US" spc="40" dirty="0"/>
              <a:t> </a:t>
            </a:r>
            <a:r>
              <a:rPr spc="260" dirty="0" smtClean="0"/>
              <a:t>:</a:t>
            </a:r>
            <a:r>
              <a:rPr lang="en-US" spc="260" dirty="0" smtClean="0"/>
              <a:t/>
            </a:r>
            <a:br>
              <a:rPr lang="en-US" spc="260" dirty="0" smtClean="0"/>
            </a:br>
            <a:endParaRPr spc="185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276350"/>
            <a:ext cx="4800600" cy="3867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6350"/>
            <a:ext cx="4343400" cy="3867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46850"/>
            <a:ext cx="728725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Implementation</a:t>
            </a:r>
            <a:r>
              <a:rPr spc="35" dirty="0"/>
              <a:t> </a:t>
            </a:r>
            <a:r>
              <a:rPr spc="180" dirty="0" smtClean="0"/>
              <a:t>details</a:t>
            </a:r>
            <a:r>
              <a:rPr lang="en-US" spc="180" dirty="0" smtClean="0"/>
              <a:t>(after)</a:t>
            </a:r>
            <a:r>
              <a:rPr spc="40" dirty="0" smtClean="0"/>
              <a:t> </a:t>
            </a:r>
            <a:r>
              <a:rPr spc="260" dirty="0" smtClean="0"/>
              <a:t>:</a:t>
            </a:r>
            <a:endParaRPr spc="185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6350"/>
            <a:ext cx="91440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45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50" y="559725"/>
            <a:ext cx="66256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Results</a:t>
            </a:r>
            <a:r>
              <a:rPr spc="10" dirty="0"/>
              <a:t> </a:t>
            </a:r>
            <a:r>
              <a:rPr lang="en-US" spc="190" dirty="0" smtClean="0"/>
              <a:t>and E</a:t>
            </a:r>
            <a:r>
              <a:rPr lang="en-US" spc="204" dirty="0" smtClean="0"/>
              <a:t>valuation Measures</a:t>
            </a:r>
            <a:endParaRPr spc="190" dirty="0"/>
          </a:p>
        </p:txBody>
      </p:sp>
      <p:sp>
        <p:nvSpPr>
          <p:cNvPr id="3" name="object 3"/>
          <p:cNvSpPr txBox="1"/>
          <p:nvPr/>
        </p:nvSpPr>
        <p:spPr>
          <a:xfrm>
            <a:off x="179042" y="1429644"/>
            <a:ext cx="8642350" cy="39651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9695" algn="just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The </a:t>
            </a:r>
            <a:r>
              <a:rPr sz="1600" dirty="0">
                <a:latin typeface="Arial MT"/>
                <a:cs typeface="Arial MT"/>
              </a:rPr>
              <a:t>results </a:t>
            </a:r>
            <a:r>
              <a:rPr sz="1600" spc="-5" dirty="0">
                <a:latin typeface="Arial MT"/>
                <a:cs typeface="Arial MT"/>
              </a:rPr>
              <a:t>obtained from </a:t>
            </a:r>
            <a:r>
              <a:rPr sz="1600" dirty="0">
                <a:latin typeface="Arial MT"/>
                <a:cs typeface="Arial MT"/>
              </a:rPr>
              <a:t>a school </a:t>
            </a:r>
            <a:r>
              <a:rPr sz="1600" spc="-5" dirty="0">
                <a:latin typeface="Arial MT"/>
                <a:cs typeface="Arial MT"/>
              </a:rPr>
              <a:t>website </a:t>
            </a:r>
            <a:r>
              <a:rPr sz="1600" dirty="0">
                <a:latin typeface="Arial MT"/>
                <a:cs typeface="Arial MT"/>
              </a:rPr>
              <a:t>can vary </a:t>
            </a:r>
            <a:r>
              <a:rPr sz="1600" spc="-5" dirty="0">
                <a:latin typeface="Arial MT"/>
                <a:cs typeface="Arial MT"/>
              </a:rPr>
              <a:t>depending on </a:t>
            </a:r>
            <a:r>
              <a:rPr sz="1600" dirty="0">
                <a:latin typeface="Arial MT"/>
                <a:cs typeface="Arial MT"/>
              </a:rPr>
              <a:t>various </a:t>
            </a:r>
            <a:r>
              <a:rPr sz="1600" spc="-5" dirty="0">
                <a:latin typeface="Arial MT"/>
                <a:cs typeface="Arial MT"/>
              </a:rPr>
              <a:t>factors, including the website's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design, </a:t>
            </a:r>
            <a:r>
              <a:rPr sz="1600" spc="-15" dirty="0">
                <a:latin typeface="Arial MT"/>
                <a:cs typeface="Arial MT"/>
              </a:rPr>
              <a:t>functionality,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marketing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efforts,</a:t>
            </a:r>
            <a:r>
              <a:rPr sz="1600" spc="-5" dirty="0">
                <a:latin typeface="Arial MT"/>
                <a:cs typeface="Arial MT"/>
              </a:rPr>
              <a:t> and the</a:t>
            </a:r>
            <a:r>
              <a:rPr sz="1600" dirty="0">
                <a:latin typeface="Arial MT"/>
                <a:cs typeface="Arial MT"/>
              </a:rPr>
              <a:t> specific</a:t>
            </a:r>
            <a:r>
              <a:rPr sz="1600" spc="-5" dirty="0">
                <a:latin typeface="Arial MT"/>
                <a:cs typeface="Arial MT"/>
              </a:rPr>
              <a:t> goals of the platform.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Here are </a:t>
            </a:r>
            <a:r>
              <a:rPr sz="1600" dirty="0">
                <a:latin typeface="Arial MT"/>
                <a:cs typeface="Arial MT"/>
              </a:rPr>
              <a:t>some</a:t>
            </a:r>
            <a:r>
              <a:rPr sz="1600" spc="-5" dirty="0">
                <a:latin typeface="Arial MT"/>
                <a:cs typeface="Arial MT"/>
              </a:rPr>
              <a:t> potential </a:t>
            </a:r>
            <a:r>
              <a:rPr sz="1600" dirty="0">
                <a:latin typeface="Arial MT"/>
                <a:cs typeface="Arial MT"/>
              </a:rPr>
              <a:t>results </a:t>
            </a:r>
            <a:r>
              <a:rPr sz="1600" spc="-3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benefits that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5" dirty="0">
                <a:latin typeface="Arial MT"/>
                <a:cs typeface="Arial MT"/>
              </a:rPr>
              <a:t> be obtained from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such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5" dirty="0">
                <a:latin typeface="Arial MT"/>
                <a:cs typeface="Arial MT"/>
              </a:rPr>
              <a:t> platform</a:t>
            </a:r>
            <a:r>
              <a:rPr sz="1600" spc="-5" dirty="0" smtClean="0">
                <a:latin typeface="Arial MT"/>
                <a:cs typeface="Arial MT"/>
              </a:rPr>
              <a:t>:</a:t>
            </a:r>
            <a:endParaRPr lang="en-US" sz="1600" dirty="0">
              <a:latin typeface="Arial MT"/>
              <a:cs typeface="Arial MT"/>
            </a:endParaRPr>
          </a:p>
          <a:p>
            <a:pPr marL="12700" marR="99695" algn="just">
              <a:lnSpc>
                <a:spcPct val="100000"/>
              </a:lnSpc>
              <a:spcBef>
                <a:spcPts val="100"/>
              </a:spcBef>
            </a:pPr>
            <a:endParaRPr sz="1600" dirty="0">
              <a:latin typeface="Arial MT"/>
              <a:cs typeface="Arial MT"/>
            </a:endParaRPr>
          </a:p>
          <a:p>
            <a:pPr marL="298450" marR="666750" indent="-259079" algn="just">
              <a:lnSpc>
                <a:spcPct val="100000"/>
              </a:lnSpc>
              <a:buClr>
                <a:srgbClr val="000000"/>
              </a:buClr>
              <a:buChar char="•"/>
              <a:tabLst>
                <a:tab pos="297815" algn="l"/>
                <a:tab pos="298450" algn="l"/>
              </a:tabLst>
            </a:pPr>
            <a:r>
              <a:rPr sz="1600" b="1" spc="-5" dirty="0" smtClean="0">
                <a:solidFill>
                  <a:srgbClr val="181B26"/>
                </a:solidFill>
                <a:latin typeface="Arial MT"/>
                <a:cs typeface="Arial"/>
              </a:rPr>
              <a:t>School </a:t>
            </a:r>
            <a:r>
              <a:rPr sz="1600" b="1" spc="-5" dirty="0">
                <a:solidFill>
                  <a:srgbClr val="181B26"/>
                </a:solidFill>
                <a:latin typeface="Arial MT"/>
                <a:cs typeface="Arial"/>
              </a:rPr>
              <a:t>News and Updates: </a:t>
            </a:r>
            <a:r>
              <a:rPr sz="1600" spc="-5" dirty="0">
                <a:solidFill>
                  <a:srgbClr val="181B26"/>
                </a:solidFill>
                <a:latin typeface="Arial MT"/>
                <a:cs typeface="Arial MT"/>
              </a:rPr>
              <a:t>The website </a:t>
            </a:r>
            <a:r>
              <a:rPr sz="1600" dirty="0">
                <a:solidFill>
                  <a:srgbClr val="181B26"/>
                </a:solidFill>
                <a:latin typeface="Arial MT"/>
                <a:cs typeface="Arial MT"/>
              </a:rPr>
              <a:t>should </a:t>
            </a:r>
            <a:r>
              <a:rPr sz="1600" spc="-5" dirty="0">
                <a:solidFill>
                  <a:srgbClr val="181B26"/>
                </a:solidFill>
                <a:latin typeface="Arial MT"/>
                <a:cs typeface="Arial MT"/>
              </a:rPr>
              <a:t>have </a:t>
            </a:r>
            <a:r>
              <a:rPr sz="1600" dirty="0">
                <a:solidFill>
                  <a:srgbClr val="181B26"/>
                </a:solidFill>
                <a:latin typeface="Arial MT"/>
                <a:cs typeface="Arial MT"/>
              </a:rPr>
              <a:t>a </a:t>
            </a:r>
            <a:r>
              <a:rPr sz="1600" spc="-5" dirty="0">
                <a:solidFill>
                  <a:srgbClr val="181B26"/>
                </a:solidFill>
                <a:latin typeface="Arial MT"/>
                <a:cs typeface="Arial MT"/>
              </a:rPr>
              <a:t>dedicated </a:t>
            </a:r>
            <a:r>
              <a:rPr sz="1600" dirty="0">
                <a:solidFill>
                  <a:srgbClr val="181B26"/>
                </a:solidFill>
                <a:latin typeface="Arial MT"/>
                <a:cs typeface="Arial MT"/>
              </a:rPr>
              <a:t>section </a:t>
            </a:r>
            <a:r>
              <a:rPr sz="1600" spc="-5" dirty="0">
                <a:solidFill>
                  <a:srgbClr val="181B26"/>
                </a:solidFill>
                <a:latin typeface="Arial MT"/>
                <a:cs typeface="Arial MT"/>
              </a:rPr>
              <a:t>for news and updates, </a:t>
            </a:r>
            <a:r>
              <a:rPr sz="1600" spc="-375" dirty="0">
                <a:solidFill>
                  <a:srgbClr val="181B2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81B26"/>
                </a:solidFill>
                <a:latin typeface="Arial MT"/>
                <a:cs typeface="Arial MT"/>
              </a:rPr>
              <a:t>including</a:t>
            </a:r>
            <a:r>
              <a:rPr sz="1600" spc="-10" dirty="0">
                <a:solidFill>
                  <a:srgbClr val="181B2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81B26"/>
                </a:solidFill>
                <a:latin typeface="Arial MT"/>
                <a:cs typeface="Arial MT"/>
              </a:rPr>
              <a:t>newsletters, principal's</a:t>
            </a:r>
            <a:r>
              <a:rPr sz="1600" spc="-10" dirty="0">
                <a:solidFill>
                  <a:srgbClr val="181B2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81B26"/>
                </a:solidFill>
                <a:latin typeface="Arial MT"/>
                <a:cs typeface="Arial MT"/>
              </a:rPr>
              <a:t>messages,</a:t>
            </a:r>
            <a:r>
              <a:rPr sz="1600" spc="-5" dirty="0">
                <a:solidFill>
                  <a:srgbClr val="181B26"/>
                </a:solidFill>
                <a:latin typeface="Arial MT"/>
                <a:cs typeface="Arial MT"/>
              </a:rPr>
              <a:t> and important</a:t>
            </a:r>
            <a:r>
              <a:rPr sz="1600" spc="-10" dirty="0">
                <a:solidFill>
                  <a:srgbClr val="181B2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81B26"/>
                </a:solidFill>
                <a:latin typeface="Arial MT"/>
                <a:cs typeface="Arial MT"/>
              </a:rPr>
              <a:t>announcements.</a:t>
            </a:r>
            <a:endParaRPr sz="1600" dirty="0">
              <a:latin typeface="Arial MT"/>
              <a:cs typeface="Arial MT"/>
            </a:endParaRPr>
          </a:p>
          <a:p>
            <a:pPr marL="298450" marR="5080" indent="-259079" algn="just">
              <a:lnSpc>
                <a:spcPct val="100000"/>
              </a:lnSpc>
              <a:buClr>
                <a:srgbClr val="000000"/>
              </a:buClr>
              <a:buChar char="•"/>
              <a:tabLst>
                <a:tab pos="297815" algn="l"/>
                <a:tab pos="298450" algn="l"/>
              </a:tabLst>
            </a:pPr>
            <a:r>
              <a:rPr sz="1600" b="1" spc="-15" dirty="0">
                <a:solidFill>
                  <a:srgbClr val="181B26"/>
                </a:solidFill>
                <a:latin typeface="Arial MT"/>
                <a:cs typeface="Arial"/>
              </a:rPr>
              <a:t>Transparency:</a:t>
            </a:r>
            <a:r>
              <a:rPr sz="1600" b="1" spc="-5" dirty="0">
                <a:solidFill>
                  <a:srgbClr val="181B26"/>
                </a:solidFill>
                <a:latin typeface="Arial MT"/>
                <a:cs typeface="Arial"/>
              </a:rPr>
              <a:t> </a:t>
            </a:r>
            <a:r>
              <a:rPr sz="1600" spc="-5" dirty="0">
                <a:solidFill>
                  <a:srgbClr val="181B26"/>
                </a:solidFill>
                <a:latin typeface="Arial MT"/>
                <a:cs typeface="Arial MT"/>
              </a:rPr>
              <a:t>Clear</a:t>
            </a:r>
            <a:r>
              <a:rPr sz="1600" dirty="0">
                <a:solidFill>
                  <a:srgbClr val="181B2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81B26"/>
                </a:solidFill>
                <a:latin typeface="Arial MT"/>
                <a:cs typeface="Arial MT"/>
              </a:rPr>
              <a:t>information about</a:t>
            </a:r>
            <a:r>
              <a:rPr sz="1600" dirty="0">
                <a:solidFill>
                  <a:srgbClr val="181B2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81B26"/>
                </a:solidFill>
                <a:latin typeface="Arial MT"/>
                <a:cs typeface="Arial MT"/>
              </a:rPr>
              <a:t>the </a:t>
            </a:r>
            <a:r>
              <a:rPr sz="1600" dirty="0">
                <a:solidFill>
                  <a:srgbClr val="181B26"/>
                </a:solidFill>
                <a:latin typeface="Arial MT"/>
                <a:cs typeface="Arial MT"/>
              </a:rPr>
              <a:t>school's mission,</a:t>
            </a:r>
            <a:r>
              <a:rPr sz="1600" spc="-5" dirty="0">
                <a:solidFill>
                  <a:srgbClr val="181B2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81B26"/>
                </a:solidFill>
                <a:latin typeface="Arial MT"/>
                <a:cs typeface="Arial MT"/>
              </a:rPr>
              <a:t>vision, curriculum,</a:t>
            </a:r>
            <a:r>
              <a:rPr sz="1600" spc="-5" dirty="0">
                <a:solidFill>
                  <a:srgbClr val="181B26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181B26"/>
                </a:solidFill>
                <a:latin typeface="Arial MT"/>
                <a:cs typeface="Arial MT"/>
              </a:rPr>
              <a:t>faculty,</a:t>
            </a:r>
            <a:r>
              <a:rPr sz="1600" dirty="0">
                <a:solidFill>
                  <a:srgbClr val="181B26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181B26"/>
                </a:solidFill>
                <a:latin typeface="Arial MT"/>
                <a:cs typeface="Arial MT"/>
              </a:rPr>
              <a:t>staff,</a:t>
            </a:r>
            <a:r>
              <a:rPr sz="1600" dirty="0">
                <a:solidFill>
                  <a:srgbClr val="181B2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81B26"/>
                </a:solidFill>
                <a:latin typeface="Arial MT"/>
                <a:cs typeface="Arial MT"/>
              </a:rPr>
              <a:t>and policies. </a:t>
            </a:r>
            <a:r>
              <a:rPr sz="1600" spc="-375" dirty="0">
                <a:solidFill>
                  <a:srgbClr val="181B2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81B26"/>
                </a:solidFill>
                <a:latin typeface="Arial MT"/>
                <a:cs typeface="Arial MT"/>
              </a:rPr>
              <a:t>Transparency</a:t>
            </a:r>
            <a:r>
              <a:rPr sz="1600" spc="-10" dirty="0">
                <a:solidFill>
                  <a:srgbClr val="181B2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81B26"/>
                </a:solidFill>
                <a:latin typeface="Arial MT"/>
                <a:cs typeface="Arial MT"/>
              </a:rPr>
              <a:t>builds trust with parents and </a:t>
            </a:r>
            <a:r>
              <a:rPr sz="1600" dirty="0">
                <a:solidFill>
                  <a:srgbClr val="181B26"/>
                </a:solidFill>
                <a:latin typeface="Arial MT"/>
                <a:cs typeface="Arial MT"/>
              </a:rPr>
              <a:t>students.</a:t>
            </a:r>
            <a:endParaRPr sz="1600" dirty="0">
              <a:latin typeface="Arial MT"/>
              <a:cs typeface="Arial MT"/>
            </a:endParaRPr>
          </a:p>
          <a:p>
            <a:pPr marL="298450" marR="37465" indent="-259079" algn="just">
              <a:lnSpc>
                <a:spcPct val="100000"/>
              </a:lnSpc>
              <a:buClr>
                <a:srgbClr val="000000"/>
              </a:buClr>
              <a:buChar char="•"/>
              <a:tabLst>
                <a:tab pos="297815" algn="l"/>
                <a:tab pos="298450" algn="l"/>
              </a:tabLst>
            </a:pPr>
            <a:r>
              <a:rPr sz="1600" b="1" spc="-5" dirty="0">
                <a:solidFill>
                  <a:srgbClr val="181B26"/>
                </a:solidFill>
                <a:latin typeface="Arial MT"/>
                <a:cs typeface="Arial"/>
              </a:rPr>
              <a:t>Community Engagement</a:t>
            </a:r>
            <a:r>
              <a:rPr sz="1600" spc="-5" dirty="0">
                <a:solidFill>
                  <a:srgbClr val="181B26"/>
                </a:solidFill>
                <a:latin typeface="Arial MT"/>
                <a:cs typeface="Arial MT"/>
              </a:rPr>
              <a:t>: The website </a:t>
            </a:r>
            <a:r>
              <a:rPr sz="1600" dirty="0">
                <a:solidFill>
                  <a:srgbClr val="181B26"/>
                </a:solidFill>
                <a:latin typeface="Arial MT"/>
                <a:cs typeface="Arial MT"/>
              </a:rPr>
              <a:t>can serve </a:t>
            </a:r>
            <a:r>
              <a:rPr sz="1600" spc="-5" dirty="0">
                <a:solidFill>
                  <a:srgbClr val="181B26"/>
                </a:solidFill>
                <a:latin typeface="Arial MT"/>
                <a:cs typeface="Arial MT"/>
              </a:rPr>
              <a:t>as </a:t>
            </a:r>
            <a:r>
              <a:rPr sz="1600" dirty="0">
                <a:solidFill>
                  <a:srgbClr val="181B26"/>
                </a:solidFill>
                <a:latin typeface="Arial MT"/>
                <a:cs typeface="Arial MT"/>
              </a:rPr>
              <a:t>a </a:t>
            </a:r>
            <a:r>
              <a:rPr sz="1600" spc="-5" dirty="0">
                <a:solidFill>
                  <a:srgbClr val="181B26"/>
                </a:solidFill>
                <a:latin typeface="Arial MT"/>
                <a:cs typeface="Arial MT"/>
              </a:rPr>
              <a:t>hub for </a:t>
            </a:r>
            <a:r>
              <a:rPr sz="1600" dirty="0">
                <a:solidFill>
                  <a:srgbClr val="181B26"/>
                </a:solidFill>
                <a:latin typeface="Arial MT"/>
                <a:cs typeface="Arial MT"/>
              </a:rPr>
              <a:t>school-related </a:t>
            </a:r>
            <a:r>
              <a:rPr sz="1600" spc="-5" dirty="0">
                <a:solidFill>
                  <a:srgbClr val="181B26"/>
                </a:solidFill>
                <a:latin typeface="Arial MT"/>
                <a:cs typeface="Arial MT"/>
              </a:rPr>
              <a:t>activities, fostering </a:t>
            </a:r>
            <a:r>
              <a:rPr sz="1600" dirty="0">
                <a:solidFill>
                  <a:srgbClr val="181B26"/>
                </a:solidFill>
                <a:latin typeface="Arial MT"/>
                <a:cs typeface="Arial MT"/>
              </a:rPr>
              <a:t>a sense </a:t>
            </a:r>
            <a:r>
              <a:rPr sz="1600" spc="-375" dirty="0">
                <a:solidFill>
                  <a:srgbClr val="181B2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81B26"/>
                </a:solidFill>
                <a:latin typeface="Arial MT"/>
                <a:cs typeface="Arial MT"/>
              </a:rPr>
              <a:t>of</a:t>
            </a:r>
            <a:r>
              <a:rPr sz="1600" spc="-10" dirty="0">
                <a:solidFill>
                  <a:srgbClr val="181B2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81B26"/>
                </a:solidFill>
                <a:latin typeface="Arial MT"/>
                <a:cs typeface="Arial MT"/>
              </a:rPr>
              <a:t>community</a:t>
            </a:r>
            <a:r>
              <a:rPr sz="1600" spc="-5" dirty="0">
                <a:solidFill>
                  <a:srgbClr val="181B26"/>
                </a:solidFill>
                <a:latin typeface="Arial MT"/>
                <a:cs typeface="Arial MT"/>
              </a:rPr>
              <a:t> and </a:t>
            </a:r>
            <a:r>
              <a:rPr sz="1600" dirty="0">
                <a:solidFill>
                  <a:srgbClr val="181B26"/>
                </a:solidFill>
                <a:latin typeface="Arial MT"/>
                <a:cs typeface="Arial MT"/>
              </a:rPr>
              <a:t>school</a:t>
            </a:r>
            <a:r>
              <a:rPr sz="1600" spc="-5" dirty="0">
                <a:solidFill>
                  <a:srgbClr val="181B26"/>
                </a:solidFill>
                <a:latin typeface="Arial MT"/>
                <a:cs typeface="Arial MT"/>
              </a:rPr>
              <a:t> pride</a:t>
            </a:r>
            <a:r>
              <a:rPr sz="1600" spc="-5" dirty="0" smtClean="0">
                <a:solidFill>
                  <a:srgbClr val="181B26"/>
                </a:solidFill>
                <a:latin typeface="Arial MT"/>
                <a:cs typeface="Arial MT"/>
              </a:rPr>
              <a:t>.</a:t>
            </a:r>
            <a:endParaRPr lang="en-US" sz="1600" spc="-5" dirty="0" smtClean="0">
              <a:solidFill>
                <a:srgbClr val="181B26"/>
              </a:solidFill>
              <a:latin typeface="Arial MT"/>
              <a:cs typeface="Arial MT"/>
            </a:endParaRPr>
          </a:p>
          <a:p>
            <a:pPr marL="314960" indent="-285750" algn="just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31800" algn="l"/>
                <a:tab pos="432434" algn="l"/>
              </a:tabLst>
            </a:pPr>
            <a:r>
              <a:rPr lang="en-US" sz="1600" b="1" spc="-5" dirty="0">
                <a:latin typeface="Arial MT"/>
              </a:rPr>
              <a:t>User-Friendliness</a:t>
            </a:r>
            <a:r>
              <a:rPr lang="en-US" sz="1600" spc="-5" dirty="0">
                <a:latin typeface="Arial MT"/>
              </a:rPr>
              <a:t>:</a:t>
            </a:r>
            <a:r>
              <a:rPr lang="en-US" sz="1600" spc="-35" dirty="0">
                <a:latin typeface="Arial MT"/>
              </a:rPr>
              <a:t> </a:t>
            </a:r>
            <a:r>
              <a:rPr lang="en-US" sz="1600" spc="-5" dirty="0">
                <a:latin typeface="Arial MT"/>
              </a:rPr>
              <a:t>The </a:t>
            </a:r>
            <a:r>
              <a:rPr lang="en-US" sz="1600" dirty="0">
                <a:latin typeface="Arial MT"/>
              </a:rPr>
              <a:t>system</a:t>
            </a:r>
            <a:r>
              <a:rPr lang="en-US" sz="1600" spc="-10" dirty="0">
                <a:latin typeface="Arial MT"/>
              </a:rPr>
              <a:t> </a:t>
            </a:r>
            <a:r>
              <a:rPr lang="en-US" sz="1600" spc="-5" dirty="0">
                <a:latin typeface="Arial MT"/>
              </a:rPr>
              <a:t>is easy</a:t>
            </a:r>
            <a:r>
              <a:rPr lang="en-US" sz="1600" spc="-10" dirty="0">
                <a:latin typeface="Arial MT"/>
              </a:rPr>
              <a:t> </a:t>
            </a:r>
            <a:r>
              <a:rPr lang="en-US" sz="1600" spc="-5" dirty="0">
                <a:latin typeface="Arial MT"/>
              </a:rPr>
              <a:t>to use</a:t>
            </a:r>
            <a:r>
              <a:rPr lang="en-US" sz="1600" spc="-10" dirty="0">
                <a:latin typeface="Arial MT"/>
              </a:rPr>
              <a:t> </a:t>
            </a:r>
            <a:r>
              <a:rPr lang="en-US" sz="1600" spc="-5" dirty="0">
                <a:latin typeface="Arial MT"/>
              </a:rPr>
              <a:t>for administrators,</a:t>
            </a:r>
            <a:r>
              <a:rPr lang="en-US" sz="1600" spc="-10" dirty="0">
                <a:latin typeface="Arial MT"/>
              </a:rPr>
              <a:t> </a:t>
            </a:r>
            <a:r>
              <a:rPr lang="en-US" sz="1600" spc="-5" dirty="0">
                <a:latin typeface="Arial MT"/>
              </a:rPr>
              <a:t>teachers, and </a:t>
            </a:r>
            <a:r>
              <a:rPr lang="en-US" sz="1600" spc="-10" dirty="0">
                <a:latin typeface="Arial MT"/>
              </a:rPr>
              <a:t>staff </a:t>
            </a:r>
            <a:r>
              <a:rPr lang="en-US" sz="1600" dirty="0">
                <a:latin typeface="Arial MT"/>
              </a:rPr>
              <a:t>members</a:t>
            </a:r>
            <a:r>
              <a:rPr lang="en-US" sz="1600" dirty="0" smtClean="0">
                <a:latin typeface="Arial MT"/>
              </a:rPr>
              <a:t>.</a:t>
            </a:r>
            <a:endParaRPr lang="en-US" sz="1600" dirty="0">
              <a:latin typeface="Arial MT"/>
            </a:endParaRPr>
          </a:p>
          <a:p>
            <a:pPr marL="29210" marR="6350">
              <a:lnSpc>
                <a:spcPct val="100000"/>
              </a:lnSpc>
              <a:tabLst>
                <a:tab pos="431800" algn="l"/>
                <a:tab pos="432434" algn="l"/>
              </a:tabLst>
            </a:pPr>
            <a:endParaRPr lang="en-US" sz="1600" dirty="0">
              <a:latin typeface="Arial MT"/>
            </a:endParaRPr>
          </a:p>
          <a:p>
            <a:pPr marL="298450" marR="37465" indent="-259079" algn="just">
              <a:lnSpc>
                <a:spcPct val="100000"/>
              </a:lnSpc>
              <a:buClr>
                <a:srgbClr val="000000"/>
              </a:buClr>
              <a:buChar char="•"/>
              <a:tabLst>
                <a:tab pos="297815" algn="l"/>
                <a:tab pos="298450" algn="l"/>
              </a:tabLst>
            </a:pPr>
            <a:endParaRPr lang="en-US" sz="1600" spc="-5" dirty="0" smtClean="0">
              <a:solidFill>
                <a:srgbClr val="181B26"/>
              </a:solidFill>
              <a:latin typeface="Arial MT"/>
              <a:cs typeface="Arial MT"/>
            </a:endParaRPr>
          </a:p>
          <a:p>
            <a:pPr marL="298450" marR="37465" indent="-259079" algn="just">
              <a:lnSpc>
                <a:spcPct val="100000"/>
              </a:lnSpc>
              <a:buClr>
                <a:srgbClr val="000000"/>
              </a:buClr>
              <a:buChar char="•"/>
              <a:tabLst>
                <a:tab pos="297815" algn="l"/>
                <a:tab pos="298450" algn="l"/>
              </a:tabLst>
            </a:pP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50" y="559725"/>
            <a:ext cx="5092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Conclusion</a:t>
            </a:r>
            <a:r>
              <a:rPr spc="30" dirty="0"/>
              <a:t> </a:t>
            </a:r>
            <a:r>
              <a:rPr spc="225" dirty="0"/>
              <a:t>and</a:t>
            </a:r>
            <a:r>
              <a:rPr spc="35" dirty="0"/>
              <a:t> </a:t>
            </a:r>
            <a:r>
              <a:rPr spc="190" dirty="0"/>
              <a:t>Future</a:t>
            </a:r>
            <a:r>
              <a:rPr spc="35" dirty="0"/>
              <a:t> </a:t>
            </a:r>
            <a:r>
              <a:rPr spc="210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875" y="1420622"/>
            <a:ext cx="8455025" cy="33932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"/>
              </a:rPr>
              <a:t>The development and implementation of </a:t>
            </a:r>
            <a:r>
              <a:rPr sz="1600" dirty="0">
                <a:latin typeface="Arial MT"/>
                <a:cs typeface="Arial"/>
              </a:rPr>
              <a:t>a </a:t>
            </a:r>
            <a:r>
              <a:rPr sz="1600" spc="-5" dirty="0">
                <a:latin typeface="Arial MT"/>
                <a:cs typeface="Arial"/>
              </a:rPr>
              <a:t>EDUSPHERE </a:t>
            </a:r>
            <a:r>
              <a:rPr sz="1600" dirty="0">
                <a:latin typeface="Arial MT"/>
                <a:cs typeface="Arial"/>
              </a:rPr>
              <a:t>(School </a:t>
            </a:r>
            <a:r>
              <a:rPr sz="1600" spc="-5" dirty="0">
                <a:latin typeface="Arial MT"/>
                <a:cs typeface="Arial"/>
              </a:rPr>
              <a:t>Database </a:t>
            </a:r>
            <a:r>
              <a:rPr sz="1600" dirty="0">
                <a:latin typeface="Arial MT"/>
                <a:cs typeface="Arial"/>
              </a:rPr>
              <a:t>Management </a:t>
            </a:r>
            <a:r>
              <a:rPr sz="1600" spc="-430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System) represents </a:t>
            </a:r>
            <a:r>
              <a:rPr sz="1600" dirty="0">
                <a:latin typeface="Arial MT"/>
                <a:cs typeface="Arial"/>
              </a:rPr>
              <a:t>a </a:t>
            </a:r>
            <a:r>
              <a:rPr sz="1600" spc="-5" dirty="0">
                <a:latin typeface="Arial MT"/>
                <a:cs typeface="Arial"/>
              </a:rPr>
              <a:t>critical step </a:t>
            </a:r>
            <a:r>
              <a:rPr sz="1600" dirty="0">
                <a:latin typeface="Arial MT"/>
                <a:cs typeface="Arial"/>
              </a:rPr>
              <a:t>forward </a:t>
            </a:r>
            <a:r>
              <a:rPr sz="1600" spc="-5" dirty="0">
                <a:latin typeface="Arial MT"/>
                <a:cs typeface="Arial"/>
              </a:rPr>
              <a:t>in addressing </a:t>
            </a:r>
            <a:r>
              <a:rPr sz="1600" dirty="0">
                <a:latin typeface="Arial MT"/>
                <a:cs typeface="Arial"/>
              </a:rPr>
              <a:t>the </a:t>
            </a:r>
            <a:r>
              <a:rPr sz="1600" spc="-5" dirty="0">
                <a:latin typeface="Arial MT"/>
                <a:cs typeface="Arial"/>
              </a:rPr>
              <a:t>complex challenges </a:t>
            </a:r>
            <a:r>
              <a:rPr sz="1600" dirty="0">
                <a:latin typeface="Arial MT"/>
                <a:cs typeface="Arial"/>
              </a:rPr>
              <a:t>faced </a:t>
            </a:r>
            <a:r>
              <a:rPr sz="1600" spc="5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by</a:t>
            </a:r>
            <a:r>
              <a:rPr sz="1600" spc="-10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educational institutions.</a:t>
            </a:r>
            <a:endParaRPr sz="1600" dirty="0">
              <a:latin typeface="Arial MT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415"/>
              </a:spcBef>
            </a:pPr>
            <a:r>
              <a:rPr sz="1600" spc="-5" dirty="0" smtClean="0">
                <a:latin typeface="Arial MT"/>
                <a:cs typeface="Arial"/>
              </a:rPr>
              <a:t>Future</a:t>
            </a:r>
            <a:r>
              <a:rPr sz="1600" spc="-50" dirty="0" smtClean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Scope:</a:t>
            </a:r>
            <a:endParaRPr sz="1600" dirty="0">
              <a:latin typeface="Arial MT"/>
              <a:cs typeface="Arial"/>
            </a:endParaRPr>
          </a:p>
          <a:p>
            <a:pPr marL="12700" marR="67945" algn="just">
              <a:lnSpc>
                <a:spcPct val="100000"/>
              </a:lnSpc>
            </a:pPr>
            <a:r>
              <a:rPr sz="1600" spc="-5" dirty="0">
                <a:latin typeface="Arial MT"/>
                <a:cs typeface="Arial"/>
              </a:rPr>
              <a:t>Some ideas and </a:t>
            </a:r>
            <a:r>
              <a:rPr sz="1600" dirty="0">
                <a:latin typeface="Arial MT"/>
                <a:cs typeface="Arial"/>
              </a:rPr>
              <a:t>features </a:t>
            </a:r>
            <a:r>
              <a:rPr sz="1600" spc="-5" dirty="0">
                <a:latin typeface="Arial MT"/>
                <a:cs typeface="Arial"/>
              </a:rPr>
              <a:t>can be considered as </a:t>
            </a:r>
            <a:r>
              <a:rPr sz="1600" dirty="0">
                <a:latin typeface="Arial MT"/>
                <a:cs typeface="Arial"/>
              </a:rPr>
              <a:t>a future </a:t>
            </a:r>
            <a:r>
              <a:rPr sz="1600" spc="-5" dirty="0">
                <a:latin typeface="Arial MT"/>
                <a:cs typeface="Arial"/>
              </a:rPr>
              <a:t>work </a:t>
            </a:r>
            <a:r>
              <a:rPr sz="1600" dirty="0">
                <a:latin typeface="Arial MT"/>
                <a:cs typeface="Arial"/>
              </a:rPr>
              <a:t>for this </a:t>
            </a:r>
            <a:r>
              <a:rPr sz="1600" spc="-5" dirty="0">
                <a:latin typeface="Arial MT"/>
                <a:cs typeface="Arial"/>
              </a:rPr>
              <a:t>project. These </a:t>
            </a:r>
            <a:r>
              <a:rPr sz="1600" dirty="0">
                <a:latin typeface="Arial MT"/>
                <a:cs typeface="Arial"/>
              </a:rPr>
              <a:t>features </a:t>
            </a:r>
            <a:r>
              <a:rPr sz="1600" spc="-5" dirty="0">
                <a:latin typeface="Arial MT"/>
                <a:cs typeface="Arial"/>
              </a:rPr>
              <a:t>can be </a:t>
            </a:r>
            <a:r>
              <a:rPr sz="1600" spc="-375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summarized</a:t>
            </a:r>
            <a:r>
              <a:rPr sz="1600" spc="-10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in </a:t>
            </a:r>
            <a:r>
              <a:rPr sz="1600" dirty="0">
                <a:latin typeface="Arial MT"/>
                <a:cs typeface="Arial"/>
              </a:rPr>
              <a:t>the</a:t>
            </a:r>
            <a:r>
              <a:rPr sz="1600" spc="-5" dirty="0">
                <a:latin typeface="Arial MT"/>
                <a:cs typeface="Arial"/>
              </a:rPr>
              <a:t> </a:t>
            </a:r>
            <a:r>
              <a:rPr sz="1600" dirty="0">
                <a:latin typeface="Arial MT"/>
                <a:cs typeface="Arial"/>
              </a:rPr>
              <a:t>following</a:t>
            </a:r>
            <a:r>
              <a:rPr sz="1600" spc="-5" dirty="0">
                <a:latin typeface="Arial MT"/>
                <a:cs typeface="Arial"/>
              </a:rPr>
              <a:t> points</a:t>
            </a:r>
            <a:r>
              <a:rPr sz="1600" spc="-5" dirty="0" smtClean="0">
                <a:latin typeface="Arial MT"/>
                <a:cs typeface="Arial"/>
              </a:rPr>
              <a:t>:</a:t>
            </a:r>
            <a:endParaRPr lang="en-US" sz="1600" spc="-5" dirty="0" smtClean="0">
              <a:latin typeface="Arial MT"/>
              <a:cs typeface="Arial"/>
            </a:endParaRPr>
          </a:p>
          <a:p>
            <a:pPr marL="12700" marR="67945" algn="just">
              <a:lnSpc>
                <a:spcPct val="100000"/>
              </a:lnSpc>
            </a:pPr>
            <a:endParaRPr sz="1600" dirty="0">
              <a:latin typeface="Arial MT"/>
              <a:cs typeface="Arial"/>
            </a:endParaRPr>
          </a:p>
          <a:p>
            <a:pPr marL="321310" indent="-285750" algn="just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r>
              <a:rPr sz="1600" spc="-5" dirty="0">
                <a:latin typeface="Arial MT"/>
                <a:cs typeface="Arial"/>
              </a:rPr>
              <a:t>Let</a:t>
            </a:r>
            <a:r>
              <a:rPr sz="1600" spc="-20" dirty="0">
                <a:latin typeface="Arial MT"/>
                <a:cs typeface="Arial"/>
              </a:rPr>
              <a:t> </a:t>
            </a:r>
            <a:r>
              <a:rPr sz="1600" dirty="0">
                <a:latin typeface="Arial MT"/>
                <a:cs typeface="Arial"/>
              </a:rPr>
              <a:t>the</a:t>
            </a:r>
            <a:r>
              <a:rPr sz="1600" spc="-20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student</a:t>
            </a:r>
            <a:r>
              <a:rPr sz="1600" spc="-15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perform</a:t>
            </a:r>
            <a:r>
              <a:rPr sz="1600" spc="-20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exams</a:t>
            </a:r>
            <a:r>
              <a:rPr sz="1600" spc="-15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online.</a:t>
            </a:r>
            <a:endParaRPr sz="1600" dirty="0">
              <a:latin typeface="Arial MT"/>
              <a:cs typeface="Arial"/>
            </a:endParaRPr>
          </a:p>
          <a:p>
            <a:pPr marL="321310" indent="-285750" algn="just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r>
              <a:rPr sz="1600" spc="-5" dirty="0">
                <a:latin typeface="Arial MT"/>
                <a:cs typeface="Arial"/>
              </a:rPr>
              <a:t>Question</a:t>
            </a:r>
            <a:r>
              <a:rPr sz="1600" spc="-15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Bank</a:t>
            </a:r>
            <a:r>
              <a:rPr sz="1600" spc="-10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per</a:t>
            </a:r>
            <a:r>
              <a:rPr sz="1600" spc="-10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subject</a:t>
            </a:r>
            <a:r>
              <a:rPr sz="1600" spc="-10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can</a:t>
            </a:r>
            <a:r>
              <a:rPr sz="1600" spc="-10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be</a:t>
            </a:r>
            <a:r>
              <a:rPr sz="1600" spc="-15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added</a:t>
            </a:r>
            <a:r>
              <a:rPr sz="1600" spc="-10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by</a:t>
            </a:r>
            <a:r>
              <a:rPr sz="1600" spc="-10" dirty="0">
                <a:latin typeface="Arial MT"/>
                <a:cs typeface="Arial"/>
              </a:rPr>
              <a:t> </a:t>
            </a:r>
            <a:r>
              <a:rPr sz="1600" dirty="0">
                <a:latin typeface="Arial MT"/>
                <a:cs typeface="Arial"/>
              </a:rPr>
              <a:t>the</a:t>
            </a:r>
            <a:r>
              <a:rPr sz="1600" spc="-10" dirty="0">
                <a:latin typeface="Arial MT"/>
                <a:cs typeface="Arial"/>
              </a:rPr>
              <a:t> teacher.</a:t>
            </a:r>
            <a:endParaRPr sz="1600" dirty="0">
              <a:latin typeface="Arial MT"/>
              <a:cs typeface="Arial"/>
            </a:endParaRPr>
          </a:p>
          <a:p>
            <a:pPr marL="321310" indent="-285750" algn="just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r>
              <a:rPr sz="1600" spc="-5" dirty="0">
                <a:latin typeface="Arial MT"/>
                <a:cs typeface="Arial"/>
              </a:rPr>
              <a:t>Allowance</a:t>
            </a:r>
            <a:r>
              <a:rPr sz="1600" spc="-15" dirty="0">
                <a:latin typeface="Arial MT"/>
                <a:cs typeface="Arial"/>
              </a:rPr>
              <a:t> </a:t>
            </a:r>
            <a:r>
              <a:rPr sz="1600" dirty="0">
                <a:latin typeface="Arial MT"/>
                <a:cs typeface="Arial"/>
              </a:rPr>
              <a:t>to</a:t>
            </a:r>
            <a:r>
              <a:rPr sz="1600" spc="360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admin</a:t>
            </a:r>
            <a:r>
              <a:rPr sz="1600" spc="-15" dirty="0">
                <a:latin typeface="Arial MT"/>
                <a:cs typeface="Arial"/>
              </a:rPr>
              <a:t> </a:t>
            </a:r>
            <a:r>
              <a:rPr sz="1600" dirty="0">
                <a:latin typeface="Arial MT"/>
                <a:cs typeface="Arial"/>
              </a:rPr>
              <a:t>to</a:t>
            </a:r>
            <a:r>
              <a:rPr sz="1600" spc="-10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add</a:t>
            </a:r>
            <a:r>
              <a:rPr sz="1600" spc="-15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new</a:t>
            </a:r>
            <a:r>
              <a:rPr sz="1600" spc="-15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classes.</a:t>
            </a:r>
            <a:endParaRPr sz="1600" dirty="0">
              <a:latin typeface="Arial MT"/>
              <a:cs typeface="Arial"/>
            </a:endParaRPr>
          </a:p>
          <a:p>
            <a:pPr marL="321310" indent="-285750" algn="just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r>
              <a:rPr sz="1600" spc="-5" dirty="0">
                <a:latin typeface="Arial MT"/>
                <a:cs typeface="Arial"/>
              </a:rPr>
              <a:t>Parents</a:t>
            </a:r>
            <a:r>
              <a:rPr sz="1600" spc="-15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can</a:t>
            </a:r>
            <a:r>
              <a:rPr sz="1600" spc="-10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have</a:t>
            </a:r>
            <a:r>
              <a:rPr sz="1600" spc="-10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access</a:t>
            </a:r>
            <a:r>
              <a:rPr sz="1600" spc="-10" dirty="0">
                <a:latin typeface="Arial MT"/>
                <a:cs typeface="Arial"/>
              </a:rPr>
              <a:t> </a:t>
            </a:r>
            <a:r>
              <a:rPr sz="1600" dirty="0">
                <a:latin typeface="Arial MT"/>
                <a:cs typeface="Arial"/>
              </a:rPr>
              <a:t>to</a:t>
            </a:r>
            <a:r>
              <a:rPr sz="1600" spc="-10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grades</a:t>
            </a:r>
            <a:r>
              <a:rPr sz="1600" spc="-10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and</a:t>
            </a:r>
            <a:r>
              <a:rPr sz="1600" spc="-10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attendance</a:t>
            </a:r>
            <a:r>
              <a:rPr sz="1600" spc="-10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of</a:t>
            </a:r>
            <a:r>
              <a:rPr sz="1600" spc="-10" dirty="0">
                <a:latin typeface="Arial MT"/>
                <a:cs typeface="Arial"/>
              </a:rPr>
              <a:t> </a:t>
            </a:r>
            <a:r>
              <a:rPr sz="1600" dirty="0">
                <a:latin typeface="Arial MT"/>
                <a:cs typeface="Arial"/>
              </a:rPr>
              <a:t>their</a:t>
            </a:r>
            <a:r>
              <a:rPr sz="1600" spc="-10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children.</a:t>
            </a:r>
            <a:endParaRPr sz="1600" dirty="0">
              <a:latin typeface="Arial MT"/>
              <a:cs typeface="Arial"/>
            </a:endParaRPr>
          </a:p>
          <a:p>
            <a:pPr marL="321310" indent="-285750" algn="just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r>
              <a:rPr sz="1600" spc="-5" dirty="0">
                <a:latin typeface="Arial MT"/>
                <a:cs typeface="Arial"/>
              </a:rPr>
              <a:t>Fees</a:t>
            </a:r>
            <a:r>
              <a:rPr sz="1600" spc="-10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can</a:t>
            </a:r>
            <a:r>
              <a:rPr sz="1600" spc="-10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be</a:t>
            </a:r>
            <a:r>
              <a:rPr sz="1600" spc="-10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paid</a:t>
            </a:r>
            <a:r>
              <a:rPr sz="1600" spc="-10" dirty="0">
                <a:latin typeface="Arial MT"/>
                <a:cs typeface="Arial"/>
              </a:rPr>
              <a:t> </a:t>
            </a:r>
            <a:r>
              <a:rPr sz="1600" dirty="0">
                <a:latin typeface="Arial MT"/>
                <a:cs typeface="Arial"/>
              </a:rPr>
              <a:t>through</a:t>
            </a:r>
            <a:r>
              <a:rPr sz="1600" spc="-10" dirty="0">
                <a:latin typeface="Arial MT"/>
                <a:cs typeface="Arial"/>
              </a:rPr>
              <a:t> </a:t>
            </a:r>
            <a:r>
              <a:rPr sz="1600" dirty="0">
                <a:latin typeface="Arial MT"/>
                <a:cs typeface="Arial"/>
              </a:rPr>
              <a:t>the</a:t>
            </a:r>
            <a:r>
              <a:rPr sz="1600" spc="-10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website</a:t>
            </a:r>
            <a:r>
              <a:rPr sz="1600" spc="-10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using</a:t>
            </a:r>
            <a:r>
              <a:rPr sz="1600" spc="-10" dirty="0">
                <a:latin typeface="Arial MT"/>
                <a:cs typeface="Arial"/>
              </a:rPr>
              <a:t> </a:t>
            </a:r>
            <a:r>
              <a:rPr sz="1600" dirty="0">
                <a:latin typeface="Arial MT"/>
                <a:cs typeface="Arial"/>
              </a:rPr>
              <a:t>a</a:t>
            </a:r>
            <a:r>
              <a:rPr sz="1600" spc="-10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digital</a:t>
            </a:r>
            <a:r>
              <a:rPr sz="1600" spc="-10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payment</a:t>
            </a:r>
            <a:r>
              <a:rPr sz="1600" spc="-10" dirty="0">
                <a:latin typeface="Arial MT"/>
                <a:cs typeface="Arial"/>
              </a:rPr>
              <a:t> </a:t>
            </a:r>
            <a:r>
              <a:rPr sz="1600" spc="-5" dirty="0" smtClean="0">
                <a:latin typeface="Arial MT"/>
                <a:cs typeface="Arial"/>
              </a:rPr>
              <a:t>platform</a:t>
            </a:r>
            <a:r>
              <a:rPr lang="en-US" sz="1600" spc="-5" dirty="0" smtClean="0">
                <a:latin typeface="Arial MT"/>
                <a:cs typeface="Arial"/>
              </a:rPr>
              <a:t>.</a:t>
            </a:r>
          </a:p>
          <a:p>
            <a:pPr marL="321310" indent="-285750" algn="just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r>
              <a:rPr sz="1600" dirty="0" smtClean="0">
                <a:latin typeface="Arial MT"/>
                <a:cs typeface="Arial"/>
              </a:rPr>
              <a:t>A</a:t>
            </a:r>
            <a:r>
              <a:rPr sz="1600" spc="-65" dirty="0" smtClean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group</a:t>
            </a:r>
            <a:r>
              <a:rPr sz="1600" spc="-10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email</a:t>
            </a:r>
            <a:r>
              <a:rPr sz="1600" spc="-15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ID</a:t>
            </a:r>
            <a:r>
              <a:rPr sz="1600" spc="-10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can</a:t>
            </a:r>
            <a:r>
              <a:rPr sz="1600" spc="-15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be</a:t>
            </a:r>
            <a:r>
              <a:rPr sz="1600" spc="-15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provided</a:t>
            </a:r>
            <a:r>
              <a:rPr sz="1600" spc="-10" dirty="0">
                <a:latin typeface="Arial MT"/>
                <a:cs typeface="Arial"/>
              </a:rPr>
              <a:t> </a:t>
            </a:r>
            <a:r>
              <a:rPr sz="1600" dirty="0">
                <a:latin typeface="Arial MT"/>
                <a:cs typeface="Arial"/>
              </a:rPr>
              <a:t>to</a:t>
            </a:r>
            <a:r>
              <a:rPr sz="1600" spc="-15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staff.</a:t>
            </a:r>
            <a:endParaRPr sz="1600" dirty="0">
              <a:latin typeface="Arial MT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50" y="559725"/>
            <a:ext cx="14293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Content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317454"/>
            <a:ext cx="5126355" cy="382604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02895" indent="-290830">
              <a:lnSpc>
                <a:spcPct val="100000"/>
              </a:lnSpc>
              <a:spcBef>
                <a:spcPts val="434"/>
              </a:spcBef>
              <a:buChar char="•"/>
              <a:tabLst>
                <a:tab pos="302895" algn="l"/>
                <a:tab pos="303530" algn="l"/>
              </a:tabLst>
            </a:pPr>
            <a:r>
              <a:rPr sz="1400" spc="-5" dirty="0">
                <a:latin typeface="Arial MT"/>
                <a:cs typeface="Arial MT"/>
              </a:rPr>
              <a:t>Letter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Collaboration</a:t>
            </a:r>
            <a:endParaRPr sz="1400" dirty="0">
              <a:latin typeface="Arial MT"/>
              <a:cs typeface="Arial MT"/>
            </a:endParaRPr>
          </a:p>
          <a:p>
            <a:pPr marL="302895" indent="-290830">
              <a:lnSpc>
                <a:spcPct val="100000"/>
              </a:lnSpc>
              <a:spcBef>
                <a:spcPts val="335"/>
              </a:spcBef>
              <a:buChar char="•"/>
              <a:tabLst>
                <a:tab pos="302895" algn="l"/>
                <a:tab pos="303530" algn="l"/>
              </a:tabLst>
            </a:pPr>
            <a:r>
              <a:rPr sz="1400" spc="-5" dirty="0">
                <a:latin typeface="Arial MT"/>
                <a:cs typeface="Arial MT"/>
              </a:rPr>
              <a:t>Introduction</a:t>
            </a:r>
            <a:endParaRPr sz="1400" dirty="0">
              <a:latin typeface="Arial MT"/>
              <a:cs typeface="Arial MT"/>
            </a:endParaRPr>
          </a:p>
          <a:p>
            <a:pPr marL="302895" indent="-290830">
              <a:lnSpc>
                <a:spcPct val="100000"/>
              </a:lnSpc>
              <a:spcBef>
                <a:spcPts val="335"/>
              </a:spcBef>
              <a:buChar char="•"/>
              <a:tabLst>
                <a:tab pos="302895" algn="l"/>
                <a:tab pos="303530" algn="l"/>
              </a:tabLst>
            </a:pPr>
            <a:r>
              <a:rPr sz="1400" spc="-5" dirty="0">
                <a:latin typeface="Arial MT"/>
                <a:cs typeface="Arial MT"/>
              </a:rPr>
              <a:t>Problem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Definition</a:t>
            </a:r>
            <a:endParaRPr sz="1400" dirty="0">
              <a:latin typeface="Arial MT"/>
              <a:cs typeface="Arial MT"/>
            </a:endParaRPr>
          </a:p>
          <a:p>
            <a:pPr marL="302895" indent="-290830">
              <a:lnSpc>
                <a:spcPct val="100000"/>
              </a:lnSpc>
              <a:spcBef>
                <a:spcPts val="335"/>
              </a:spcBef>
              <a:buChar char="•"/>
              <a:tabLst>
                <a:tab pos="302895" algn="l"/>
                <a:tab pos="303530" algn="l"/>
              </a:tabLst>
            </a:pPr>
            <a:r>
              <a:rPr lang="en-US" sz="1400" spc="-5" dirty="0" smtClean="0">
                <a:latin typeface="Arial MT"/>
                <a:cs typeface="Arial MT"/>
              </a:rPr>
              <a:t>Stakeholders</a:t>
            </a:r>
            <a:endParaRPr sz="1400" dirty="0">
              <a:latin typeface="Arial MT"/>
              <a:cs typeface="Arial MT"/>
            </a:endParaRPr>
          </a:p>
          <a:p>
            <a:pPr marL="302895" indent="-290830">
              <a:lnSpc>
                <a:spcPct val="100000"/>
              </a:lnSpc>
              <a:spcBef>
                <a:spcPts val="335"/>
              </a:spcBef>
              <a:buChar char="•"/>
              <a:tabLst>
                <a:tab pos="302895" algn="l"/>
                <a:tab pos="303530" algn="l"/>
              </a:tabLst>
            </a:pPr>
            <a:r>
              <a:rPr lang="en-US" sz="1400" spc="-5" dirty="0" smtClean="0">
                <a:latin typeface="Arial MT"/>
                <a:cs typeface="Arial MT"/>
              </a:rPr>
              <a:t>Literature Survey</a:t>
            </a:r>
            <a:endParaRPr lang="en-US" sz="1400" spc="-5" dirty="0" smtClean="0">
              <a:latin typeface="Arial MT"/>
              <a:cs typeface="Arial MT"/>
            </a:endParaRPr>
          </a:p>
          <a:p>
            <a:pPr marL="302895" indent="-290830">
              <a:lnSpc>
                <a:spcPct val="100000"/>
              </a:lnSpc>
              <a:spcBef>
                <a:spcPts val="335"/>
              </a:spcBef>
              <a:buChar char="•"/>
              <a:tabLst>
                <a:tab pos="302895" algn="l"/>
                <a:tab pos="303530" algn="l"/>
              </a:tabLst>
            </a:pPr>
            <a:r>
              <a:rPr sz="1400" spc="-5" dirty="0" smtClean="0">
                <a:latin typeface="Arial MT"/>
                <a:cs typeface="Arial MT"/>
              </a:rPr>
              <a:t>Limitation</a:t>
            </a:r>
            <a:r>
              <a:rPr sz="1400" spc="-20" dirty="0" smtClean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existing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system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research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 smtClean="0">
                <a:latin typeface="Arial MT"/>
                <a:cs typeface="Arial MT"/>
              </a:rPr>
              <a:t>gap</a:t>
            </a:r>
            <a:endParaRPr lang="en-US" sz="1400" spc="-5" dirty="0" smtClean="0">
              <a:latin typeface="Arial MT"/>
              <a:cs typeface="Arial MT"/>
            </a:endParaRPr>
          </a:p>
          <a:p>
            <a:pPr marL="302895" indent="-290830">
              <a:spcBef>
                <a:spcPts val="335"/>
              </a:spcBef>
              <a:buFontTx/>
              <a:buChar char="•"/>
              <a:tabLst>
                <a:tab pos="302895" algn="l"/>
                <a:tab pos="303530" algn="l"/>
              </a:tabLst>
            </a:pPr>
            <a:r>
              <a:rPr lang="en-US" sz="1400" spc="-5" dirty="0">
                <a:latin typeface="Arial MT"/>
                <a:cs typeface="Arial MT"/>
              </a:rPr>
              <a:t>Proposed</a:t>
            </a:r>
            <a:r>
              <a:rPr lang="en-US" sz="1400" spc="-50" dirty="0">
                <a:latin typeface="Arial MT"/>
                <a:cs typeface="Arial MT"/>
              </a:rPr>
              <a:t> </a:t>
            </a:r>
            <a:r>
              <a:rPr lang="en-US" sz="1400" spc="-5" dirty="0" smtClean="0">
                <a:latin typeface="Arial MT"/>
                <a:cs typeface="Arial MT"/>
              </a:rPr>
              <a:t>System</a:t>
            </a:r>
            <a:endParaRPr sz="1400" dirty="0">
              <a:latin typeface="Arial MT"/>
              <a:cs typeface="Arial MT"/>
            </a:endParaRPr>
          </a:p>
          <a:p>
            <a:pPr marL="302895" indent="-290830">
              <a:lnSpc>
                <a:spcPct val="100000"/>
              </a:lnSpc>
              <a:spcBef>
                <a:spcPts val="335"/>
              </a:spcBef>
              <a:buChar char="•"/>
              <a:tabLst>
                <a:tab pos="302895" algn="l"/>
                <a:tab pos="303530" algn="l"/>
              </a:tabLst>
            </a:pPr>
            <a:r>
              <a:rPr sz="1400" spc="-5" dirty="0">
                <a:latin typeface="Arial MT"/>
                <a:cs typeface="Arial MT"/>
              </a:rPr>
              <a:t>Details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Hardware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Software</a:t>
            </a:r>
            <a:endParaRPr sz="1400" dirty="0">
              <a:latin typeface="Arial MT"/>
              <a:cs typeface="Arial MT"/>
            </a:endParaRPr>
          </a:p>
          <a:p>
            <a:pPr marL="302895" indent="-290830">
              <a:lnSpc>
                <a:spcPct val="100000"/>
              </a:lnSpc>
              <a:spcBef>
                <a:spcPts val="340"/>
              </a:spcBef>
              <a:buChar char="•"/>
              <a:tabLst>
                <a:tab pos="302895" algn="l"/>
                <a:tab pos="303530" algn="l"/>
              </a:tabLst>
            </a:pPr>
            <a:r>
              <a:rPr sz="1400" spc="-5" dirty="0" smtClean="0">
                <a:latin typeface="Arial MT"/>
                <a:cs typeface="Arial MT"/>
              </a:rPr>
              <a:t>Architecture/Framework(Activity</a:t>
            </a:r>
            <a:r>
              <a:rPr sz="1400" spc="-30" dirty="0" smtClean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diagram,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sequence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diagram)</a:t>
            </a:r>
            <a:endParaRPr sz="1400" dirty="0">
              <a:latin typeface="Arial MT"/>
              <a:cs typeface="Arial MT"/>
            </a:endParaRPr>
          </a:p>
          <a:p>
            <a:pPr marL="302895" indent="-290830">
              <a:lnSpc>
                <a:spcPct val="100000"/>
              </a:lnSpc>
              <a:spcBef>
                <a:spcPts val="335"/>
              </a:spcBef>
              <a:buChar char="•"/>
              <a:tabLst>
                <a:tab pos="302895" algn="l"/>
                <a:tab pos="303530" algn="l"/>
              </a:tabLst>
            </a:pPr>
            <a:r>
              <a:rPr lang="en-US" sz="1400" spc="-5" dirty="0" smtClean="0">
                <a:latin typeface="Arial MT"/>
                <a:cs typeface="Arial MT"/>
              </a:rPr>
              <a:t>Sequence Diagram</a:t>
            </a:r>
            <a:endParaRPr sz="1400" dirty="0">
              <a:latin typeface="Arial MT"/>
              <a:cs typeface="Arial MT"/>
            </a:endParaRPr>
          </a:p>
          <a:p>
            <a:pPr marL="302895" indent="-290830">
              <a:lnSpc>
                <a:spcPct val="100000"/>
              </a:lnSpc>
              <a:spcBef>
                <a:spcPts val="335"/>
              </a:spcBef>
              <a:buChar char="•"/>
              <a:tabLst>
                <a:tab pos="302895" algn="l"/>
                <a:tab pos="303530" algn="l"/>
              </a:tabLst>
            </a:pPr>
            <a:r>
              <a:rPr sz="1400" spc="-5" dirty="0">
                <a:latin typeface="Arial MT"/>
                <a:cs typeface="Arial MT"/>
              </a:rPr>
              <a:t>Implementation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details(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GUI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screenshot,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Dataset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used)</a:t>
            </a:r>
            <a:endParaRPr sz="1400" dirty="0">
              <a:latin typeface="Arial MT"/>
              <a:cs typeface="Arial MT"/>
            </a:endParaRPr>
          </a:p>
          <a:p>
            <a:pPr marL="302895" indent="-290830">
              <a:lnSpc>
                <a:spcPct val="100000"/>
              </a:lnSpc>
              <a:spcBef>
                <a:spcPts val="335"/>
              </a:spcBef>
              <a:buChar char="•"/>
              <a:tabLst>
                <a:tab pos="302895" algn="l"/>
                <a:tab pos="303530" algn="l"/>
              </a:tabLst>
            </a:pPr>
            <a:r>
              <a:rPr lang="en-US" sz="1400" spc="-5" dirty="0" smtClean="0">
                <a:latin typeface="Arial MT"/>
                <a:cs typeface="Arial MT"/>
              </a:rPr>
              <a:t>Results </a:t>
            </a:r>
            <a:r>
              <a:rPr lang="en-US" sz="1400" spc="-5" dirty="0" smtClean="0">
                <a:latin typeface="Arial MT"/>
                <a:cs typeface="Arial MT"/>
              </a:rPr>
              <a:t>and </a:t>
            </a:r>
            <a:r>
              <a:rPr sz="1400" spc="-5" dirty="0" smtClean="0">
                <a:latin typeface="Arial MT"/>
                <a:cs typeface="Arial MT"/>
              </a:rPr>
              <a:t>Evaluation</a:t>
            </a:r>
            <a:r>
              <a:rPr sz="1400" spc="-50" dirty="0" smtClean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measures</a:t>
            </a:r>
          </a:p>
          <a:p>
            <a:pPr marL="302895" indent="-290830">
              <a:lnSpc>
                <a:spcPct val="100000"/>
              </a:lnSpc>
              <a:spcBef>
                <a:spcPts val="335"/>
              </a:spcBef>
              <a:buChar char="•"/>
              <a:tabLst>
                <a:tab pos="302895" algn="l"/>
                <a:tab pos="303530" algn="l"/>
              </a:tabLst>
            </a:pPr>
            <a:r>
              <a:rPr sz="1400" spc="-5" dirty="0">
                <a:latin typeface="Arial MT"/>
                <a:cs typeface="Arial MT"/>
              </a:rPr>
              <a:t>Conclusion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future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objection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 smtClean="0">
                <a:latin typeface="Arial MT"/>
                <a:cs typeface="Arial MT"/>
              </a:rPr>
              <a:t>scope</a:t>
            </a:r>
            <a:endParaRPr lang="en-US" sz="1400" dirty="0" smtClean="0">
              <a:latin typeface="Arial MT"/>
              <a:cs typeface="Arial MT"/>
            </a:endParaRPr>
          </a:p>
          <a:p>
            <a:pPr marL="302895" indent="-290830">
              <a:lnSpc>
                <a:spcPct val="100000"/>
              </a:lnSpc>
              <a:spcBef>
                <a:spcPts val="335"/>
              </a:spcBef>
              <a:buChar char="•"/>
              <a:tabLst>
                <a:tab pos="302895" algn="l"/>
                <a:tab pos="303530" algn="l"/>
              </a:tabLst>
            </a:pPr>
            <a:r>
              <a:rPr lang="en-US" sz="1400" dirty="0" smtClean="0">
                <a:latin typeface="Arial MT"/>
                <a:cs typeface="Arial MT"/>
              </a:rPr>
              <a:t>Process of hosting and deploying a website</a:t>
            </a:r>
            <a:endParaRPr sz="1400" dirty="0">
              <a:latin typeface="Arial MT"/>
              <a:cs typeface="Arial MT"/>
            </a:endParaRPr>
          </a:p>
          <a:p>
            <a:pPr marL="302895" indent="-290830">
              <a:lnSpc>
                <a:spcPct val="100000"/>
              </a:lnSpc>
              <a:spcBef>
                <a:spcPts val="340"/>
              </a:spcBef>
              <a:buChar char="•"/>
              <a:tabLst>
                <a:tab pos="302895" algn="l"/>
                <a:tab pos="303530" algn="l"/>
              </a:tabLst>
            </a:pPr>
            <a:r>
              <a:rPr sz="1400" spc="-5" dirty="0">
                <a:latin typeface="Arial MT"/>
                <a:cs typeface="Arial MT"/>
              </a:rPr>
              <a:t>References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325" y="559725"/>
            <a:ext cx="334947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Processes of Hosting and Deploying a </a:t>
            </a:r>
            <a:r>
              <a:rPr lang="en-US" sz="28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Website:</a:t>
            </a:r>
            <a:endParaRPr sz="28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0"/>
            <a:ext cx="51815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4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50" y="559725"/>
            <a:ext cx="19532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423999"/>
            <a:ext cx="7922895" cy="2872581"/>
          </a:xfrm>
          <a:prstGeom prst="rect">
            <a:avLst/>
          </a:prstGeom>
          <a:solidFill>
            <a:srgbClr val="FFFAFA"/>
          </a:solidFill>
        </p:spPr>
        <p:txBody>
          <a:bodyPr vert="horz" wrap="square" lIns="0" tIns="0" rIns="0" bIns="0" rtlCol="0">
            <a:spAutoFit/>
          </a:bodyPr>
          <a:lstStyle/>
          <a:p>
            <a:pPr marL="285750" indent="-285750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MT"/>
                <a:cs typeface="Arial"/>
              </a:rPr>
              <a:t>C</a:t>
            </a:r>
            <a:r>
              <a:rPr lang="en-US" sz="1600" dirty="0">
                <a:latin typeface="Arial MT"/>
                <a:cs typeface="Arial"/>
              </a:rPr>
              <a:t>. J. Date, A. </a:t>
            </a:r>
            <a:r>
              <a:rPr lang="en-US" sz="1600" dirty="0" err="1">
                <a:latin typeface="Arial MT"/>
                <a:cs typeface="Arial"/>
              </a:rPr>
              <a:t>Kannan</a:t>
            </a:r>
            <a:r>
              <a:rPr lang="en-US" sz="1600" dirty="0">
                <a:latin typeface="Arial MT"/>
                <a:cs typeface="Arial"/>
              </a:rPr>
              <a:t> and S. </a:t>
            </a:r>
            <a:r>
              <a:rPr lang="en-US" sz="1600" dirty="0" err="1">
                <a:latin typeface="Arial MT"/>
                <a:cs typeface="Arial"/>
              </a:rPr>
              <a:t>Swamynathan</a:t>
            </a:r>
            <a:r>
              <a:rPr lang="en-US" sz="1600" dirty="0">
                <a:latin typeface="Arial MT"/>
                <a:cs typeface="Arial"/>
              </a:rPr>
              <a:t>, An Introduction to Database Systems, </a:t>
            </a:r>
            <a:r>
              <a:rPr lang="en-US" sz="1600" dirty="0" smtClean="0">
                <a:latin typeface="Arial MT"/>
                <a:cs typeface="Arial"/>
              </a:rPr>
              <a:t>Pearson Education</a:t>
            </a:r>
            <a:r>
              <a:rPr lang="en-US" sz="1600" dirty="0">
                <a:latin typeface="Arial MT"/>
                <a:cs typeface="Arial"/>
              </a:rPr>
              <a:t>, Eighth Edition, </a:t>
            </a:r>
            <a:r>
              <a:rPr lang="en-US" sz="1600" dirty="0" smtClean="0">
                <a:latin typeface="Arial MT"/>
                <a:cs typeface="Arial"/>
              </a:rPr>
              <a:t>2009</a:t>
            </a:r>
          </a:p>
          <a:p>
            <a:pPr marL="285750" indent="-285750">
              <a:lnSpc>
                <a:spcPts val="1625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Arial MT"/>
              <a:cs typeface="Arial"/>
            </a:endParaRPr>
          </a:p>
          <a:p>
            <a:pPr marL="285750" indent="-285750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MT"/>
                <a:cs typeface="Arial"/>
              </a:rPr>
              <a:t>Abraham </a:t>
            </a:r>
            <a:r>
              <a:rPr lang="en-US" sz="1600" dirty="0" err="1">
                <a:latin typeface="Arial MT"/>
                <a:cs typeface="Arial"/>
              </a:rPr>
              <a:t>Silberschatz</a:t>
            </a:r>
            <a:r>
              <a:rPr lang="en-US" sz="1600" dirty="0">
                <a:latin typeface="Arial MT"/>
                <a:cs typeface="Arial"/>
              </a:rPr>
              <a:t>, Henry F. </a:t>
            </a:r>
            <a:r>
              <a:rPr lang="en-US" sz="1600" dirty="0" err="1">
                <a:latin typeface="Arial MT"/>
                <a:cs typeface="Arial"/>
              </a:rPr>
              <a:t>Korth</a:t>
            </a:r>
            <a:r>
              <a:rPr lang="en-US" sz="1600" dirty="0">
                <a:latin typeface="Arial MT"/>
                <a:cs typeface="Arial"/>
              </a:rPr>
              <a:t> and S. </a:t>
            </a:r>
            <a:r>
              <a:rPr lang="en-US" sz="1600" dirty="0" err="1">
                <a:latin typeface="Arial MT"/>
                <a:cs typeface="Arial"/>
              </a:rPr>
              <a:t>Sudarshan</a:t>
            </a:r>
            <a:r>
              <a:rPr lang="en-US" sz="1600" dirty="0">
                <a:latin typeface="Arial MT"/>
                <a:cs typeface="Arial"/>
              </a:rPr>
              <a:t>, Database System </a:t>
            </a:r>
            <a:r>
              <a:rPr lang="en-US" sz="1600" dirty="0" smtClean="0">
                <a:latin typeface="Arial MT"/>
                <a:cs typeface="Arial"/>
              </a:rPr>
              <a:t>Concepts McGraw-Hill </a:t>
            </a:r>
            <a:r>
              <a:rPr lang="en-US" sz="1600" dirty="0">
                <a:latin typeface="Arial MT"/>
                <a:cs typeface="Arial"/>
              </a:rPr>
              <a:t>Education (Asia), Fifth Edition, 2006</a:t>
            </a:r>
            <a:r>
              <a:rPr lang="en-US" sz="1600" dirty="0" smtClean="0">
                <a:latin typeface="Arial MT"/>
                <a:cs typeface="Arial"/>
              </a:rPr>
              <a:t>.</a:t>
            </a:r>
          </a:p>
          <a:p>
            <a:pPr marL="285750" indent="-285750">
              <a:lnSpc>
                <a:spcPts val="1625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Arial MT"/>
              <a:cs typeface="Arial"/>
            </a:endParaRPr>
          </a:p>
          <a:p>
            <a:pPr marL="285750" indent="-285750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Arial MT"/>
                <a:cs typeface="Arial"/>
              </a:rPr>
              <a:t>Shio</a:t>
            </a:r>
            <a:r>
              <a:rPr lang="en-US" sz="1600" dirty="0" smtClean="0">
                <a:latin typeface="Arial MT"/>
                <a:cs typeface="Arial"/>
              </a:rPr>
              <a:t> </a:t>
            </a:r>
            <a:r>
              <a:rPr lang="en-US" sz="1600" dirty="0">
                <a:latin typeface="Arial MT"/>
                <a:cs typeface="Arial"/>
              </a:rPr>
              <a:t>Kumar Singh, Database Systems Concepts, Designs and Application, </a:t>
            </a:r>
            <a:r>
              <a:rPr lang="en-US" sz="1600" dirty="0" smtClean="0">
                <a:latin typeface="Arial MT"/>
                <a:cs typeface="Arial"/>
              </a:rPr>
              <a:t>Pearson Education</a:t>
            </a:r>
            <a:r>
              <a:rPr lang="en-US" sz="1600" dirty="0">
                <a:latin typeface="Arial MT"/>
                <a:cs typeface="Arial"/>
              </a:rPr>
              <a:t>, Second Edition, 2011</a:t>
            </a:r>
            <a:r>
              <a:rPr lang="en-US" sz="1600" dirty="0" smtClean="0">
                <a:latin typeface="Arial MT"/>
                <a:cs typeface="Arial"/>
              </a:rPr>
              <a:t>.</a:t>
            </a:r>
          </a:p>
          <a:p>
            <a:pPr marL="285750" indent="-285750">
              <a:lnSpc>
                <a:spcPts val="1625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Arial MT"/>
              <a:cs typeface="Arial"/>
            </a:endParaRPr>
          </a:p>
          <a:p>
            <a:pPr marL="285750" indent="-285750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Arial MT"/>
                <a:cs typeface="Arial"/>
              </a:rPr>
              <a:t>Duckett</a:t>
            </a:r>
            <a:r>
              <a:rPr lang="en-US" sz="1600" dirty="0">
                <a:latin typeface="Arial MT"/>
                <a:cs typeface="Arial"/>
              </a:rPr>
              <a:t>, J. Web Design with HTML, CSS, JavaScript and </a:t>
            </a:r>
            <a:r>
              <a:rPr lang="en-US" sz="1600" dirty="0" err="1">
                <a:latin typeface="Arial MT"/>
                <a:cs typeface="Arial"/>
              </a:rPr>
              <a:t>jQuery</a:t>
            </a:r>
            <a:r>
              <a:rPr lang="en-US" sz="1600" dirty="0">
                <a:latin typeface="Arial MT"/>
                <a:cs typeface="Arial"/>
              </a:rPr>
              <a:t> Set 1st </a:t>
            </a:r>
            <a:r>
              <a:rPr lang="en-US" sz="1600" dirty="0" smtClean="0">
                <a:latin typeface="Arial MT"/>
                <a:cs typeface="Arial"/>
              </a:rPr>
              <a:t>Edition</a:t>
            </a:r>
          </a:p>
          <a:p>
            <a:pPr marL="285750" indent="-285750">
              <a:lnSpc>
                <a:spcPts val="1625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Arial MT"/>
              <a:cs typeface="Arial"/>
            </a:endParaRPr>
          </a:p>
          <a:p>
            <a:pPr marL="285750" indent="-285750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Arial MT"/>
                <a:cs typeface="Arial"/>
              </a:rPr>
              <a:t>Chakraborty</a:t>
            </a:r>
            <a:r>
              <a:rPr lang="en-US" sz="1600" dirty="0">
                <a:latin typeface="Arial MT"/>
                <a:cs typeface="Arial"/>
              </a:rPr>
              <a:t>, N. R. Software Development Methodology: Live Prototyping Approach</a:t>
            </a:r>
            <a:r>
              <a:rPr lang="en-US" sz="1600" dirty="0" smtClean="0">
                <a:latin typeface="Arial MT"/>
                <a:cs typeface="Arial"/>
              </a:rPr>
              <a:t>.</a:t>
            </a:r>
          </a:p>
          <a:p>
            <a:pPr marL="285750" indent="-285750">
              <a:lnSpc>
                <a:spcPts val="1625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Arial MT"/>
              <a:cs typeface="Arial"/>
            </a:endParaRPr>
          </a:p>
          <a:p>
            <a:pPr marL="285750" indent="-285750">
              <a:lnSpc>
                <a:spcPts val="1625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MT"/>
                <a:cs typeface="Arial"/>
              </a:rPr>
              <a:t>Thomas</a:t>
            </a:r>
            <a:r>
              <a:rPr lang="en-US" sz="1600" dirty="0">
                <a:latin typeface="Arial MT"/>
                <a:cs typeface="Arial"/>
              </a:rPr>
              <a:t>, D. The Pragmatic Programmer: From Journeyman to Master 1st Edition</a:t>
            </a:r>
            <a:endParaRPr sz="1600" dirty="0">
              <a:latin typeface="Arial MT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325" y="559725"/>
            <a:ext cx="23704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180" dirty="0">
                <a:solidFill>
                  <a:srgbClr val="FFFFFF"/>
                </a:solidFill>
                <a:latin typeface="Cambria"/>
                <a:cs typeface="Cambria"/>
              </a:rPr>
              <a:t>Letter </a:t>
            </a:r>
            <a:r>
              <a:rPr sz="2800" spc="240" dirty="0">
                <a:solidFill>
                  <a:srgbClr val="FFFFFF"/>
                </a:solidFill>
                <a:latin typeface="Cambria"/>
                <a:cs typeface="Cambria"/>
              </a:rPr>
              <a:t>of </a:t>
            </a:r>
            <a:r>
              <a:rPr sz="2800" spc="2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95" dirty="0">
                <a:solidFill>
                  <a:srgbClr val="FFFFFF"/>
                </a:solidFill>
                <a:latin typeface="Cambria"/>
                <a:cs typeface="Cambria"/>
              </a:rPr>
              <a:t>collaboration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7825" y="2688574"/>
            <a:ext cx="21532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35" dirty="0">
                <a:solidFill>
                  <a:schemeClr val="bg1"/>
                </a:solidFill>
                <a:latin typeface="Roboto"/>
                <a:cs typeface="Roboto"/>
              </a:rPr>
              <a:t>Gayatri</a:t>
            </a:r>
            <a:r>
              <a:rPr sz="2200" spc="-5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2200" spc="-35" dirty="0">
                <a:solidFill>
                  <a:schemeClr val="bg1"/>
                </a:solidFill>
                <a:latin typeface="Roboto"/>
                <a:cs typeface="Roboto"/>
              </a:rPr>
              <a:t>Vidyalaya</a:t>
            </a:r>
            <a:endParaRPr sz="2200" dirty="0">
              <a:solidFill>
                <a:schemeClr val="bg1"/>
              </a:solidFill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48200" y="101925"/>
            <a:ext cx="4419600" cy="4940300"/>
            <a:chOff x="4897749" y="101925"/>
            <a:chExt cx="3931920" cy="49403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26325" y="130500"/>
              <a:ext cx="3874774" cy="48825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912037" y="116212"/>
              <a:ext cx="3903345" cy="4911725"/>
            </a:xfrm>
            <a:custGeom>
              <a:avLst/>
              <a:gdLst/>
              <a:ahLst/>
              <a:cxnLst/>
              <a:rect l="l" t="t" r="r" b="b"/>
              <a:pathLst>
                <a:path w="3903345" h="4911725">
                  <a:moveTo>
                    <a:pt x="0" y="0"/>
                  </a:moveTo>
                  <a:lnTo>
                    <a:pt x="3903349" y="0"/>
                  </a:lnTo>
                  <a:lnTo>
                    <a:pt x="3903349" y="4911100"/>
                  </a:lnTo>
                  <a:lnTo>
                    <a:pt x="0" y="491110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50" y="559725"/>
            <a:ext cx="40449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0" dirty="0"/>
              <a:t>Introduction</a:t>
            </a:r>
            <a:r>
              <a:rPr dirty="0"/>
              <a:t> </a:t>
            </a:r>
            <a:r>
              <a:rPr spc="200" dirty="0"/>
              <a:t>to</a:t>
            </a:r>
            <a:r>
              <a:rPr spc="5" dirty="0"/>
              <a:t> </a:t>
            </a:r>
            <a:r>
              <a:rPr spc="180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621" y="1472206"/>
            <a:ext cx="8301990" cy="26381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28575" indent="-285750" algn="just">
              <a:lnSpc>
                <a:spcPct val="114999"/>
              </a:lnSpc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  <a:tabLst>
                <a:tab pos="410209" algn="l"/>
              </a:tabLst>
            </a:pPr>
            <a:r>
              <a:rPr lang="en-US" sz="1600" dirty="0" smtClean="0">
                <a:solidFill>
                  <a:srgbClr val="181B26"/>
                </a:solidFill>
                <a:latin typeface="Arial MT"/>
                <a:cs typeface="Arial MT"/>
              </a:rPr>
              <a:t>Many </a:t>
            </a:r>
            <a:r>
              <a:rPr lang="en-US" sz="1600" dirty="0">
                <a:solidFill>
                  <a:srgbClr val="181B26"/>
                </a:solidFill>
                <a:latin typeface="Arial MT"/>
                <a:cs typeface="Arial MT"/>
              </a:rPr>
              <a:t>education organizations try to </a:t>
            </a:r>
            <a:r>
              <a:rPr lang="en-US" sz="1600" b="1" dirty="0">
                <a:solidFill>
                  <a:srgbClr val="181B26"/>
                </a:solidFill>
                <a:latin typeface="Arial MT"/>
                <a:cs typeface="Arial MT"/>
              </a:rPr>
              <a:t>increase education  quality</a:t>
            </a:r>
            <a:r>
              <a:rPr lang="en-US" sz="1600" dirty="0">
                <a:solidFill>
                  <a:srgbClr val="181B26"/>
                </a:solidFill>
                <a:latin typeface="Arial MT"/>
                <a:cs typeface="Arial MT"/>
              </a:rPr>
              <a:t>. </a:t>
            </a:r>
          </a:p>
          <a:p>
            <a:pPr marL="297815" marR="28575" indent="-285750" algn="just">
              <a:lnSpc>
                <a:spcPct val="114999"/>
              </a:lnSpc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  <a:tabLst>
                <a:tab pos="410209" algn="l"/>
              </a:tabLst>
            </a:pPr>
            <a:endParaRPr lang="en-US" sz="1600" dirty="0" smtClean="0">
              <a:solidFill>
                <a:srgbClr val="181B26"/>
              </a:solidFill>
              <a:latin typeface="Arial MT"/>
              <a:cs typeface="Arial MT"/>
            </a:endParaRPr>
          </a:p>
          <a:p>
            <a:pPr marL="297815" marR="28575" indent="-285750" algn="just">
              <a:lnSpc>
                <a:spcPct val="114999"/>
              </a:lnSpc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  <a:tabLst>
                <a:tab pos="410209" algn="l"/>
              </a:tabLst>
            </a:pPr>
            <a:r>
              <a:rPr lang="en-US" sz="1600" dirty="0" smtClean="0">
                <a:solidFill>
                  <a:srgbClr val="181B26"/>
                </a:solidFill>
                <a:latin typeface="Arial MT"/>
                <a:cs typeface="Arial MT"/>
              </a:rPr>
              <a:t>One </a:t>
            </a:r>
            <a:r>
              <a:rPr lang="en-US" sz="1600" dirty="0">
                <a:solidFill>
                  <a:srgbClr val="181B26"/>
                </a:solidFill>
                <a:latin typeface="Arial MT"/>
                <a:cs typeface="Arial MT"/>
              </a:rPr>
              <a:t>of the aspects of this improvement is managing  of school resources. </a:t>
            </a:r>
          </a:p>
          <a:p>
            <a:pPr marL="297815" marR="28575" indent="-285750" algn="just">
              <a:lnSpc>
                <a:spcPct val="114999"/>
              </a:lnSpc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  <a:tabLst>
                <a:tab pos="410209" algn="l"/>
              </a:tabLst>
            </a:pPr>
            <a:endParaRPr lang="en-US" sz="1600" dirty="0" smtClean="0">
              <a:solidFill>
                <a:srgbClr val="181B26"/>
              </a:solidFill>
              <a:latin typeface="Arial MT"/>
              <a:cs typeface="Arial MT"/>
            </a:endParaRPr>
          </a:p>
          <a:p>
            <a:pPr marL="297815" marR="28575" indent="-285750" algn="just">
              <a:lnSpc>
                <a:spcPct val="114999"/>
              </a:lnSpc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  <a:tabLst>
                <a:tab pos="410209" algn="l"/>
              </a:tabLst>
            </a:pPr>
            <a:r>
              <a:rPr lang="en-US" sz="1600" dirty="0" smtClean="0">
                <a:solidFill>
                  <a:srgbClr val="181B26"/>
                </a:solidFill>
                <a:latin typeface="Arial MT"/>
                <a:cs typeface="Arial MT"/>
              </a:rPr>
              <a:t>Our </a:t>
            </a:r>
            <a:r>
              <a:rPr lang="en-US" sz="1600" dirty="0">
                <a:solidFill>
                  <a:srgbClr val="181B26"/>
                </a:solidFill>
                <a:latin typeface="Arial MT"/>
                <a:cs typeface="Arial MT"/>
              </a:rPr>
              <a:t>system is a major tool through this managing process by  making an </a:t>
            </a:r>
            <a:r>
              <a:rPr lang="en-US" sz="1600" b="1" dirty="0">
                <a:solidFill>
                  <a:srgbClr val="181B26"/>
                </a:solidFill>
                <a:latin typeface="Arial MT"/>
                <a:cs typeface="Arial MT"/>
              </a:rPr>
              <a:t>effective communication between headmaster,  teacher, parents and student. </a:t>
            </a:r>
          </a:p>
          <a:p>
            <a:pPr marL="297815" marR="28575" indent="-285750" algn="just">
              <a:lnSpc>
                <a:spcPct val="114999"/>
              </a:lnSpc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  <a:tabLst>
                <a:tab pos="410209" algn="l"/>
              </a:tabLst>
            </a:pPr>
            <a:endParaRPr lang="en-US" sz="1600" b="1" dirty="0" smtClean="0">
              <a:solidFill>
                <a:srgbClr val="181B26"/>
              </a:solidFill>
              <a:latin typeface="Arial MT"/>
              <a:cs typeface="Arial MT"/>
            </a:endParaRPr>
          </a:p>
          <a:p>
            <a:pPr marL="297815" marR="28575" indent="-285750" algn="just">
              <a:lnSpc>
                <a:spcPct val="114999"/>
              </a:lnSpc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  <a:tabLst>
                <a:tab pos="410209" algn="l"/>
              </a:tabLst>
            </a:pPr>
            <a:r>
              <a:rPr lang="en-US" sz="1600" b="1" dirty="0" smtClean="0">
                <a:solidFill>
                  <a:srgbClr val="181B26"/>
                </a:solidFill>
                <a:latin typeface="Arial MT"/>
                <a:cs typeface="Arial MT"/>
              </a:rPr>
              <a:t>A </a:t>
            </a:r>
            <a:r>
              <a:rPr lang="en-US" sz="1600" b="1" dirty="0">
                <a:solidFill>
                  <a:srgbClr val="181B26"/>
                </a:solidFill>
                <a:latin typeface="Arial MT"/>
                <a:cs typeface="Arial MT"/>
              </a:rPr>
              <a:t>Website is to be developed to integrate several  stakeholders on a single platform. It will cover the requirements of all the users at the same time.</a:t>
            </a:r>
            <a:endParaRPr lang="en-US" sz="1600" b="1" dirty="0" smtClean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24" y="133350"/>
            <a:ext cx="8374549" cy="861774"/>
          </a:xfrm>
        </p:spPr>
        <p:txBody>
          <a:bodyPr/>
          <a:lstStyle/>
          <a:p>
            <a:r>
              <a:rPr lang="en-US" spc="215" dirty="0" smtClean="0"/>
              <a:t/>
            </a:r>
            <a:br>
              <a:rPr lang="en-US" spc="215" dirty="0" smtClean="0"/>
            </a:br>
            <a:r>
              <a:rPr lang="en-US" spc="215" dirty="0" smtClean="0"/>
              <a:t>Problem</a:t>
            </a:r>
            <a:r>
              <a:rPr lang="en-US" spc="-25" dirty="0" smtClean="0"/>
              <a:t> </a:t>
            </a:r>
            <a:r>
              <a:rPr lang="en-US" spc="240" dirty="0"/>
              <a:t>Deﬁnition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279" y="1456137"/>
            <a:ext cx="8527440" cy="3200876"/>
          </a:xfrm>
        </p:spPr>
        <p:txBody>
          <a:bodyPr/>
          <a:lstStyle/>
          <a:p>
            <a:pPr algn="just"/>
            <a:r>
              <a:rPr lang="en-US" sz="1600" b="1" dirty="0"/>
              <a:t>Enhancing School Management with a Database </a:t>
            </a:r>
            <a:r>
              <a:rPr lang="en-US" sz="1600" b="1" dirty="0" smtClean="0"/>
              <a:t>System</a:t>
            </a:r>
            <a:endParaRPr lang="en-US" sz="1600" dirty="0" smtClean="0"/>
          </a:p>
          <a:p>
            <a:pPr algn="just"/>
            <a:r>
              <a:rPr lang="en-US" sz="1600" u="sng" dirty="0"/>
              <a:t>Problem</a:t>
            </a:r>
            <a:r>
              <a:rPr lang="en-US" sz="1600" dirty="0"/>
              <a:t>: Traditional school management methods are outdated and inefficient, leading to challenges such as fragmented data, poor communication, manual tasks, and data security </a:t>
            </a:r>
            <a:r>
              <a:rPr lang="en-US" sz="1600" dirty="0" smtClean="0"/>
              <a:t>concerns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u="sng" dirty="0" smtClean="0"/>
              <a:t>Solution</a:t>
            </a:r>
            <a:r>
              <a:rPr lang="en-US" sz="1600" dirty="0"/>
              <a:t>: Implementing a School Database Management System (SDMS) offers</a:t>
            </a:r>
            <a:r>
              <a:rPr lang="en-US" sz="1600" dirty="0" smtClean="0"/>
              <a:t>:</a:t>
            </a:r>
          </a:p>
          <a:p>
            <a:pPr algn="just"/>
            <a:endParaRPr lang="en-US" sz="1600" dirty="0" smtClean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sz="1600" u="sng" dirty="0" smtClean="0"/>
              <a:t>Centralized </a:t>
            </a:r>
            <a:r>
              <a:rPr lang="en-US" sz="1600" u="sng" dirty="0"/>
              <a:t>Database</a:t>
            </a:r>
            <a:r>
              <a:rPr lang="en-US" sz="1600" dirty="0"/>
              <a:t>: Store and manage student information, academic records, and administrative data in one place</a:t>
            </a:r>
            <a:r>
              <a:rPr lang="en-US" sz="1600" dirty="0" smtClean="0"/>
              <a:t>.</a:t>
            </a:r>
          </a:p>
          <a:p>
            <a:pPr marL="342900" indent="-342900" algn="just">
              <a:buAutoNum type="arabicPeriod"/>
            </a:pPr>
            <a:endParaRPr lang="en-US" sz="1600" dirty="0" smtClean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sz="1600" u="sng" dirty="0" smtClean="0"/>
              <a:t>User-Friendly </a:t>
            </a:r>
            <a:r>
              <a:rPr lang="en-US" sz="1600" u="sng" dirty="0"/>
              <a:t>Interface</a:t>
            </a:r>
            <a:r>
              <a:rPr lang="en-US" sz="1600" dirty="0"/>
              <a:t>: Easy access and updating of information for teachers, students, parents, and staff</a:t>
            </a:r>
            <a:r>
              <a:rPr lang="en-US" sz="1600" dirty="0" smtClean="0"/>
              <a:t>.</a:t>
            </a:r>
          </a:p>
          <a:p>
            <a:pPr algn="just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37361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50" y="559725"/>
            <a:ext cx="33947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240" dirty="0" smtClean="0"/>
              <a:t>Stakeholders</a:t>
            </a:r>
            <a:endParaRPr spc="240" dirty="0"/>
          </a:p>
        </p:txBody>
      </p:sp>
      <p:sp>
        <p:nvSpPr>
          <p:cNvPr id="3" name="object 3"/>
          <p:cNvSpPr txBox="1"/>
          <p:nvPr/>
        </p:nvSpPr>
        <p:spPr>
          <a:xfrm>
            <a:off x="416399" y="1576582"/>
            <a:ext cx="8275320" cy="28571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10160" indent="-285750" algn="just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79730" algn="l"/>
              </a:tabLst>
            </a:pPr>
            <a:r>
              <a:rPr sz="1600" spc="-5" dirty="0" smtClean="0">
                <a:latin typeface="Arial MT"/>
                <a:cs typeface="Arial"/>
              </a:rPr>
              <a:t>For</a:t>
            </a:r>
            <a:r>
              <a:rPr lang="en-US" sz="1600" spc="-5" dirty="0" smtClean="0">
                <a:latin typeface="Arial MT"/>
                <a:cs typeface="Arial"/>
              </a:rPr>
              <a:t> </a:t>
            </a:r>
            <a:r>
              <a:rPr sz="1600" u="heavy" spc="-5" dirty="0" smtClean="0">
                <a:uFill>
                  <a:solidFill>
                    <a:srgbClr val="31384D"/>
                  </a:solidFill>
                </a:uFill>
                <a:latin typeface="Arial MT"/>
                <a:cs typeface="Arial"/>
              </a:rPr>
              <a:t>Headmasters</a:t>
            </a:r>
            <a:r>
              <a:rPr sz="1600" u="heavy" spc="-5" dirty="0">
                <a:uFill>
                  <a:solidFill>
                    <a:srgbClr val="31384D"/>
                  </a:solidFill>
                </a:uFill>
                <a:latin typeface="Arial MT"/>
                <a:cs typeface="Arial"/>
              </a:rPr>
              <a:t>,</a:t>
            </a:r>
            <a:r>
              <a:rPr sz="1600" spc="-5" dirty="0">
                <a:latin typeface="Arial MT"/>
                <a:cs typeface="Arial"/>
              </a:rPr>
              <a:t> they have </a:t>
            </a:r>
            <a:r>
              <a:rPr sz="1600" dirty="0">
                <a:latin typeface="Arial MT"/>
                <a:cs typeface="Arial"/>
              </a:rPr>
              <a:t>a </a:t>
            </a:r>
            <a:r>
              <a:rPr sz="1600" spc="-5" dirty="0">
                <a:latin typeface="Arial MT"/>
                <a:cs typeface="Arial"/>
              </a:rPr>
              <a:t>full </a:t>
            </a:r>
            <a:r>
              <a:rPr sz="1600" dirty="0">
                <a:latin typeface="Arial MT"/>
                <a:cs typeface="Arial"/>
              </a:rPr>
              <a:t>control </a:t>
            </a:r>
            <a:r>
              <a:rPr sz="1600" spc="-5" dirty="0">
                <a:latin typeface="Arial MT"/>
                <a:cs typeface="Arial"/>
              </a:rPr>
              <a:t>over the </a:t>
            </a:r>
            <a:r>
              <a:rPr sz="1600" dirty="0">
                <a:latin typeface="Arial MT"/>
                <a:cs typeface="Arial"/>
              </a:rPr>
              <a:t>system, </a:t>
            </a:r>
            <a:r>
              <a:rPr sz="1600" spc="-5" dirty="0">
                <a:latin typeface="Arial MT"/>
                <a:cs typeface="Arial"/>
              </a:rPr>
              <a:t>they </a:t>
            </a:r>
            <a:r>
              <a:rPr sz="1600" dirty="0">
                <a:latin typeface="Arial MT"/>
                <a:cs typeface="Arial"/>
              </a:rPr>
              <a:t>can </a:t>
            </a:r>
            <a:r>
              <a:rPr sz="1600" spc="-5" dirty="0">
                <a:latin typeface="Arial MT"/>
                <a:cs typeface="Arial"/>
              </a:rPr>
              <a:t>add new </a:t>
            </a:r>
            <a:r>
              <a:rPr sz="1600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teachers</a:t>
            </a:r>
            <a:r>
              <a:rPr sz="1600" spc="-10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and </a:t>
            </a:r>
            <a:r>
              <a:rPr sz="1600" dirty="0">
                <a:latin typeface="Arial MT"/>
                <a:cs typeface="Arial"/>
              </a:rPr>
              <a:t>students</a:t>
            </a:r>
            <a:r>
              <a:rPr sz="1600" spc="-5" dirty="0">
                <a:latin typeface="Arial MT"/>
                <a:cs typeface="Arial"/>
              </a:rPr>
              <a:t> with</a:t>
            </a:r>
            <a:r>
              <a:rPr sz="1600" spc="-10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their </a:t>
            </a:r>
            <a:r>
              <a:rPr sz="1600" dirty="0">
                <a:latin typeface="Arial MT"/>
                <a:cs typeface="Arial"/>
              </a:rPr>
              <a:t>respective</a:t>
            </a:r>
            <a:r>
              <a:rPr sz="1600" spc="-5" dirty="0">
                <a:latin typeface="Arial MT"/>
                <a:cs typeface="Arial"/>
              </a:rPr>
              <a:t> </a:t>
            </a:r>
            <a:r>
              <a:rPr sz="1600" dirty="0" smtClean="0">
                <a:latin typeface="Arial MT"/>
                <a:cs typeface="Arial"/>
              </a:rPr>
              <a:t>classes.</a:t>
            </a:r>
            <a:endParaRPr lang="en-US" sz="1600" dirty="0" smtClean="0">
              <a:latin typeface="Arial MT"/>
              <a:cs typeface="Arial"/>
            </a:endParaRPr>
          </a:p>
          <a:p>
            <a:pPr marL="297815" marR="10160" indent="-285750" algn="just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79730" algn="l"/>
              </a:tabLst>
            </a:pPr>
            <a:r>
              <a:rPr sz="1600" spc="-5" dirty="0" smtClean="0">
                <a:latin typeface="Arial MT"/>
                <a:cs typeface="Arial"/>
              </a:rPr>
              <a:t>For</a:t>
            </a:r>
            <a:r>
              <a:rPr lang="en-US" sz="1600" spc="-5" dirty="0" smtClean="0">
                <a:latin typeface="Arial MT"/>
                <a:cs typeface="Arial"/>
              </a:rPr>
              <a:t> </a:t>
            </a:r>
            <a:r>
              <a:rPr sz="1600" u="heavy" spc="-25" dirty="0" smtClean="0">
                <a:uFill>
                  <a:solidFill>
                    <a:srgbClr val="31384D"/>
                  </a:solidFill>
                </a:uFill>
                <a:latin typeface="Arial MT"/>
                <a:cs typeface="Arial"/>
              </a:rPr>
              <a:t>Teachers</a:t>
            </a:r>
            <a:r>
              <a:rPr sz="1600" u="heavy" spc="-25" dirty="0">
                <a:uFill>
                  <a:solidFill>
                    <a:srgbClr val="31384D"/>
                  </a:solidFill>
                </a:uFill>
                <a:latin typeface="Arial MT"/>
                <a:cs typeface="Arial"/>
              </a:rPr>
              <a:t>,</a:t>
            </a:r>
            <a:r>
              <a:rPr sz="1600" spc="-25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they </a:t>
            </a:r>
            <a:r>
              <a:rPr sz="1600" dirty="0">
                <a:latin typeface="Arial MT"/>
                <a:cs typeface="Arial"/>
              </a:rPr>
              <a:t>can </a:t>
            </a:r>
            <a:r>
              <a:rPr sz="1600" spc="-5" dirty="0">
                <a:latin typeface="Arial MT"/>
                <a:cs typeface="Arial"/>
              </a:rPr>
              <a:t>add student’s grades or update it and they have </a:t>
            </a:r>
            <a:r>
              <a:rPr sz="1600" dirty="0">
                <a:latin typeface="Arial MT"/>
                <a:cs typeface="Arial"/>
              </a:rPr>
              <a:t>a </a:t>
            </a:r>
            <a:r>
              <a:rPr sz="1600" spc="5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direct</a:t>
            </a:r>
            <a:r>
              <a:rPr sz="1600" spc="-10" dirty="0">
                <a:latin typeface="Arial MT"/>
                <a:cs typeface="Arial"/>
              </a:rPr>
              <a:t> </a:t>
            </a:r>
            <a:r>
              <a:rPr sz="1600" dirty="0">
                <a:latin typeface="Arial MT"/>
                <a:cs typeface="Arial"/>
              </a:rPr>
              <a:t>connection</a:t>
            </a:r>
            <a:r>
              <a:rPr sz="1600" spc="-5" dirty="0">
                <a:latin typeface="Arial MT"/>
                <a:cs typeface="Arial"/>
              </a:rPr>
              <a:t> with </a:t>
            </a:r>
            <a:r>
              <a:rPr sz="1600" dirty="0">
                <a:latin typeface="Arial MT"/>
                <a:cs typeface="Arial"/>
              </a:rPr>
              <a:t>students</a:t>
            </a:r>
            <a:r>
              <a:rPr sz="1600" spc="-10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and their </a:t>
            </a:r>
            <a:r>
              <a:rPr sz="1600" spc="-5" dirty="0" smtClean="0">
                <a:latin typeface="Arial MT"/>
                <a:cs typeface="Arial"/>
              </a:rPr>
              <a:t>parents.</a:t>
            </a:r>
            <a:endParaRPr lang="en-US" sz="1600" dirty="0">
              <a:latin typeface="Arial MT"/>
              <a:cs typeface="Arial"/>
            </a:endParaRPr>
          </a:p>
          <a:p>
            <a:pPr marL="297815" marR="10160" indent="-285750" algn="just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79730" algn="l"/>
              </a:tabLst>
            </a:pPr>
            <a:r>
              <a:rPr sz="1600" spc="-5" dirty="0" smtClean="0">
                <a:latin typeface="Arial MT"/>
                <a:cs typeface="Arial"/>
              </a:rPr>
              <a:t>For</a:t>
            </a:r>
            <a:r>
              <a:rPr lang="en-US" sz="1600" spc="-5" dirty="0" smtClean="0">
                <a:latin typeface="Arial MT"/>
                <a:cs typeface="Arial"/>
              </a:rPr>
              <a:t> </a:t>
            </a:r>
            <a:r>
              <a:rPr sz="1600" u="heavy" spc="-5" dirty="0" smtClean="0">
                <a:uFill>
                  <a:solidFill>
                    <a:srgbClr val="31384D"/>
                  </a:solidFill>
                </a:uFill>
                <a:latin typeface="Arial MT"/>
                <a:cs typeface="Arial"/>
              </a:rPr>
              <a:t>Parents</a:t>
            </a:r>
            <a:r>
              <a:rPr sz="1600" spc="-5" dirty="0" smtClean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they </a:t>
            </a:r>
            <a:r>
              <a:rPr sz="1600" dirty="0">
                <a:latin typeface="Arial MT"/>
                <a:cs typeface="Arial"/>
              </a:rPr>
              <a:t>can </a:t>
            </a:r>
            <a:r>
              <a:rPr sz="1600" spc="-5" dirty="0">
                <a:latin typeface="Arial MT"/>
                <a:cs typeface="Arial"/>
              </a:rPr>
              <a:t>directly </a:t>
            </a:r>
            <a:r>
              <a:rPr sz="1600" dirty="0">
                <a:latin typeface="Arial MT"/>
                <a:cs typeface="Arial"/>
              </a:rPr>
              <a:t>contact </a:t>
            </a:r>
            <a:r>
              <a:rPr sz="1600" spc="-5" dirty="0">
                <a:latin typeface="Arial MT"/>
                <a:cs typeface="Arial"/>
              </a:rPr>
              <a:t>with teachers and headmasters. All the </a:t>
            </a:r>
            <a:r>
              <a:rPr sz="1600" dirty="0">
                <a:latin typeface="Arial MT"/>
                <a:cs typeface="Arial"/>
              </a:rPr>
              <a:t> system </a:t>
            </a:r>
            <a:r>
              <a:rPr sz="1600" spc="-5" dirty="0">
                <a:latin typeface="Arial MT"/>
                <a:cs typeface="Arial"/>
              </a:rPr>
              <a:t>users </a:t>
            </a:r>
            <a:r>
              <a:rPr sz="1600" dirty="0">
                <a:latin typeface="Arial MT"/>
                <a:cs typeface="Arial"/>
              </a:rPr>
              <a:t>can </a:t>
            </a:r>
            <a:r>
              <a:rPr sz="1600" spc="-5" dirty="0">
                <a:latin typeface="Arial MT"/>
                <a:cs typeface="Arial"/>
              </a:rPr>
              <a:t>publish whatever they need within the educational process </a:t>
            </a:r>
            <a:r>
              <a:rPr sz="1600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on</a:t>
            </a:r>
            <a:r>
              <a:rPr sz="1600" spc="-10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the last updates</a:t>
            </a:r>
            <a:r>
              <a:rPr sz="1600" spc="-10" dirty="0">
                <a:latin typeface="Arial MT"/>
                <a:cs typeface="Arial"/>
              </a:rPr>
              <a:t> </a:t>
            </a:r>
            <a:r>
              <a:rPr sz="1600" dirty="0">
                <a:latin typeface="Arial MT"/>
                <a:cs typeface="Arial"/>
              </a:rPr>
              <a:t>section,</a:t>
            </a:r>
            <a:r>
              <a:rPr sz="1600" spc="-5" dirty="0">
                <a:latin typeface="Arial MT"/>
                <a:cs typeface="Arial"/>
              </a:rPr>
              <a:t> and these</a:t>
            </a:r>
            <a:r>
              <a:rPr sz="1600" spc="-10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posts is </a:t>
            </a:r>
            <a:r>
              <a:rPr sz="1600" dirty="0">
                <a:latin typeface="Arial MT"/>
                <a:cs typeface="Arial"/>
              </a:rPr>
              <a:t>visible</a:t>
            </a:r>
            <a:r>
              <a:rPr sz="1600" spc="-10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for all the users</a:t>
            </a:r>
            <a:r>
              <a:rPr sz="1600" spc="-10" dirty="0">
                <a:latin typeface="Arial MT"/>
                <a:cs typeface="Arial"/>
              </a:rPr>
              <a:t> </a:t>
            </a:r>
            <a:r>
              <a:rPr sz="1600" dirty="0" smtClean="0">
                <a:latin typeface="Arial MT"/>
                <a:cs typeface="Arial"/>
              </a:rPr>
              <a:t>.</a:t>
            </a:r>
            <a:endParaRPr lang="en-US" sz="1600" dirty="0" smtClean="0">
              <a:latin typeface="Arial MT"/>
              <a:cs typeface="Arial"/>
            </a:endParaRPr>
          </a:p>
          <a:p>
            <a:pPr marL="297815" marR="10160" indent="-285750" algn="just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79730" algn="l"/>
              </a:tabLst>
            </a:pPr>
            <a:r>
              <a:rPr sz="1600" spc="-5" dirty="0" smtClean="0">
                <a:latin typeface="Arial MT"/>
                <a:cs typeface="Arial"/>
              </a:rPr>
              <a:t>For</a:t>
            </a:r>
            <a:r>
              <a:rPr lang="en-US" sz="1600" dirty="0" smtClean="0">
                <a:latin typeface="Arial MT"/>
                <a:cs typeface="Arial"/>
              </a:rPr>
              <a:t> </a:t>
            </a:r>
            <a:r>
              <a:rPr sz="1600" u="heavy" spc="-5" dirty="0" smtClean="0">
                <a:uFill>
                  <a:solidFill>
                    <a:srgbClr val="31384D"/>
                  </a:solidFill>
                </a:uFill>
                <a:latin typeface="Arial MT"/>
                <a:cs typeface="Arial"/>
              </a:rPr>
              <a:t>Students</a:t>
            </a:r>
            <a:r>
              <a:rPr sz="1600" u="heavy" spc="-5" dirty="0">
                <a:uFill>
                  <a:solidFill>
                    <a:srgbClr val="31384D"/>
                  </a:solidFill>
                </a:uFill>
                <a:latin typeface="Arial MT"/>
                <a:cs typeface="Arial"/>
              </a:rPr>
              <a:t>,</a:t>
            </a:r>
            <a:r>
              <a:rPr sz="1600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they</a:t>
            </a:r>
            <a:r>
              <a:rPr sz="1600" dirty="0">
                <a:latin typeface="Arial MT"/>
                <a:cs typeface="Arial"/>
              </a:rPr>
              <a:t> can</a:t>
            </a:r>
            <a:r>
              <a:rPr sz="1600" spc="5" dirty="0">
                <a:latin typeface="Arial MT"/>
                <a:cs typeface="Arial"/>
              </a:rPr>
              <a:t> </a:t>
            </a:r>
            <a:r>
              <a:rPr sz="1600" dirty="0">
                <a:latin typeface="Arial MT"/>
                <a:cs typeface="Arial"/>
              </a:rPr>
              <a:t>view</a:t>
            </a:r>
            <a:r>
              <a:rPr sz="1600" spc="5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their</a:t>
            </a:r>
            <a:r>
              <a:rPr sz="1600" dirty="0">
                <a:latin typeface="Arial MT"/>
                <a:cs typeface="Arial"/>
              </a:rPr>
              <a:t> subject's</a:t>
            </a:r>
            <a:r>
              <a:rPr sz="1600" spc="5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grades,</a:t>
            </a:r>
            <a:r>
              <a:rPr sz="1600" dirty="0">
                <a:latin typeface="Arial MT"/>
                <a:cs typeface="Arial"/>
              </a:rPr>
              <a:t> contact</a:t>
            </a:r>
            <a:r>
              <a:rPr sz="1600" spc="5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with</a:t>
            </a:r>
            <a:r>
              <a:rPr sz="1600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the </a:t>
            </a:r>
            <a:r>
              <a:rPr sz="1600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headmaster and teachers for any </a:t>
            </a:r>
            <a:r>
              <a:rPr sz="1600" dirty="0">
                <a:latin typeface="Arial MT"/>
                <a:cs typeface="Arial"/>
              </a:rPr>
              <a:t>complaint </a:t>
            </a:r>
            <a:r>
              <a:rPr sz="1600" spc="-5" dirty="0">
                <a:latin typeface="Arial MT"/>
                <a:cs typeface="Arial"/>
              </a:rPr>
              <a:t>or </a:t>
            </a:r>
            <a:r>
              <a:rPr sz="1600" dirty="0">
                <a:latin typeface="Arial MT"/>
                <a:cs typeface="Arial"/>
              </a:rPr>
              <a:t>recommendation </a:t>
            </a:r>
            <a:r>
              <a:rPr sz="1600" spc="-5" dirty="0">
                <a:latin typeface="Arial MT"/>
                <a:cs typeface="Arial"/>
              </a:rPr>
              <a:t>and they also </a:t>
            </a:r>
            <a:r>
              <a:rPr sz="1600" spc="-490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are up to date with all </a:t>
            </a:r>
            <a:r>
              <a:rPr sz="1600" dirty="0">
                <a:latin typeface="Arial MT"/>
                <a:cs typeface="Arial"/>
              </a:rPr>
              <a:t>school's </a:t>
            </a:r>
            <a:r>
              <a:rPr sz="1600" spc="-5" dirty="0">
                <a:latin typeface="Arial MT"/>
                <a:cs typeface="Arial"/>
              </a:rPr>
              <a:t>news or posts that are published by the other </a:t>
            </a:r>
            <a:r>
              <a:rPr sz="1600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"/>
              </a:rPr>
              <a:t>users.</a:t>
            </a:r>
            <a:endParaRPr sz="1600" dirty="0">
              <a:latin typeface="Arial MT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59725"/>
            <a:ext cx="30778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Literature</a:t>
            </a:r>
            <a:r>
              <a:rPr spc="-35" dirty="0"/>
              <a:t> </a:t>
            </a:r>
            <a:r>
              <a:rPr spc="190" dirty="0"/>
              <a:t>Survey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581150"/>
            <a:ext cx="8380730" cy="3449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 marR="15240" algn="just">
              <a:lnSpc>
                <a:spcPct val="114999"/>
              </a:lnSpc>
              <a:spcBef>
                <a:spcPts val="100"/>
              </a:spcBef>
              <a:buClr>
                <a:srgbClr val="666666"/>
              </a:buClr>
              <a:tabLst>
                <a:tab pos="377190" algn="l"/>
                <a:tab pos="377825" algn="l"/>
              </a:tabLst>
            </a:pPr>
            <a:r>
              <a:rPr sz="1600" b="1" spc="-5" dirty="0">
                <a:solidFill>
                  <a:srgbClr val="181B26"/>
                </a:solidFill>
                <a:latin typeface="Arial MT"/>
                <a:cs typeface="Arial"/>
              </a:rPr>
              <a:t>Research</a:t>
            </a:r>
            <a:r>
              <a:rPr sz="1600" b="1" spc="90" dirty="0">
                <a:solidFill>
                  <a:srgbClr val="181B26"/>
                </a:solidFill>
                <a:latin typeface="Arial MT"/>
                <a:cs typeface="Arial"/>
              </a:rPr>
              <a:t> </a:t>
            </a:r>
            <a:r>
              <a:rPr sz="1600" b="1" spc="-5" dirty="0">
                <a:solidFill>
                  <a:srgbClr val="181B26"/>
                </a:solidFill>
                <a:latin typeface="Arial MT"/>
                <a:cs typeface="Arial"/>
              </a:rPr>
              <a:t>paper:</a:t>
            </a:r>
            <a:r>
              <a:rPr sz="1600" b="1" spc="100" dirty="0">
                <a:solidFill>
                  <a:srgbClr val="181B26"/>
                </a:solidFill>
                <a:latin typeface="Arial MT"/>
                <a:cs typeface="Arial"/>
              </a:rPr>
              <a:t> </a:t>
            </a:r>
            <a:r>
              <a:rPr sz="1600" b="1" spc="-5" dirty="0">
                <a:latin typeface="Arial MT"/>
                <a:cs typeface="Arial"/>
              </a:rPr>
              <a:t>Ekmel</a:t>
            </a:r>
            <a:r>
              <a:rPr sz="1600" b="1" spc="90" dirty="0">
                <a:latin typeface="Arial MT"/>
                <a:cs typeface="Arial"/>
              </a:rPr>
              <a:t> </a:t>
            </a:r>
            <a:r>
              <a:rPr sz="1600" b="1" spc="-5" dirty="0">
                <a:latin typeface="Arial MT"/>
                <a:cs typeface="Arial"/>
              </a:rPr>
              <a:t>Çetin</a:t>
            </a:r>
            <a:r>
              <a:rPr sz="1600" b="1" spc="90" dirty="0">
                <a:latin typeface="Arial MT"/>
                <a:cs typeface="Arial"/>
              </a:rPr>
              <a:t> </a:t>
            </a:r>
            <a:r>
              <a:rPr sz="1600" b="1" dirty="0">
                <a:latin typeface="Arial MT"/>
                <a:cs typeface="Arial"/>
              </a:rPr>
              <a:t>,</a:t>
            </a:r>
            <a:r>
              <a:rPr sz="1600" b="1" spc="90" dirty="0">
                <a:latin typeface="Arial MT"/>
                <a:cs typeface="Arial"/>
              </a:rPr>
              <a:t> </a:t>
            </a:r>
            <a:r>
              <a:rPr sz="1600" b="1" spc="-5" dirty="0">
                <a:latin typeface="Arial MT"/>
                <a:cs typeface="Arial"/>
              </a:rPr>
              <a:t>Selçuk</a:t>
            </a:r>
            <a:r>
              <a:rPr sz="1600" b="1" spc="90" dirty="0">
                <a:latin typeface="Arial MT"/>
                <a:cs typeface="Arial"/>
              </a:rPr>
              <a:t> </a:t>
            </a:r>
            <a:r>
              <a:rPr sz="1600" b="1" spc="-5" dirty="0">
                <a:latin typeface="Arial MT"/>
                <a:cs typeface="Arial"/>
              </a:rPr>
              <a:t>Özdemir</a:t>
            </a:r>
            <a:r>
              <a:rPr sz="1600" b="1" spc="185" dirty="0">
                <a:latin typeface="Arial MT"/>
                <a:cs typeface="Arial"/>
              </a:rPr>
              <a:t> </a:t>
            </a:r>
            <a:r>
              <a:rPr sz="1600" b="1" spc="25" dirty="0">
                <a:latin typeface="Arial MT"/>
                <a:cs typeface="Arial"/>
              </a:rPr>
              <a:t>“A</a:t>
            </a:r>
            <a:r>
              <a:rPr sz="1600" b="1" spc="45" dirty="0">
                <a:latin typeface="Arial MT"/>
                <a:cs typeface="Arial"/>
              </a:rPr>
              <a:t> </a:t>
            </a:r>
            <a:r>
              <a:rPr sz="1600" b="1" spc="-5" dirty="0">
                <a:latin typeface="Arial MT"/>
                <a:cs typeface="Arial"/>
              </a:rPr>
              <a:t>Study</a:t>
            </a:r>
            <a:r>
              <a:rPr sz="1600" b="1" spc="90" dirty="0">
                <a:latin typeface="Arial MT"/>
                <a:cs typeface="Arial"/>
              </a:rPr>
              <a:t> </a:t>
            </a:r>
            <a:r>
              <a:rPr sz="1600" b="1" spc="-5" dirty="0">
                <a:latin typeface="Arial MT"/>
                <a:cs typeface="Arial"/>
              </a:rPr>
              <a:t>on</a:t>
            </a:r>
            <a:r>
              <a:rPr sz="1600" b="1" spc="90" dirty="0">
                <a:latin typeface="Arial MT"/>
                <a:cs typeface="Arial"/>
              </a:rPr>
              <a:t> </a:t>
            </a:r>
            <a:r>
              <a:rPr sz="1600" b="1" spc="-5" dirty="0">
                <a:latin typeface="Arial MT"/>
                <a:cs typeface="Arial"/>
              </a:rPr>
              <a:t>an</a:t>
            </a:r>
            <a:r>
              <a:rPr sz="1600" b="1" spc="90" dirty="0">
                <a:latin typeface="Arial MT"/>
                <a:cs typeface="Arial"/>
              </a:rPr>
              <a:t> </a:t>
            </a:r>
            <a:r>
              <a:rPr sz="1600" b="1" spc="-5" dirty="0">
                <a:latin typeface="Arial MT"/>
                <a:cs typeface="Arial"/>
              </a:rPr>
              <a:t>Educational</a:t>
            </a:r>
            <a:r>
              <a:rPr sz="1600" b="1" spc="90" dirty="0">
                <a:latin typeface="Arial MT"/>
                <a:cs typeface="Arial"/>
              </a:rPr>
              <a:t> </a:t>
            </a:r>
            <a:r>
              <a:rPr sz="1600" b="1" spc="-10" dirty="0">
                <a:latin typeface="Arial MT"/>
                <a:cs typeface="Arial"/>
              </a:rPr>
              <a:t>Website's</a:t>
            </a:r>
            <a:r>
              <a:rPr sz="1600" b="1" spc="90" dirty="0">
                <a:latin typeface="Arial MT"/>
                <a:cs typeface="Arial"/>
              </a:rPr>
              <a:t> </a:t>
            </a:r>
            <a:r>
              <a:rPr sz="1600" b="1" dirty="0">
                <a:latin typeface="Arial MT"/>
                <a:cs typeface="Arial"/>
              </a:rPr>
              <a:t>Usability“,</a:t>
            </a:r>
            <a:r>
              <a:rPr sz="1600" b="1" spc="90" dirty="0">
                <a:latin typeface="Arial MT"/>
                <a:cs typeface="Arial"/>
              </a:rPr>
              <a:t> </a:t>
            </a:r>
            <a:r>
              <a:rPr sz="1600" b="1" spc="-5" dirty="0">
                <a:latin typeface="Arial MT"/>
                <a:cs typeface="Arial"/>
              </a:rPr>
              <a:t>2nd</a:t>
            </a:r>
            <a:r>
              <a:rPr sz="1600" b="1" spc="90" dirty="0">
                <a:latin typeface="Arial MT"/>
                <a:cs typeface="Arial"/>
              </a:rPr>
              <a:t> </a:t>
            </a:r>
            <a:r>
              <a:rPr sz="1600" b="1" spc="-10" dirty="0">
                <a:latin typeface="Arial MT"/>
                <a:cs typeface="Arial"/>
              </a:rPr>
              <a:t>World </a:t>
            </a:r>
            <a:r>
              <a:rPr sz="1600" b="1" spc="-320" dirty="0">
                <a:latin typeface="Arial MT"/>
                <a:cs typeface="Arial"/>
              </a:rPr>
              <a:t> </a:t>
            </a:r>
            <a:r>
              <a:rPr sz="1600" b="1" spc="-5" dirty="0">
                <a:latin typeface="Arial MT"/>
                <a:cs typeface="Arial"/>
              </a:rPr>
              <a:t>Conference</a:t>
            </a:r>
            <a:r>
              <a:rPr sz="1600" b="1" spc="-10" dirty="0">
                <a:latin typeface="Arial MT"/>
                <a:cs typeface="Arial"/>
              </a:rPr>
              <a:t> </a:t>
            </a:r>
            <a:r>
              <a:rPr sz="1600" b="1" spc="-5" dirty="0">
                <a:latin typeface="Arial MT"/>
                <a:cs typeface="Arial"/>
              </a:rPr>
              <a:t>on Educational </a:t>
            </a:r>
            <a:r>
              <a:rPr sz="1600" b="1" spc="-15" dirty="0">
                <a:latin typeface="Arial MT"/>
                <a:cs typeface="Arial"/>
              </a:rPr>
              <a:t>Technology</a:t>
            </a:r>
            <a:r>
              <a:rPr sz="1600" b="1" spc="-5" dirty="0">
                <a:latin typeface="Arial MT"/>
                <a:cs typeface="Arial"/>
              </a:rPr>
              <a:t> </a:t>
            </a:r>
            <a:r>
              <a:rPr sz="1600" b="1" spc="-5" dirty="0" smtClean="0">
                <a:latin typeface="Arial MT"/>
                <a:cs typeface="Arial"/>
              </a:rPr>
              <a:t>Researches</a:t>
            </a:r>
            <a:r>
              <a:rPr lang="en-US" sz="1600" b="1" spc="-5" dirty="0" smtClean="0">
                <a:latin typeface="Arial MT"/>
                <a:cs typeface="Arial"/>
              </a:rPr>
              <a:t>.</a:t>
            </a:r>
            <a:endParaRPr lang="en-US" sz="1600" b="1" spc="-5" dirty="0">
              <a:latin typeface="Arial MT"/>
              <a:cs typeface="Arial"/>
            </a:endParaRPr>
          </a:p>
          <a:p>
            <a:pPr marL="22860" marR="15240" algn="just">
              <a:lnSpc>
                <a:spcPct val="114999"/>
              </a:lnSpc>
              <a:spcBef>
                <a:spcPts val="100"/>
              </a:spcBef>
              <a:buClr>
                <a:srgbClr val="666666"/>
              </a:buClr>
              <a:tabLst>
                <a:tab pos="377190" algn="l"/>
                <a:tab pos="377825" algn="l"/>
              </a:tabLst>
            </a:pPr>
            <a:r>
              <a:rPr sz="1600" b="1" spc="-5" dirty="0" smtClean="0">
                <a:latin typeface="Arial MT"/>
                <a:cs typeface="Arial"/>
              </a:rPr>
              <a:t>Abstract</a:t>
            </a:r>
            <a:r>
              <a:rPr sz="1600" b="1" spc="-5" dirty="0">
                <a:latin typeface="Arial MT"/>
                <a:cs typeface="Arial"/>
              </a:rPr>
              <a:t>: </a:t>
            </a:r>
            <a:r>
              <a:rPr sz="1600" spc="-5" dirty="0">
                <a:latin typeface="Arial MT"/>
                <a:cs typeface="Arial MT"/>
              </a:rPr>
              <a:t>This </a:t>
            </a:r>
            <a:r>
              <a:rPr sz="1600" dirty="0">
                <a:latin typeface="Arial MT"/>
                <a:cs typeface="Arial MT"/>
              </a:rPr>
              <a:t>research </a:t>
            </a:r>
            <a:r>
              <a:rPr sz="1600" spc="-5" dirty="0">
                <a:latin typeface="Arial MT"/>
                <a:cs typeface="Arial MT"/>
              </a:rPr>
              <a:t>evaluates the usability of the </a:t>
            </a:r>
            <a:r>
              <a:rPr sz="1600" dirty="0">
                <a:latin typeface="Arial MT"/>
                <a:cs typeface="Arial MT"/>
              </a:rPr>
              <a:t>Morpa </a:t>
            </a:r>
            <a:r>
              <a:rPr sz="1600" spc="-5" dirty="0">
                <a:latin typeface="Arial MT"/>
                <a:cs typeface="Arial MT"/>
              </a:rPr>
              <a:t>Campus educational website, </a:t>
            </a:r>
            <a:r>
              <a:rPr sz="1600" dirty="0">
                <a:latin typeface="Arial MT"/>
                <a:cs typeface="Arial MT"/>
              </a:rPr>
              <a:t>specifically </a:t>
            </a:r>
            <a:r>
              <a:rPr sz="1600" spc="-5" dirty="0">
                <a:latin typeface="Arial MT"/>
                <a:cs typeface="Arial MT"/>
              </a:rPr>
              <a:t>focusing on its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interaction </a:t>
            </a:r>
            <a:r>
              <a:rPr sz="1600" dirty="0">
                <a:latin typeface="Arial MT"/>
                <a:cs typeface="Arial MT"/>
              </a:rPr>
              <a:t>structure. </a:t>
            </a:r>
            <a:r>
              <a:rPr sz="1600" spc="-5" dirty="0">
                <a:latin typeface="Arial MT"/>
                <a:cs typeface="Arial MT"/>
              </a:rPr>
              <a:t>The </a:t>
            </a:r>
            <a:r>
              <a:rPr sz="1600" dirty="0">
                <a:latin typeface="Arial MT"/>
                <a:cs typeface="Arial MT"/>
              </a:rPr>
              <a:t>study </a:t>
            </a:r>
            <a:r>
              <a:rPr sz="1600" spc="-5" dirty="0">
                <a:latin typeface="Arial MT"/>
                <a:cs typeface="Arial MT"/>
              </a:rPr>
              <a:t>aims to determine if users </a:t>
            </a:r>
            <a:r>
              <a:rPr sz="1600" dirty="0">
                <a:latin typeface="Arial MT"/>
                <a:cs typeface="Arial MT"/>
              </a:rPr>
              <a:t>can </a:t>
            </a:r>
            <a:r>
              <a:rPr sz="1600" spc="-5" dirty="0">
                <a:latin typeface="Arial MT"/>
                <a:cs typeface="Arial MT"/>
              </a:rPr>
              <a:t>easily navigate the website to </a:t>
            </a:r>
            <a:r>
              <a:rPr sz="1600" dirty="0">
                <a:latin typeface="Arial MT"/>
                <a:cs typeface="Arial MT"/>
              </a:rPr>
              <a:t>complete </a:t>
            </a:r>
            <a:r>
              <a:rPr sz="1600" spc="-5" dirty="0">
                <a:latin typeface="Arial MT"/>
                <a:cs typeface="Arial MT"/>
              </a:rPr>
              <a:t>tasks within the </a:t>
            </a:r>
            <a:r>
              <a:rPr sz="1600" dirty="0">
                <a:latin typeface="Arial MT"/>
                <a:cs typeface="Arial MT"/>
              </a:rPr>
              <a:t> course </a:t>
            </a:r>
            <a:r>
              <a:rPr sz="1600" spc="-5" dirty="0" smtClean="0">
                <a:latin typeface="Arial MT"/>
                <a:cs typeface="Arial MT"/>
              </a:rPr>
              <a:t>topics</a:t>
            </a:r>
            <a:endParaRPr lang="en-US" sz="1600" spc="-5" dirty="0" smtClean="0">
              <a:latin typeface="Arial MT"/>
              <a:cs typeface="Arial MT"/>
            </a:endParaRPr>
          </a:p>
          <a:p>
            <a:pPr marL="22860" marR="15240" algn="just">
              <a:lnSpc>
                <a:spcPct val="114999"/>
              </a:lnSpc>
              <a:spcBef>
                <a:spcPts val="100"/>
              </a:spcBef>
              <a:buClr>
                <a:srgbClr val="666666"/>
              </a:buClr>
              <a:tabLst>
                <a:tab pos="377190" algn="l"/>
                <a:tab pos="377825" algn="l"/>
              </a:tabLst>
            </a:pPr>
            <a:endParaRPr lang="en-US" sz="1600" spc="-5" dirty="0" smtClean="0">
              <a:latin typeface="Arial MT"/>
              <a:cs typeface="Arial MT"/>
            </a:endParaRPr>
          </a:p>
          <a:p>
            <a:pPr marL="22860" marR="15240" algn="just">
              <a:lnSpc>
                <a:spcPct val="114999"/>
              </a:lnSpc>
              <a:spcBef>
                <a:spcPts val="100"/>
              </a:spcBef>
              <a:buClr>
                <a:srgbClr val="666666"/>
              </a:buClr>
              <a:tabLst>
                <a:tab pos="377190" algn="l"/>
                <a:tab pos="377825" algn="l"/>
              </a:tabLst>
            </a:pPr>
            <a:r>
              <a:rPr sz="1600" b="1" spc="-5" dirty="0" smtClean="0">
                <a:solidFill>
                  <a:srgbClr val="181B26"/>
                </a:solidFill>
                <a:latin typeface="Arial MT"/>
                <a:cs typeface="Arial"/>
              </a:rPr>
              <a:t>Research</a:t>
            </a:r>
            <a:r>
              <a:rPr sz="1600" b="1" spc="75" dirty="0" smtClean="0">
                <a:solidFill>
                  <a:srgbClr val="181B26"/>
                </a:solidFill>
                <a:latin typeface="Arial MT"/>
                <a:cs typeface="Arial"/>
              </a:rPr>
              <a:t> </a:t>
            </a:r>
            <a:r>
              <a:rPr sz="1600" b="1" spc="-5" dirty="0">
                <a:solidFill>
                  <a:srgbClr val="181B26"/>
                </a:solidFill>
                <a:latin typeface="Arial MT"/>
                <a:cs typeface="Arial"/>
              </a:rPr>
              <a:t>paper:</a:t>
            </a:r>
            <a:r>
              <a:rPr sz="1600" b="1" spc="110" dirty="0">
                <a:solidFill>
                  <a:srgbClr val="181B26"/>
                </a:solidFill>
                <a:latin typeface="Arial MT"/>
                <a:cs typeface="Arial"/>
              </a:rPr>
              <a:t> </a:t>
            </a:r>
            <a:r>
              <a:rPr sz="1600" b="1" spc="-25" dirty="0" smtClean="0">
                <a:latin typeface="Arial MT"/>
                <a:cs typeface="Arial"/>
              </a:rPr>
              <a:t>Dr.</a:t>
            </a:r>
            <a:r>
              <a:rPr lang="en-US" sz="1600" b="1" spc="95" dirty="0">
                <a:latin typeface="Arial MT"/>
                <a:cs typeface="Arial"/>
              </a:rPr>
              <a:t> </a:t>
            </a:r>
            <a:r>
              <a:rPr sz="1600" b="1" spc="-5" dirty="0" smtClean="0">
                <a:latin typeface="Arial MT"/>
                <a:cs typeface="Arial"/>
              </a:rPr>
              <a:t>K</a:t>
            </a:r>
            <a:r>
              <a:rPr sz="1600" b="1" spc="-5" dirty="0">
                <a:latin typeface="Arial MT"/>
                <a:cs typeface="Arial"/>
              </a:rPr>
              <a:t>.</a:t>
            </a:r>
            <a:r>
              <a:rPr sz="1600" b="1" spc="75" dirty="0">
                <a:latin typeface="Arial MT"/>
                <a:cs typeface="Arial"/>
              </a:rPr>
              <a:t> </a:t>
            </a:r>
            <a:r>
              <a:rPr sz="1600" b="1" spc="-15" dirty="0" err="1">
                <a:latin typeface="Arial MT"/>
                <a:cs typeface="Arial"/>
              </a:rPr>
              <a:t>Venkata</a:t>
            </a:r>
            <a:r>
              <a:rPr sz="1600" b="1" spc="85" dirty="0">
                <a:latin typeface="Arial MT"/>
                <a:cs typeface="Arial"/>
              </a:rPr>
              <a:t> </a:t>
            </a:r>
            <a:r>
              <a:rPr sz="1600" b="1" spc="-5" dirty="0" err="1" smtClean="0">
                <a:latin typeface="Arial MT"/>
                <a:cs typeface="Arial"/>
              </a:rPr>
              <a:t>Subbiah</a:t>
            </a:r>
            <a:r>
              <a:rPr lang="en-US" sz="1600" b="1" spc="-5" dirty="0">
                <a:latin typeface="Arial MT"/>
                <a:cs typeface="Arial"/>
              </a:rPr>
              <a:t> </a:t>
            </a:r>
            <a:r>
              <a:rPr sz="1600" b="1" dirty="0" smtClean="0">
                <a:latin typeface="Arial MT"/>
                <a:cs typeface="Arial"/>
              </a:rPr>
              <a:t>“Development</a:t>
            </a:r>
            <a:r>
              <a:rPr sz="1600" b="1" spc="70" dirty="0" smtClean="0">
                <a:latin typeface="Arial MT"/>
                <a:cs typeface="Arial"/>
              </a:rPr>
              <a:t> </a:t>
            </a:r>
            <a:r>
              <a:rPr sz="1600" b="1" spc="-5" dirty="0">
                <a:latin typeface="Arial MT"/>
                <a:cs typeface="Arial"/>
              </a:rPr>
              <a:t>of</a:t>
            </a:r>
            <a:r>
              <a:rPr sz="1600" b="1" spc="75" dirty="0">
                <a:latin typeface="Arial MT"/>
                <a:cs typeface="Arial"/>
              </a:rPr>
              <a:t> </a:t>
            </a:r>
            <a:r>
              <a:rPr sz="1600" b="1" dirty="0">
                <a:latin typeface="Arial MT"/>
                <a:cs typeface="Arial"/>
              </a:rPr>
              <a:t>a</a:t>
            </a:r>
            <a:r>
              <a:rPr sz="1600" b="1" spc="70" dirty="0">
                <a:latin typeface="Arial MT"/>
                <a:cs typeface="Arial"/>
              </a:rPr>
              <a:t> </a:t>
            </a:r>
            <a:r>
              <a:rPr sz="1600" b="1" spc="-5" dirty="0">
                <a:latin typeface="Arial MT"/>
                <a:cs typeface="Arial"/>
              </a:rPr>
              <a:t>Student</a:t>
            </a:r>
            <a:r>
              <a:rPr sz="1600" b="1" spc="75" dirty="0">
                <a:latin typeface="Arial MT"/>
                <a:cs typeface="Arial"/>
              </a:rPr>
              <a:t> </a:t>
            </a:r>
            <a:r>
              <a:rPr sz="1600" b="1" spc="-5" dirty="0">
                <a:latin typeface="Arial MT"/>
                <a:cs typeface="Arial"/>
              </a:rPr>
              <a:t>Database </a:t>
            </a:r>
            <a:r>
              <a:rPr sz="1600" b="1" dirty="0">
                <a:latin typeface="Arial MT"/>
                <a:cs typeface="Arial"/>
              </a:rPr>
              <a:t> Management </a:t>
            </a:r>
            <a:r>
              <a:rPr sz="1600" b="1" spc="-5" dirty="0">
                <a:latin typeface="Arial MT"/>
                <a:cs typeface="Arial"/>
              </a:rPr>
              <a:t>System </a:t>
            </a:r>
            <a:r>
              <a:rPr sz="1600" b="1" dirty="0">
                <a:latin typeface="Arial MT"/>
                <a:cs typeface="Arial"/>
              </a:rPr>
              <a:t>for a </a:t>
            </a:r>
            <a:r>
              <a:rPr sz="1600" b="1" spc="-5" dirty="0">
                <a:latin typeface="Arial MT"/>
                <a:cs typeface="Arial"/>
              </a:rPr>
              <a:t>University”, Int. Journal of Engineering Research and </a:t>
            </a:r>
            <a:r>
              <a:rPr sz="1600" b="1" spc="-5" dirty="0" smtClean="0">
                <a:latin typeface="Arial MT"/>
                <a:cs typeface="Arial"/>
              </a:rPr>
              <a:t>Application</a:t>
            </a:r>
            <a:r>
              <a:rPr lang="en-US" sz="1600" b="1" spc="-5" dirty="0" smtClean="0">
                <a:latin typeface="Arial MT"/>
                <a:cs typeface="Arial"/>
              </a:rPr>
              <a:t>.</a:t>
            </a:r>
            <a:endParaRPr lang="en-US" sz="1600" b="1" dirty="0" smtClean="0">
              <a:latin typeface="Arial MT"/>
              <a:cs typeface="Arial"/>
            </a:endParaRPr>
          </a:p>
          <a:p>
            <a:pPr marL="12065" marR="5080" algn="just">
              <a:lnSpc>
                <a:spcPct val="115100"/>
              </a:lnSpc>
              <a:buSzPct val="108333"/>
              <a:tabLst>
                <a:tab pos="377190" algn="l"/>
                <a:tab pos="377825" algn="l"/>
              </a:tabLst>
            </a:pPr>
            <a:r>
              <a:rPr sz="1600" b="1" spc="-5" dirty="0" smtClean="0">
                <a:latin typeface="Arial MT"/>
                <a:cs typeface="Arial"/>
              </a:rPr>
              <a:t>Abstract</a:t>
            </a:r>
            <a:r>
              <a:rPr sz="1600" b="1" spc="-5" dirty="0">
                <a:latin typeface="Arial MT"/>
                <a:cs typeface="Arial"/>
              </a:rPr>
              <a:t>:</a:t>
            </a:r>
            <a:r>
              <a:rPr sz="1600" b="1" spc="254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This</a:t>
            </a:r>
            <a:r>
              <a:rPr sz="1600" spc="2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scholarly</a:t>
            </a:r>
            <a:r>
              <a:rPr sz="1600" spc="2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thesis</a:t>
            </a:r>
            <a:r>
              <a:rPr sz="1600" spc="2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suggests</a:t>
            </a:r>
            <a:r>
              <a:rPr sz="1600" spc="2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implementing</a:t>
            </a:r>
            <a:r>
              <a:rPr sz="1600" spc="2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</a:t>
            </a:r>
            <a:r>
              <a:rPr sz="1600" spc="2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automated</a:t>
            </a:r>
            <a:r>
              <a:rPr sz="1600" spc="2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system</a:t>
            </a:r>
            <a:r>
              <a:rPr sz="1600" spc="2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</a:t>
            </a:r>
            <a:r>
              <a:rPr sz="1600" spc="2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managing</a:t>
            </a:r>
            <a:r>
              <a:rPr sz="1600" spc="2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student</a:t>
            </a:r>
            <a:r>
              <a:rPr sz="1600" spc="2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performance </a:t>
            </a:r>
            <a:r>
              <a:rPr sz="1600" spc="-3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records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universities.</a:t>
            </a:r>
            <a:r>
              <a:rPr sz="1600" spc="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aims</a:t>
            </a:r>
            <a:r>
              <a:rPr sz="1600" spc="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replace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time-consuming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vulnerable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manual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maintenance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student </a:t>
            </a:r>
            <a:r>
              <a:rPr sz="1600" spc="-3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information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paper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form</a:t>
            </a:r>
            <a:r>
              <a:rPr sz="1600" spc="-5" dirty="0" smtClean="0">
                <a:latin typeface="Arial MT"/>
                <a:cs typeface="Arial MT"/>
              </a:rPr>
              <a:t>.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59725"/>
            <a:ext cx="30778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Literature</a:t>
            </a:r>
            <a:r>
              <a:rPr spc="-35" dirty="0"/>
              <a:t> </a:t>
            </a:r>
            <a:r>
              <a:rPr spc="190" dirty="0"/>
              <a:t>Survey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896" y="1428750"/>
            <a:ext cx="8462010" cy="3146374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75"/>
              </a:spcBef>
            </a:pPr>
            <a:r>
              <a:rPr sz="1600" b="1" spc="-10" dirty="0" smtClean="0">
                <a:solidFill>
                  <a:srgbClr val="181B26"/>
                </a:solidFill>
                <a:latin typeface="Arial MT"/>
                <a:cs typeface="Roboto"/>
              </a:rPr>
              <a:t>EDUSP</a:t>
            </a:r>
            <a:r>
              <a:rPr lang="en-US" sz="1600" b="1" spc="-10" dirty="0" smtClean="0">
                <a:solidFill>
                  <a:srgbClr val="181B26"/>
                </a:solidFill>
                <a:latin typeface="Arial MT"/>
                <a:cs typeface="Roboto"/>
              </a:rPr>
              <a:t>HERE</a:t>
            </a:r>
          </a:p>
          <a:p>
            <a:pPr marL="12700" algn="just">
              <a:lnSpc>
                <a:spcPct val="100000"/>
              </a:lnSpc>
              <a:spcBef>
                <a:spcPts val="575"/>
              </a:spcBef>
            </a:pPr>
            <a:r>
              <a:rPr lang="en-US" sz="1600" spc="-15" dirty="0" err="1" smtClean="0">
                <a:solidFill>
                  <a:srgbClr val="181B26"/>
                </a:solidFill>
                <a:latin typeface="Arial MT"/>
                <a:cs typeface="Roboto"/>
              </a:rPr>
              <a:t>Edusphere</a:t>
            </a:r>
            <a:r>
              <a:rPr lang="en-US" sz="1600" spc="-15" dirty="0" smtClean="0">
                <a:solidFill>
                  <a:srgbClr val="181B26"/>
                </a:solidFill>
                <a:latin typeface="Arial MT"/>
                <a:cs typeface="Roboto"/>
              </a:rPr>
              <a:t> </a:t>
            </a:r>
            <a:r>
              <a:rPr lang="en-US" sz="1600" spc="-15" dirty="0">
                <a:solidFill>
                  <a:srgbClr val="181B26"/>
                </a:solidFill>
                <a:latin typeface="Arial MT"/>
                <a:cs typeface="Roboto"/>
              </a:rPr>
              <a:t>is </a:t>
            </a:r>
            <a:r>
              <a:rPr lang="en-US" sz="1600" spc="-10" dirty="0">
                <a:solidFill>
                  <a:srgbClr val="181B26"/>
                </a:solidFill>
                <a:latin typeface="Arial MT"/>
                <a:cs typeface="Roboto"/>
              </a:rPr>
              <a:t>a complete </a:t>
            </a:r>
            <a:r>
              <a:rPr lang="en-US" sz="1600" spc="-15" dirty="0">
                <a:solidFill>
                  <a:srgbClr val="181B26"/>
                </a:solidFill>
                <a:latin typeface="Arial MT"/>
                <a:cs typeface="Roboto"/>
              </a:rPr>
              <a:t>school information management solution. </a:t>
            </a:r>
            <a:r>
              <a:rPr lang="en-US" sz="1600" spc="-40" dirty="0">
                <a:solidFill>
                  <a:srgbClr val="181B26"/>
                </a:solidFill>
                <a:latin typeface="Arial MT"/>
                <a:cs typeface="Roboto"/>
              </a:rPr>
              <a:t>Today's </a:t>
            </a:r>
            <a:r>
              <a:rPr lang="en-US" sz="1600" spc="-15" dirty="0">
                <a:solidFill>
                  <a:srgbClr val="181B26"/>
                </a:solidFill>
                <a:latin typeface="Arial MT"/>
                <a:cs typeface="Roboto"/>
              </a:rPr>
              <a:t>schools </a:t>
            </a:r>
            <a:r>
              <a:rPr lang="en-US" sz="1600" spc="-10" dirty="0">
                <a:solidFill>
                  <a:srgbClr val="181B26"/>
                </a:solidFill>
                <a:latin typeface="Arial MT"/>
                <a:cs typeface="Roboto"/>
              </a:rPr>
              <a:t>need </a:t>
            </a:r>
            <a:r>
              <a:rPr lang="en-US" sz="1600" spc="-15" dirty="0">
                <a:solidFill>
                  <a:srgbClr val="181B26"/>
                </a:solidFill>
                <a:latin typeface="Arial MT"/>
                <a:cs typeface="Roboto"/>
              </a:rPr>
              <a:t>to </a:t>
            </a:r>
            <a:r>
              <a:rPr lang="en-US" sz="1600" spc="-10" dirty="0">
                <a:solidFill>
                  <a:srgbClr val="181B26"/>
                </a:solidFill>
                <a:latin typeface="Arial MT"/>
                <a:cs typeface="Roboto"/>
              </a:rPr>
              <a:t>manage </a:t>
            </a:r>
            <a:r>
              <a:rPr lang="en-US" sz="1600" spc="-10" dirty="0" smtClean="0">
                <a:solidFill>
                  <a:srgbClr val="181B26"/>
                </a:solidFill>
                <a:latin typeface="Arial MT"/>
                <a:cs typeface="Roboto"/>
              </a:rPr>
              <a:t>more </a:t>
            </a:r>
            <a:r>
              <a:rPr lang="en-US" sz="1600" spc="-15" dirty="0" smtClean="0">
                <a:solidFill>
                  <a:srgbClr val="181B26"/>
                </a:solidFill>
                <a:latin typeface="Arial MT"/>
                <a:cs typeface="Roboto"/>
              </a:rPr>
              <a:t>information</a:t>
            </a:r>
            <a:r>
              <a:rPr lang="en-US" sz="1600" spc="-10" dirty="0" smtClean="0">
                <a:solidFill>
                  <a:srgbClr val="181B26"/>
                </a:solidFill>
                <a:latin typeface="Arial MT"/>
                <a:cs typeface="Roboto"/>
              </a:rPr>
              <a:t> </a:t>
            </a:r>
            <a:r>
              <a:rPr lang="en-US" sz="1600" spc="-25" dirty="0">
                <a:solidFill>
                  <a:srgbClr val="181B26"/>
                </a:solidFill>
                <a:latin typeface="Arial MT"/>
                <a:cs typeface="Roboto"/>
              </a:rPr>
              <a:t>than</a:t>
            </a:r>
            <a:r>
              <a:rPr lang="en-US" sz="1600" spc="-20" dirty="0">
                <a:solidFill>
                  <a:srgbClr val="181B26"/>
                </a:solidFill>
                <a:latin typeface="Arial MT"/>
                <a:cs typeface="Roboto"/>
              </a:rPr>
              <a:t> </a:t>
            </a:r>
            <a:r>
              <a:rPr lang="en-US" sz="1600" spc="-15" dirty="0">
                <a:solidFill>
                  <a:srgbClr val="181B26"/>
                </a:solidFill>
                <a:latin typeface="Arial MT"/>
                <a:cs typeface="Roboto"/>
              </a:rPr>
              <a:t>ever</a:t>
            </a:r>
            <a:r>
              <a:rPr lang="en-US" sz="1600" spc="-10" dirty="0">
                <a:solidFill>
                  <a:srgbClr val="181B26"/>
                </a:solidFill>
                <a:latin typeface="Arial MT"/>
                <a:cs typeface="Roboto"/>
              </a:rPr>
              <a:t> </a:t>
            </a:r>
            <a:r>
              <a:rPr lang="en-US" sz="1600" spc="-5" dirty="0">
                <a:solidFill>
                  <a:srgbClr val="181B26"/>
                </a:solidFill>
                <a:latin typeface="Arial MT"/>
                <a:cs typeface="Roboto"/>
              </a:rPr>
              <a:t>before.</a:t>
            </a:r>
            <a:r>
              <a:rPr lang="en-US" sz="1600" dirty="0">
                <a:solidFill>
                  <a:srgbClr val="181B26"/>
                </a:solidFill>
                <a:latin typeface="Arial MT"/>
                <a:cs typeface="Roboto"/>
              </a:rPr>
              <a:t> </a:t>
            </a:r>
            <a:r>
              <a:rPr lang="en-US" sz="1600" spc="-15" dirty="0">
                <a:solidFill>
                  <a:srgbClr val="181B26"/>
                </a:solidFill>
                <a:latin typeface="Arial MT"/>
                <a:cs typeface="Roboto"/>
              </a:rPr>
              <a:t>Without</a:t>
            </a:r>
            <a:r>
              <a:rPr lang="en-US" sz="1600" spc="-10" dirty="0">
                <a:solidFill>
                  <a:srgbClr val="181B26"/>
                </a:solidFill>
                <a:latin typeface="Arial MT"/>
                <a:cs typeface="Roboto"/>
              </a:rPr>
              <a:t> a</a:t>
            </a:r>
            <a:r>
              <a:rPr lang="en-US" sz="1600" spc="-5" dirty="0">
                <a:solidFill>
                  <a:srgbClr val="181B26"/>
                </a:solidFill>
                <a:latin typeface="Arial MT"/>
                <a:cs typeface="Roboto"/>
              </a:rPr>
              <a:t> </a:t>
            </a:r>
            <a:r>
              <a:rPr lang="en-US" sz="1600" spc="-15" dirty="0">
                <a:solidFill>
                  <a:srgbClr val="181B26"/>
                </a:solidFill>
                <a:latin typeface="Arial MT"/>
                <a:cs typeface="Roboto"/>
              </a:rPr>
              <a:t>solid</a:t>
            </a:r>
            <a:r>
              <a:rPr lang="en-US" sz="1600" spc="-10" dirty="0">
                <a:solidFill>
                  <a:srgbClr val="181B26"/>
                </a:solidFill>
                <a:latin typeface="Arial MT"/>
                <a:cs typeface="Roboto"/>
              </a:rPr>
              <a:t> </a:t>
            </a:r>
            <a:r>
              <a:rPr lang="en-US" sz="1600" spc="-20" dirty="0">
                <a:solidFill>
                  <a:srgbClr val="181B26"/>
                </a:solidFill>
                <a:latin typeface="Arial MT"/>
                <a:cs typeface="Roboto"/>
              </a:rPr>
              <a:t>internal</a:t>
            </a:r>
            <a:r>
              <a:rPr lang="en-US" sz="1600" spc="-15" dirty="0">
                <a:solidFill>
                  <a:srgbClr val="181B26"/>
                </a:solidFill>
                <a:latin typeface="Arial MT"/>
                <a:cs typeface="Roboto"/>
              </a:rPr>
              <a:t> </a:t>
            </a:r>
            <a:r>
              <a:rPr lang="en-US" sz="1600" spc="-20" dirty="0">
                <a:solidFill>
                  <a:srgbClr val="181B26"/>
                </a:solidFill>
                <a:latin typeface="Arial MT"/>
                <a:cs typeface="Roboto"/>
              </a:rPr>
              <a:t>infrastructure</a:t>
            </a:r>
            <a:r>
              <a:rPr lang="en-US" sz="1600" spc="-15" dirty="0">
                <a:solidFill>
                  <a:srgbClr val="181B26"/>
                </a:solidFill>
                <a:latin typeface="Arial MT"/>
                <a:cs typeface="Roboto"/>
              </a:rPr>
              <a:t> </a:t>
            </a:r>
            <a:r>
              <a:rPr lang="en-US" sz="1600" dirty="0">
                <a:solidFill>
                  <a:srgbClr val="181B26"/>
                </a:solidFill>
                <a:latin typeface="Arial MT"/>
                <a:cs typeface="Roboto"/>
              </a:rPr>
              <a:t>for</a:t>
            </a:r>
            <a:r>
              <a:rPr lang="en-US" sz="1600" spc="5" dirty="0">
                <a:solidFill>
                  <a:srgbClr val="181B26"/>
                </a:solidFill>
                <a:latin typeface="Arial MT"/>
                <a:cs typeface="Roboto"/>
              </a:rPr>
              <a:t> </a:t>
            </a:r>
            <a:r>
              <a:rPr lang="en-US" sz="1600" spc="-15" dirty="0">
                <a:solidFill>
                  <a:srgbClr val="181B26"/>
                </a:solidFill>
                <a:latin typeface="Arial MT"/>
                <a:cs typeface="Roboto"/>
              </a:rPr>
              <a:t>teachers,</a:t>
            </a:r>
            <a:r>
              <a:rPr lang="en-US" sz="1600" spc="-10" dirty="0">
                <a:solidFill>
                  <a:srgbClr val="181B26"/>
                </a:solidFill>
                <a:latin typeface="Arial MT"/>
                <a:cs typeface="Roboto"/>
              </a:rPr>
              <a:t> </a:t>
            </a:r>
            <a:r>
              <a:rPr lang="en-US" sz="1600" spc="-15" dirty="0">
                <a:solidFill>
                  <a:srgbClr val="181B26"/>
                </a:solidFill>
                <a:latin typeface="Arial MT"/>
                <a:cs typeface="Roboto"/>
              </a:rPr>
              <a:t>headmasters</a:t>
            </a:r>
            <a:r>
              <a:rPr lang="en-US" sz="1600" spc="-10" dirty="0">
                <a:solidFill>
                  <a:srgbClr val="181B26"/>
                </a:solidFill>
                <a:latin typeface="Arial MT"/>
                <a:cs typeface="Roboto"/>
              </a:rPr>
              <a:t> </a:t>
            </a:r>
            <a:r>
              <a:rPr lang="en-US" sz="1600" spc="-20" dirty="0">
                <a:solidFill>
                  <a:srgbClr val="181B26"/>
                </a:solidFill>
                <a:latin typeface="Arial MT"/>
                <a:cs typeface="Roboto"/>
              </a:rPr>
              <a:t>and </a:t>
            </a:r>
            <a:r>
              <a:rPr lang="en-US" sz="1600" spc="-15" dirty="0">
                <a:solidFill>
                  <a:srgbClr val="181B26"/>
                </a:solidFill>
                <a:latin typeface="Arial MT"/>
                <a:cs typeface="Roboto"/>
              </a:rPr>
              <a:t> </a:t>
            </a:r>
            <a:r>
              <a:rPr lang="en-US" sz="1600" spc="-10" dirty="0">
                <a:solidFill>
                  <a:srgbClr val="181B26"/>
                </a:solidFill>
                <a:latin typeface="Arial MT"/>
                <a:cs typeface="Roboto"/>
              </a:rPr>
              <a:t>departments </a:t>
            </a:r>
            <a:r>
              <a:rPr lang="en-US" sz="1600" spc="-15" dirty="0">
                <a:solidFill>
                  <a:srgbClr val="181B26"/>
                </a:solidFill>
                <a:latin typeface="Arial MT"/>
                <a:cs typeface="Roboto"/>
              </a:rPr>
              <a:t>to </a:t>
            </a:r>
            <a:r>
              <a:rPr lang="en-US" sz="1600" spc="-20" dirty="0">
                <a:solidFill>
                  <a:srgbClr val="181B26"/>
                </a:solidFill>
                <a:latin typeface="Arial MT"/>
                <a:cs typeface="Roboto"/>
              </a:rPr>
              <a:t>share </a:t>
            </a:r>
            <a:r>
              <a:rPr lang="en-US" sz="1600" spc="-15" dirty="0">
                <a:solidFill>
                  <a:srgbClr val="181B26"/>
                </a:solidFill>
                <a:latin typeface="Arial MT"/>
                <a:cs typeface="Roboto"/>
              </a:rPr>
              <a:t>data, critical school and </a:t>
            </a:r>
            <a:r>
              <a:rPr lang="en-US" sz="1600" spc="-20" dirty="0">
                <a:solidFill>
                  <a:srgbClr val="181B26"/>
                </a:solidFill>
                <a:latin typeface="Arial MT"/>
                <a:cs typeface="Roboto"/>
              </a:rPr>
              <a:t>student </a:t>
            </a:r>
            <a:r>
              <a:rPr lang="en-US" sz="1600" spc="-15" dirty="0">
                <a:solidFill>
                  <a:srgbClr val="181B26"/>
                </a:solidFill>
                <a:latin typeface="Arial MT"/>
                <a:cs typeface="Roboto"/>
              </a:rPr>
              <a:t>information can </a:t>
            </a:r>
            <a:r>
              <a:rPr lang="en-US" sz="1600" spc="-5" dirty="0">
                <a:solidFill>
                  <a:srgbClr val="181B26"/>
                </a:solidFill>
                <a:latin typeface="Arial MT"/>
                <a:cs typeface="Roboto"/>
              </a:rPr>
              <a:t>be </a:t>
            </a:r>
            <a:r>
              <a:rPr lang="en-US" sz="1600" spc="-15" dirty="0">
                <a:solidFill>
                  <a:srgbClr val="181B26"/>
                </a:solidFill>
                <a:latin typeface="Arial MT"/>
                <a:cs typeface="Roboto"/>
              </a:rPr>
              <a:t>lost, </a:t>
            </a:r>
            <a:r>
              <a:rPr lang="en-US" sz="1600" spc="-10" dirty="0">
                <a:solidFill>
                  <a:srgbClr val="181B26"/>
                </a:solidFill>
                <a:latin typeface="Arial MT"/>
                <a:cs typeface="Roboto"/>
              </a:rPr>
              <a:t>or worse </a:t>
            </a:r>
            <a:r>
              <a:rPr lang="en-US" sz="1600" spc="-15" dirty="0">
                <a:solidFill>
                  <a:srgbClr val="181B26"/>
                </a:solidFill>
                <a:latin typeface="Arial MT"/>
                <a:cs typeface="Roboto"/>
              </a:rPr>
              <a:t>leading to </a:t>
            </a:r>
            <a:r>
              <a:rPr lang="en-US" sz="1600" spc="-10" dirty="0">
                <a:solidFill>
                  <a:srgbClr val="181B26"/>
                </a:solidFill>
                <a:latin typeface="Arial MT"/>
                <a:cs typeface="Roboto"/>
              </a:rPr>
              <a:t>a </a:t>
            </a:r>
            <a:r>
              <a:rPr lang="en-US" sz="1600" spc="-15" dirty="0">
                <a:solidFill>
                  <a:srgbClr val="181B26"/>
                </a:solidFill>
                <a:latin typeface="Arial MT"/>
                <a:cs typeface="Roboto"/>
              </a:rPr>
              <a:t>host </a:t>
            </a:r>
            <a:r>
              <a:rPr lang="en-US" sz="1600" spc="5" dirty="0">
                <a:solidFill>
                  <a:srgbClr val="181B26"/>
                </a:solidFill>
                <a:latin typeface="Arial MT"/>
                <a:cs typeface="Roboto"/>
              </a:rPr>
              <a:t>of </a:t>
            </a:r>
            <a:r>
              <a:rPr lang="en-US" sz="1600" spc="10" dirty="0">
                <a:solidFill>
                  <a:srgbClr val="181B26"/>
                </a:solidFill>
                <a:latin typeface="Arial MT"/>
                <a:cs typeface="Roboto"/>
              </a:rPr>
              <a:t> </a:t>
            </a:r>
            <a:r>
              <a:rPr lang="en-US" sz="1600" spc="-15" dirty="0">
                <a:solidFill>
                  <a:srgbClr val="181B26"/>
                </a:solidFill>
                <a:latin typeface="Arial MT"/>
                <a:cs typeface="Roboto"/>
              </a:rPr>
              <a:t>problems </a:t>
            </a:r>
            <a:r>
              <a:rPr lang="en-US" sz="1600" spc="-20" dirty="0">
                <a:solidFill>
                  <a:srgbClr val="181B26"/>
                </a:solidFill>
                <a:latin typeface="Arial MT"/>
                <a:cs typeface="Roboto"/>
              </a:rPr>
              <a:t>that </a:t>
            </a:r>
            <a:r>
              <a:rPr lang="en-US" sz="1600" spc="-15" dirty="0">
                <a:solidFill>
                  <a:srgbClr val="181B26"/>
                </a:solidFill>
                <a:latin typeface="Arial MT"/>
                <a:cs typeface="Roboto"/>
              </a:rPr>
              <a:t>can </a:t>
            </a:r>
            <a:r>
              <a:rPr lang="en-US" sz="1600" dirty="0">
                <a:solidFill>
                  <a:srgbClr val="181B26"/>
                </a:solidFill>
                <a:latin typeface="Arial MT"/>
                <a:cs typeface="Roboto"/>
              </a:rPr>
              <a:t>effect </a:t>
            </a:r>
            <a:r>
              <a:rPr lang="en-US" sz="1600" spc="10" dirty="0">
                <a:solidFill>
                  <a:srgbClr val="181B26"/>
                </a:solidFill>
                <a:latin typeface="Arial MT"/>
                <a:cs typeface="Roboto"/>
              </a:rPr>
              <a:t>of </a:t>
            </a:r>
            <a:r>
              <a:rPr lang="en-US" sz="1600" spc="-10" dirty="0">
                <a:solidFill>
                  <a:srgbClr val="181B26"/>
                </a:solidFill>
                <a:latin typeface="Arial MT"/>
                <a:cs typeface="Roboto"/>
              </a:rPr>
              <a:t>a </a:t>
            </a:r>
            <a:r>
              <a:rPr lang="en-US" sz="1600" spc="-25" dirty="0">
                <a:solidFill>
                  <a:srgbClr val="181B26"/>
                </a:solidFill>
                <a:latin typeface="Arial MT"/>
                <a:cs typeface="Roboto"/>
              </a:rPr>
              <a:t>school's </a:t>
            </a:r>
            <a:r>
              <a:rPr lang="en-US" sz="1600" spc="-10" dirty="0">
                <a:solidFill>
                  <a:srgbClr val="181B26"/>
                </a:solidFill>
                <a:latin typeface="Arial MT"/>
                <a:cs typeface="Roboto"/>
              </a:rPr>
              <a:t>image </a:t>
            </a:r>
            <a:r>
              <a:rPr lang="en-US" sz="1600" spc="-15" dirty="0">
                <a:solidFill>
                  <a:srgbClr val="181B26"/>
                </a:solidFill>
                <a:latin typeface="Arial MT"/>
                <a:cs typeface="Roboto"/>
              </a:rPr>
              <a:t>and </a:t>
            </a:r>
            <a:r>
              <a:rPr lang="en-US" sz="1600" spc="-20" dirty="0">
                <a:solidFill>
                  <a:srgbClr val="181B26"/>
                </a:solidFill>
                <a:latin typeface="Arial MT"/>
                <a:cs typeface="Roboto"/>
              </a:rPr>
              <a:t>endurance. </a:t>
            </a:r>
            <a:endParaRPr lang="en-US" sz="1600" spc="-20" dirty="0" smtClean="0">
              <a:solidFill>
                <a:srgbClr val="181B26"/>
              </a:solidFill>
              <a:latin typeface="Arial MT"/>
              <a:cs typeface="Roboto"/>
            </a:endParaRPr>
          </a:p>
          <a:p>
            <a:pPr marL="12700" algn="just">
              <a:lnSpc>
                <a:spcPct val="100000"/>
              </a:lnSpc>
              <a:spcBef>
                <a:spcPts val="575"/>
              </a:spcBef>
            </a:pPr>
            <a:endParaRPr lang="en-US" sz="1600" spc="-20" dirty="0">
              <a:solidFill>
                <a:srgbClr val="181B26"/>
              </a:solidFill>
              <a:latin typeface="Arial MT"/>
              <a:cs typeface="Roboto"/>
            </a:endParaRPr>
          </a:p>
          <a:p>
            <a:pPr marL="12700" algn="just">
              <a:lnSpc>
                <a:spcPct val="100000"/>
              </a:lnSpc>
              <a:spcBef>
                <a:spcPts val="575"/>
              </a:spcBef>
            </a:pPr>
            <a:r>
              <a:rPr sz="1600" spc="-20" dirty="0" smtClean="0">
                <a:solidFill>
                  <a:srgbClr val="181B26"/>
                </a:solidFill>
                <a:latin typeface="Arial MT"/>
                <a:cs typeface="Roboto"/>
              </a:rPr>
              <a:t>Single</a:t>
            </a:r>
            <a:r>
              <a:rPr sz="1600" spc="-5" dirty="0" smtClean="0">
                <a:solidFill>
                  <a:srgbClr val="181B26"/>
                </a:solidFill>
                <a:latin typeface="Arial MT"/>
                <a:cs typeface="Roboto"/>
              </a:rPr>
              <a:t> </a:t>
            </a:r>
            <a:r>
              <a:rPr sz="1600" spc="-15" dirty="0">
                <a:solidFill>
                  <a:srgbClr val="181B26"/>
                </a:solidFill>
                <a:latin typeface="Arial MT"/>
                <a:cs typeface="Roboto"/>
              </a:rPr>
              <a:t>point</a:t>
            </a:r>
            <a:r>
              <a:rPr sz="1600" spc="-5" dirty="0">
                <a:solidFill>
                  <a:srgbClr val="181B26"/>
                </a:solidFill>
                <a:latin typeface="Arial MT"/>
                <a:cs typeface="Roboto"/>
              </a:rPr>
              <a:t> </a:t>
            </a:r>
            <a:r>
              <a:rPr sz="1600" spc="-15" dirty="0">
                <a:solidFill>
                  <a:srgbClr val="181B26"/>
                </a:solidFill>
                <a:latin typeface="Arial MT"/>
                <a:cs typeface="Roboto"/>
              </a:rPr>
              <a:t>school</a:t>
            </a:r>
            <a:r>
              <a:rPr sz="1600" spc="-5" dirty="0">
                <a:solidFill>
                  <a:srgbClr val="181B26"/>
                </a:solidFill>
                <a:latin typeface="Arial MT"/>
                <a:cs typeface="Roboto"/>
              </a:rPr>
              <a:t> </a:t>
            </a:r>
            <a:r>
              <a:rPr sz="1600" spc="-15" dirty="0">
                <a:solidFill>
                  <a:srgbClr val="181B26"/>
                </a:solidFill>
                <a:latin typeface="Arial MT"/>
                <a:cs typeface="Roboto"/>
              </a:rPr>
              <a:t>management</a:t>
            </a:r>
            <a:r>
              <a:rPr sz="1600" dirty="0">
                <a:solidFill>
                  <a:srgbClr val="181B26"/>
                </a:solidFill>
                <a:latin typeface="Arial MT"/>
                <a:cs typeface="Roboto"/>
              </a:rPr>
              <a:t> </a:t>
            </a:r>
            <a:r>
              <a:rPr sz="1600" spc="-10" dirty="0">
                <a:solidFill>
                  <a:srgbClr val="181B26"/>
                </a:solidFill>
                <a:latin typeface="Arial MT"/>
                <a:cs typeface="Roboto"/>
              </a:rPr>
              <a:t>software.</a:t>
            </a:r>
            <a:endParaRPr sz="1600" dirty="0">
              <a:latin typeface="Arial MT"/>
              <a:cs typeface="Roboto"/>
            </a:endParaRPr>
          </a:p>
          <a:p>
            <a:pPr marL="297815" indent="-285750" algn="just">
              <a:lnSpc>
                <a:spcPct val="100000"/>
              </a:lnSpc>
              <a:spcBef>
                <a:spcPts val="234"/>
              </a:spcBef>
              <a:buFont typeface="Arial" panose="020B0604020202020204" pitchFamily="34" charset="0"/>
              <a:buChar char="•"/>
              <a:tabLst>
                <a:tab pos="99060" algn="l"/>
              </a:tabLst>
            </a:pPr>
            <a:r>
              <a:rPr sz="1600" spc="-10" dirty="0">
                <a:solidFill>
                  <a:srgbClr val="181B26"/>
                </a:solidFill>
                <a:latin typeface="Arial MT"/>
                <a:cs typeface="Roboto"/>
              </a:rPr>
              <a:t>Connect</a:t>
            </a:r>
            <a:r>
              <a:rPr sz="1600" spc="-5" dirty="0">
                <a:solidFill>
                  <a:srgbClr val="181B26"/>
                </a:solidFill>
                <a:latin typeface="Arial MT"/>
                <a:cs typeface="Roboto"/>
              </a:rPr>
              <a:t> </a:t>
            </a:r>
            <a:r>
              <a:rPr sz="1600" spc="-20" dirty="0">
                <a:solidFill>
                  <a:srgbClr val="181B26"/>
                </a:solidFill>
                <a:latin typeface="Arial MT"/>
                <a:cs typeface="Roboto"/>
              </a:rPr>
              <a:t>with</a:t>
            </a:r>
            <a:r>
              <a:rPr sz="1600" spc="-5" dirty="0">
                <a:solidFill>
                  <a:srgbClr val="181B26"/>
                </a:solidFill>
                <a:latin typeface="Arial MT"/>
                <a:cs typeface="Roboto"/>
              </a:rPr>
              <a:t> </a:t>
            </a:r>
            <a:r>
              <a:rPr sz="1600" spc="-20" dirty="0">
                <a:solidFill>
                  <a:srgbClr val="181B26"/>
                </a:solidFill>
                <a:latin typeface="Arial MT"/>
                <a:cs typeface="Roboto"/>
              </a:rPr>
              <a:t>Parents</a:t>
            </a:r>
            <a:r>
              <a:rPr sz="1600" spc="-5" dirty="0">
                <a:solidFill>
                  <a:srgbClr val="181B26"/>
                </a:solidFill>
                <a:latin typeface="Arial MT"/>
                <a:cs typeface="Roboto"/>
              </a:rPr>
              <a:t> </a:t>
            </a:r>
            <a:r>
              <a:rPr sz="1600" spc="-15" dirty="0">
                <a:solidFill>
                  <a:srgbClr val="181B26"/>
                </a:solidFill>
                <a:latin typeface="Arial MT"/>
                <a:cs typeface="Roboto"/>
              </a:rPr>
              <a:t>and</a:t>
            </a:r>
            <a:r>
              <a:rPr sz="1600" spc="-5" dirty="0">
                <a:solidFill>
                  <a:srgbClr val="181B26"/>
                </a:solidFill>
                <a:latin typeface="Arial MT"/>
                <a:cs typeface="Roboto"/>
              </a:rPr>
              <a:t> </a:t>
            </a:r>
            <a:r>
              <a:rPr sz="1600" spc="-15" dirty="0">
                <a:solidFill>
                  <a:srgbClr val="181B26"/>
                </a:solidFill>
                <a:latin typeface="Arial MT"/>
                <a:cs typeface="Roboto"/>
              </a:rPr>
              <a:t>other</a:t>
            </a:r>
            <a:r>
              <a:rPr sz="1600" dirty="0">
                <a:solidFill>
                  <a:srgbClr val="181B26"/>
                </a:solidFill>
                <a:latin typeface="Arial MT"/>
                <a:cs typeface="Roboto"/>
              </a:rPr>
              <a:t> </a:t>
            </a:r>
            <a:r>
              <a:rPr sz="1600" spc="-15" dirty="0">
                <a:solidFill>
                  <a:srgbClr val="181B26"/>
                </a:solidFill>
                <a:latin typeface="Arial MT"/>
                <a:cs typeface="Roboto"/>
              </a:rPr>
              <a:t>stakeholders</a:t>
            </a:r>
            <a:r>
              <a:rPr sz="1600" spc="-5" dirty="0">
                <a:solidFill>
                  <a:srgbClr val="181B26"/>
                </a:solidFill>
                <a:latin typeface="Arial MT"/>
                <a:cs typeface="Roboto"/>
              </a:rPr>
              <a:t> </a:t>
            </a:r>
            <a:r>
              <a:rPr sz="1600" spc="-15" dirty="0">
                <a:solidFill>
                  <a:srgbClr val="181B26"/>
                </a:solidFill>
                <a:latin typeface="Arial MT"/>
                <a:cs typeface="Roboto"/>
              </a:rPr>
              <a:t>effectively.</a:t>
            </a:r>
            <a:endParaRPr sz="1600" dirty="0">
              <a:latin typeface="Arial MT"/>
              <a:cs typeface="Roboto"/>
            </a:endParaRPr>
          </a:p>
          <a:p>
            <a:pPr marL="297815" indent="-285750" algn="just">
              <a:lnSpc>
                <a:spcPct val="100000"/>
              </a:lnSpc>
              <a:spcBef>
                <a:spcPts val="229"/>
              </a:spcBef>
              <a:buFont typeface="Arial" panose="020B0604020202020204" pitchFamily="34" charset="0"/>
              <a:buChar char="•"/>
              <a:tabLst>
                <a:tab pos="99060" algn="l"/>
              </a:tabLst>
            </a:pPr>
            <a:r>
              <a:rPr sz="1600" spc="-20" dirty="0">
                <a:solidFill>
                  <a:srgbClr val="181B26"/>
                </a:solidFill>
                <a:latin typeface="Arial MT"/>
                <a:cs typeface="Roboto"/>
              </a:rPr>
              <a:t>Build</a:t>
            </a:r>
            <a:r>
              <a:rPr sz="1600" spc="-5" dirty="0">
                <a:solidFill>
                  <a:srgbClr val="181B26"/>
                </a:solidFill>
                <a:latin typeface="Arial MT"/>
                <a:cs typeface="Roboto"/>
              </a:rPr>
              <a:t> </a:t>
            </a:r>
            <a:r>
              <a:rPr sz="1600" spc="-15" dirty="0">
                <a:solidFill>
                  <a:srgbClr val="181B26"/>
                </a:solidFill>
                <a:latin typeface="Arial MT"/>
                <a:cs typeface="Roboto"/>
              </a:rPr>
              <a:t>and</a:t>
            </a:r>
            <a:r>
              <a:rPr sz="1600" dirty="0">
                <a:solidFill>
                  <a:srgbClr val="181B26"/>
                </a:solidFill>
                <a:latin typeface="Arial MT"/>
                <a:cs typeface="Roboto"/>
              </a:rPr>
              <a:t> </a:t>
            </a:r>
            <a:r>
              <a:rPr sz="1600" spc="-10" dirty="0">
                <a:solidFill>
                  <a:srgbClr val="181B26"/>
                </a:solidFill>
                <a:latin typeface="Arial MT"/>
                <a:cs typeface="Roboto"/>
              </a:rPr>
              <a:t>Manage</a:t>
            </a:r>
            <a:r>
              <a:rPr sz="1600" dirty="0">
                <a:solidFill>
                  <a:srgbClr val="181B26"/>
                </a:solidFill>
                <a:latin typeface="Arial MT"/>
                <a:cs typeface="Roboto"/>
              </a:rPr>
              <a:t> </a:t>
            </a:r>
            <a:r>
              <a:rPr sz="1600" spc="-20" dirty="0">
                <a:solidFill>
                  <a:srgbClr val="181B26"/>
                </a:solidFill>
                <a:latin typeface="Arial MT"/>
                <a:cs typeface="Roboto"/>
              </a:rPr>
              <a:t>community</a:t>
            </a:r>
            <a:r>
              <a:rPr sz="1600" dirty="0">
                <a:solidFill>
                  <a:srgbClr val="181B26"/>
                </a:solidFill>
                <a:latin typeface="Arial MT"/>
                <a:cs typeface="Roboto"/>
              </a:rPr>
              <a:t> </a:t>
            </a:r>
            <a:r>
              <a:rPr sz="1600" spc="10" dirty="0">
                <a:solidFill>
                  <a:srgbClr val="181B26"/>
                </a:solidFill>
                <a:latin typeface="Arial MT"/>
                <a:cs typeface="Roboto"/>
              </a:rPr>
              <a:t>of</a:t>
            </a:r>
            <a:r>
              <a:rPr sz="1600" dirty="0">
                <a:solidFill>
                  <a:srgbClr val="181B26"/>
                </a:solidFill>
                <a:latin typeface="Arial MT"/>
                <a:cs typeface="Roboto"/>
              </a:rPr>
              <a:t> </a:t>
            </a:r>
            <a:r>
              <a:rPr sz="1600" spc="-15" dirty="0">
                <a:solidFill>
                  <a:srgbClr val="181B26"/>
                </a:solidFill>
                <a:latin typeface="Arial MT"/>
                <a:cs typeface="Roboto"/>
              </a:rPr>
              <a:t>parents,</a:t>
            </a:r>
            <a:r>
              <a:rPr sz="1600" dirty="0">
                <a:solidFill>
                  <a:srgbClr val="181B26"/>
                </a:solidFill>
                <a:latin typeface="Arial MT"/>
                <a:cs typeface="Roboto"/>
              </a:rPr>
              <a:t> </a:t>
            </a:r>
            <a:r>
              <a:rPr sz="1600" spc="-15" dirty="0">
                <a:solidFill>
                  <a:srgbClr val="181B26"/>
                </a:solidFill>
                <a:latin typeface="Arial MT"/>
                <a:cs typeface="Roboto"/>
              </a:rPr>
              <a:t>teachers</a:t>
            </a:r>
            <a:r>
              <a:rPr sz="1600" dirty="0">
                <a:solidFill>
                  <a:srgbClr val="181B26"/>
                </a:solidFill>
                <a:latin typeface="Arial MT"/>
                <a:cs typeface="Roboto"/>
              </a:rPr>
              <a:t> </a:t>
            </a:r>
            <a:r>
              <a:rPr sz="1600" spc="-15" dirty="0">
                <a:solidFill>
                  <a:srgbClr val="181B26"/>
                </a:solidFill>
                <a:latin typeface="Arial MT"/>
                <a:cs typeface="Roboto"/>
              </a:rPr>
              <a:t>and</a:t>
            </a:r>
            <a:r>
              <a:rPr sz="1600" dirty="0">
                <a:solidFill>
                  <a:srgbClr val="181B26"/>
                </a:solidFill>
                <a:latin typeface="Arial MT"/>
                <a:cs typeface="Roboto"/>
              </a:rPr>
              <a:t> </a:t>
            </a:r>
            <a:r>
              <a:rPr sz="1600" spc="-20" dirty="0">
                <a:solidFill>
                  <a:srgbClr val="181B26"/>
                </a:solidFill>
                <a:latin typeface="Arial MT"/>
                <a:cs typeface="Roboto"/>
              </a:rPr>
              <a:t>students.</a:t>
            </a:r>
            <a:endParaRPr sz="1600" dirty="0">
              <a:latin typeface="Arial MT"/>
              <a:cs typeface="Roboto"/>
            </a:endParaRPr>
          </a:p>
          <a:p>
            <a:pPr marL="297815" indent="-285750" algn="just">
              <a:lnSpc>
                <a:spcPct val="100000"/>
              </a:lnSpc>
              <a:spcBef>
                <a:spcPts val="235"/>
              </a:spcBef>
              <a:buFont typeface="Arial" panose="020B0604020202020204" pitchFamily="34" charset="0"/>
              <a:buChar char="•"/>
              <a:tabLst>
                <a:tab pos="99060" algn="l"/>
              </a:tabLst>
            </a:pPr>
            <a:r>
              <a:rPr sz="1600" spc="-15" dirty="0">
                <a:solidFill>
                  <a:srgbClr val="181B26"/>
                </a:solidFill>
                <a:latin typeface="Arial MT"/>
                <a:cs typeface="Roboto"/>
              </a:rPr>
              <a:t>Manages</a:t>
            </a:r>
            <a:r>
              <a:rPr sz="1600" dirty="0">
                <a:solidFill>
                  <a:srgbClr val="181B26"/>
                </a:solidFill>
                <a:latin typeface="Arial MT"/>
                <a:cs typeface="Roboto"/>
              </a:rPr>
              <a:t> </a:t>
            </a:r>
            <a:r>
              <a:rPr sz="1600" spc="-15" dirty="0">
                <a:solidFill>
                  <a:srgbClr val="181B26"/>
                </a:solidFill>
                <a:latin typeface="Arial MT"/>
                <a:cs typeface="Roboto"/>
              </a:rPr>
              <a:t>all</a:t>
            </a:r>
            <a:r>
              <a:rPr sz="1600" dirty="0">
                <a:solidFill>
                  <a:srgbClr val="181B26"/>
                </a:solidFill>
                <a:latin typeface="Arial MT"/>
                <a:cs typeface="Roboto"/>
              </a:rPr>
              <a:t> </a:t>
            </a:r>
            <a:r>
              <a:rPr sz="1600" spc="-20" dirty="0">
                <a:solidFill>
                  <a:srgbClr val="181B26"/>
                </a:solidFill>
                <a:latin typeface="Arial MT"/>
                <a:cs typeface="Roboto"/>
              </a:rPr>
              <a:t>administrative</a:t>
            </a:r>
            <a:r>
              <a:rPr sz="1600" dirty="0">
                <a:solidFill>
                  <a:srgbClr val="181B26"/>
                </a:solidFill>
                <a:latin typeface="Arial MT"/>
                <a:cs typeface="Roboto"/>
              </a:rPr>
              <a:t> </a:t>
            </a:r>
            <a:r>
              <a:rPr sz="1600" spc="-15" dirty="0">
                <a:solidFill>
                  <a:srgbClr val="181B26"/>
                </a:solidFill>
                <a:latin typeface="Arial MT"/>
                <a:cs typeface="Roboto"/>
              </a:rPr>
              <a:t>records</a:t>
            </a:r>
            <a:r>
              <a:rPr sz="1600" dirty="0">
                <a:solidFill>
                  <a:srgbClr val="181B26"/>
                </a:solidFill>
                <a:latin typeface="Arial MT"/>
                <a:cs typeface="Roboto"/>
              </a:rPr>
              <a:t> </a:t>
            </a:r>
            <a:r>
              <a:rPr sz="1600" spc="-20" dirty="0">
                <a:solidFill>
                  <a:srgbClr val="181B26"/>
                </a:solidFill>
                <a:latin typeface="Arial MT"/>
                <a:cs typeface="Roboto"/>
              </a:rPr>
              <a:t>with</a:t>
            </a:r>
            <a:r>
              <a:rPr sz="1600" dirty="0">
                <a:solidFill>
                  <a:srgbClr val="181B26"/>
                </a:solidFill>
                <a:latin typeface="Arial MT"/>
                <a:cs typeface="Roboto"/>
              </a:rPr>
              <a:t> </a:t>
            </a:r>
            <a:r>
              <a:rPr sz="1600" spc="-15" dirty="0">
                <a:solidFill>
                  <a:srgbClr val="181B26"/>
                </a:solidFill>
                <a:latin typeface="Arial MT"/>
                <a:cs typeface="Roboto"/>
              </a:rPr>
              <a:t>zero</a:t>
            </a:r>
            <a:r>
              <a:rPr sz="1600" dirty="0">
                <a:solidFill>
                  <a:srgbClr val="181B26"/>
                </a:solidFill>
                <a:latin typeface="Arial MT"/>
                <a:cs typeface="Roboto"/>
              </a:rPr>
              <a:t> </a:t>
            </a:r>
            <a:r>
              <a:rPr sz="1600" spc="-25" dirty="0">
                <a:solidFill>
                  <a:srgbClr val="181B26"/>
                </a:solidFill>
                <a:latin typeface="Arial MT"/>
                <a:cs typeface="Roboto"/>
              </a:rPr>
              <a:t>redundancy.</a:t>
            </a:r>
            <a:endParaRPr sz="1600" dirty="0">
              <a:latin typeface="Arial MT"/>
              <a:cs typeface="Roboto"/>
            </a:endParaRPr>
          </a:p>
          <a:p>
            <a:pPr marL="297815" indent="-285750" algn="just">
              <a:lnSpc>
                <a:spcPct val="100000"/>
              </a:lnSpc>
              <a:spcBef>
                <a:spcPts val="235"/>
              </a:spcBef>
              <a:buFont typeface="Arial" panose="020B0604020202020204" pitchFamily="34" charset="0"/>
              <a:buChar char="•"/>
              <a:tabLst>
                <a:tab pos="99060" algn="l"/>
              </a:tabLst>
            </a:pPr>
            <a:r>
              <a:rPr sz="1600" spc="-10" dirty="0">
                <a:solidFill>
                  <a:srgbClr val="181B26"/>
                </a:solidFill>
                <a:latin typeface="Arial MT"/>
                <a:cs typeface="Roboto"/>
              </a:rPr>
              <a:t>Achieve best</a:t>
            </a:r>
            <a:r>
              <a:rPr sz="1600" spc="-5" dirty="0">
                <a:solidFill>
                  <a:srgbClr val="181B26"/>
                </a:solidFill>
                <a:latin typeface="Arial MT"/>
                <a:cs typeface="Roboto"/>
              </a:rPr>
              <a:t> </a:t>
            </a:r>
            <a:r>
              <a:rPr sz="1600" spc="-15" dirty="0">
                <a:solidFill>
                  <a:srgbClr val="181B26"/>
                </a:solidFill>
                <a:latin typeface="Arial MT"/>
                <a:cs typeface="Roboto"/>
              </a:rPr>
              <a:t>possible</a:t>
            </a:r>
            <a:r>
              <a:rPr sz="1600" spc="-5" dirty="0">
                <a:solidFill>
                  <a:srgbClr val="181B26"/>
                </a:solidFill>
                <a:latin typeface="Arial MT"/>
                <a:cs typeface="Roboto"/>
              </a:rPr>
              <a:t> </a:t>
            </a:r>
            <a:r>
              <a:rPr sz="1600" spc="-15" dirty="0">
                <a:solidFill>
                  <a:srgbClr val="181B26"/>
                </a:solidFill>
                <a:latin typeface="Arial MT"/>
                <a:cs typeface="Roboto"/>
              </a:rPr>
              <a:t>resource</a:t>
            </a:r>
            <a:r>
              <a:rPr sz="1600" spc="-10" dirty="0">
                <a:solidFill>
                  <a:srgbClr val="181B26"/>
                </a:solidFill>
                <a:latin typeface="Arial MT"/>
                <a:cs typeface="Roboto"/>
              </a:rPr>
              <a:t> </a:t>
            </a:r>
            <a:r>
              <a:rPr sz="1600" spc="-15" dirty="0">
                <a:solidFill>
                  <a:srgbClr val="181B26"/>
                </a:solidFill>
                <a:latin typeface="Arial MT"/>
                <a:cs typeface="Roboto"/>
              </a:rPr>
              <a:t>optimization.</a:t>
            </a:r>
            <a:endParaRPr sz="1600" dirty="0">
              <a:latin typeface="Arial MT"/>
              <a:cs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50" y="559725"/>
            <a:ext cx="80022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Limitation</a:t>
            </a:r>
            <a:r>
              <a:rPr spc="40" dirty="0"/>
              <a:t> </a:t>
            </a:r>
            <a:r>
              <a:rPr spc="240" dirty="0"/>
              <a:t>of</a:t>
            </a:r>
            <a:r>
              <a:rPr spc="40" dirty="0"/>
              <a:t> </a:t>
            </a:r>
            <a:r>
              <a:rPr spc="229" dirty="0"/>
              <a:t>Existing</a:t>
            </a:r>
            <a:r>
              <a:rPr spc="40" dirty="0"/>
              <a:t> </a:t>
            </a:r>
            <a:r>
              <a:rPr spc="235" dirty="0"/>
              <a:t>system</a:t>
            </a:r>
            <a:r>
              <a:rPr spc="40" dirty="0"/>
              <a:t> </a:t>
            </a:r>
            <a:r>
              <a:rPr spc="170" dirty="0"/>
              <a:t>or</a:t>
            </a:r>
            <a:r>
              <a:rPr spc="40" dirty="0"/>
              <a:t> </a:t>
            </a:r>
            <a:r>
              <a:rPr spc="185" dirty="0"/>
              <a:t>research</a:t>
            </a:r>
            <a:r>
              <a:rPr spc="40" dirty="0"/>
              <a:t> </a:t>
            </a:r>
            <a:r>
              <a:rPr spc="240" dirty="0"/>
              <a:t>gap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474" y="1448094"/>
            <a:ext cx="8611235" cy="28587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10795" indent="-285750" algn="just">
              <a:lnSpc>
                <a:spcPct val="114999"/>
              </a:lnSpc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</a:pPr>
            <a:r>
              <a:rPr sz="1600" b="1" spc="-5" dirty="0" smtClean="0">
                <a:latin typeface="Arial MT"/>
                <a:cs typeface="Arial"/>
              </a:rPr>
              <a:t>Data </a:t>
            </a:r>
            <a:r>
              <a:rPr sz="1600" b="1" spc="-5" dirty="0">
                <a:latin typeface="Arial MT"/>
                <a:cs typeface="Arial"/>
              </a:rPr>
              <a:t>Inconsistency</a:t>
            </a:r>
            <a:r>
              <a:rPr sz="1600" spc="-5" dirty="0">
                <a:latin typeface="Arial MT"/>
                <a:cs typeface="Arial MT"/>
              </a:rPr>
              <a:t>: One of the </a:t>
            </a:r>
            <a:r>
              <a:rPr sz="1600" dirty="0">
                <a:latin typeface="Arial MT"/>
                <a:cs typeface="Arial MT"/>
              </a:rPr>
              <a:t>significant </a:t>
            </a:r>
            <a:r>
              <a:rPr sz="1600" spc="-5" dirty="0">
                <a:latin typeface="Arial MT"/>
                <a:cs typeface="Arial MT"/>
              </a:rPr>
              <a:t>limitations of the existing </a:t>
            </a:r>
            <a:r>
              <a:rPr sz="1600" dirty="0">
                <a:latin typeface="Arial MT"/>
                <a:cs typeface="Arial MT"/>
              </a:rPr>
              <a:t>school </a:t>
            </a:r>
            <a:r>
              <a:rPr sz="1600" spc="-5" dirty="0">
                <a:latin typeface="Arial MT"/>
                <a:cs typeface="Arial MT"/>
              </a:rPr>
              <a:t>database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lang="en-US" sz="1600" dirty="0" smtClean="0">
                <a:latin typeface="Arial MT"/>
                <a:cs typeface="Arial MT"/>
              </a:rPr>
              <a:t>         </a:t>
            </a:r>
            <a:r>
              <a:rPr sz="1600" dirty="0" smtClean="0">
                <a:latin typeface="Arial MT"/>
                <a:cs typeface="Arial MT"/>
              </a:rPr>
              <a:t>management </a:t>
            </a:r>
            <a:r>
              <a:rPr sz="1600" dirty="0">
                <a:latin typeface="Arial MT"/>
                <a:cs typeface="Arial MT"/>
              </a:rPr>
              <a:t>systems </a:t>
            </a:r>
            <a:r>
              <a:rPr sz="1600" spc="-5" dirty="0">
                <a:latin typeface="Arial MT"/>
                <a:cs typeface="Arial MT"/>
              </a:rPr>
              <a:t>is data </a:t>
            </a:r>
            <a:r>
              <a:rPr sz="1600" spc="-15" dirty="0">
                <a:latin typeface="Arial MT"/>
                <a:cs typeface="Arial MT"/>
              </a:rPr>
              <a:t>inconsistency. </a:t>
            </a:r>
            <a:r>
              <a:rPr sz="1600" spc="-5" dirty="0">
                <a:latin typeface="Arial MT"/>
                <a:cs typeface="Arial MT"/>
              </a:rPr>
              <a:t>Data </a:t>
            </a:r>
            <a:r>
              <a:rPr sz="1600" dirty="0">
                <a:latin typeface="Arial MT"/>
                <a:cs typeface="Arial MT"/>
              </a:rPr>
              <a:t>redundancy </a:t>
            </a:r>
            <a:r>
              <a:rPr sz="1600" spc="-5" dirty="0">
                <a:latin typeface="Arial MT"/>
                <a:cs typeface="Arial MT"/>
              </a:rPr>
              <a:t>and errors </a:t>
            </a:r>
            <a:r>
              <a:rPr sz="1600" spc="-5" dirty="0" smtClean="0">
                <a:latin typeface="Arial MT"/>
                <a:cs typeface="Arial MT"/>
              </a:rPr>
              <a:t>often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sz="1600" spc="-5" dirty="0" smtClean="0">
                <a:latin typeface="Arial MT"/>
                <a:cs typeface="Arial MT"/>
              </a:rPr>
              <a:t>inconsistent</a:t>
            </a:r>
            <a:r>
              <a:rPr sz="1600" dirty="0" smtClean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information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across</a:t>
            </a:r>
            <a:r>
              <a:rPr sz="1600" dirty="0">
                <a:latin typeface="Arial MT"/>
                <a:cs typeface="Arial MT"/>
              </a:rPr>
              <a:t> various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records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documents.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This</a:t>
            </a:r>
            <a:r>
              <a:rPr sz="1600" dirty="0">
                <a:latin typeface="Arial MT"/>
                <a:cs typeface="Arial MT"/>
              </a:rPr>
              <a:t> can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 smtClean="0">
                <a:latin typeface="Arial MT"/>
                <a:cs typeface="Arial MT"/>
              </a:rPr>
              <a:t>create</a:t>
            </a:r>
            <a:r>
              <a:rPr lang="en-US" sz="1600" dirty="0" smtClean="0">
                <a:latin typeface="Arial MT"/>
                <a:cs typeface="Arial MT"/>
              </a:rPr>
              <a:t> </a:t>
            </a:r>
            <a:r>
              <a:rPr sz="1600" dirty="0" smtClean="0">
                <a:latin typeface="Arial MT"/>
                <a:cs typeface="Arial MT"/>
              </a:rPr>
              <a:t>confusion</a:t>
            </a:r>
            <a:r>
              <a:rPr sz="1600" spc="-10" dirty="0" smtClean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 hinder informed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 smtClean="0">
                <a:latin typeface="Arial MT"/>
                <a:cs typeface="Arial MT"/>
              </a:rPr>
              <a:t>decision-making.</a:t>
            </a:r>
            <a:endParaRPr lang="en-US" sz="1600" dirty="0">
              <a:latin typeface="Arial MT"/>
              <a:cs typeface="Arial MT"/>
            </a:endParaRPr>
          </a:p>
          <a:p>
            <a:pPr marL="297815" marR="10795" indent="-285750" algn="just">
              <a:lnSpc>
                <a:spcPct val="114999"/>
              </a:lnSpc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</a:pPr>
            <a:r>
              <a:rPr sz="1600" b="1" spc="-5" dirty="0" smtClean="0">
                <a:latin typeface="Arial MT"/>
                <a:cs typeface="Arial"/>
              </a:rPr>
              <a:t>Addressing</a:t>
            </a:r>
            <a:r>
              <a:rPr sz="1600" b="1" spc="-25" dirty="0" smtClean="0">
                <a:latin typeface="Arial MT"/>
                <a:cs typeface="Arial"/>
              </a:rPr>
              <a:t> </a:t>
            </a:r>
            <a:r>
              <a:rPr sz="1600" b="1" spc="-5" dirty="0">
                <a:latin typeface="Arial MT"/>
                <a:cs typeface="Arial"/>
              </a:rPr>
              <a:t>socio-economic</a:t>
            </a:r>
            <a:r>
              <a:rPr sz="1600" b="1" spc="-20" dirty="0">
                <a:latin typeface="Arial MT"/>
                <a:cs typeface="Arial"/>
              </a:rPr>
              <a:t> </a:t>
            </a:r>
            <a:r>
              <a:rPr sz="1600" b="1" spc="-5" dirty="0">
                <a:latin typeface="Arial MT"/>
                <a:cs typeface="Arial"/>
              </a:rPr>
              <a:t>background</a:t>
            </a:r>
            <a:r>
              <a:rPr sz="1600" b="1" spc="-20" dirty="0">
                <a:latin typeface="Arial MT"/>
                <a:cs typeface="Arial"/>
              </a:rPr>
              <a:t> </a:t>
            </a:r>
            <a:r>
              <a:rPr sz="1600" b="1" spc="-5" dirty="0">
                <a:latin typeface="Arial MT"/>
                <a:cs typeface="Arial"/>
              </a:rPr>
              <a:t>of</a:t>
            </a:r>
            <a:r>
              <a:rPr sz="1600" b="1" spc="-20" dirty="0">
                <a:latin typeface="Arial MT"/>
                <a:cs typeface="Arial"/>
              </a:rPr>
              <a:t> </a:t>
            </a:r>
            <a:r>
              <a:rPr sz="1600" b="1" spc="-5" dirty="0" smtClean="0">
                <a:latin typeface="Arial MT"/>
                <a:cs typeface="Arial"/>
              </a:rPr>
              <a:t>stakeholders</a:t>
            </a:r>
            <a:r>
              <a:rPr lang="en-US" sz="1600" b="1" spc="-5" dirty="0" smtClean="0">
                <a:latin typeface="Arial MT"/>
                <a:cs typeface="Arial"/>
              </a:rPr>
              <a:t>.</a:t>
            </a:r>
            <a:endParaRPr lang="en-US" sz="1600" dirty="0">
              <a:latin typeface="Arial MT"/>
              <a:cs typeface="Arial"/>
            </a:endParaRPr>
          </a:p>
          <a:p>
            <a:pPr marL="297815" marR="10795" indent="-285750" algn="just">
              <a:lnSpc>
                <a:spcPct val="114999"/>
              </a:lnSpc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</a:pPr>
            <a:r>
              <a:rPr sz="1600" b="1" spc="-5" dirty="0" smtClean="0">
                <a:latin typeface="Arial MT"/>
                <a:cs typeface="Arial"/>
              </a:rPr>
              <a:t>Scalability </a:t>
            </a:r>
            <a:r>
              <a:rPr sz="1600" b="1" dirty="0">
                <a:latin typeface="Arial MT"/>
                <a:cs typeface="Arial"/>
              </a:rPr>
              <a:t>Issues</a:t>
            </a:r>
            <a:r>
              <a:rPr sz="1600" dirty="0">
                <a:latin typeface="Arial MT"/>
                <a:cs typeface="Arial MT"/>
              </a:rPr>
              <a:t>: Many schools still rely </a:t>
            </a:r>
            <a:r>
              <a:rPr sz="1600" spc="-5" dirty="0">
                <a:latin typeface="Arial MT"/>
                <a:cs typeface="Arial MT"/>
              </a:rPr>
              <a:t>on outdated, </a:t>
            </a:r>
            <a:r>
              <a:rPr sz="1600" dirty="0">
                <a:latin typeface="Arial MT"/>
                <a:cs typeface="Arial MT"/>
              </a:rPr>
              <a:t>standalone </a:t>
            </a:r>
            <a:r>
              <a:rPr sz="1600" spc="-5" dirty="0">
                <a:latin typeface="Arial MT"/>
                <a:cs typeface="Arial MT"/>
              </a:rPr>
              <a:t>database </a:t>
            </a:r>
            <a:r>
              <a:rPr sz="1600" dirty="0">
                <a:latin typeface="Arial MT"/>
                <a:cs typeface="Arial MT"/>
              </a:rPr>
              <a:t>systems </a:t>
            </a:r>
            <a:r>
              <a:rPr sz="1600" spc="-459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that </a:t>
            </a:r>
            <a:r>
              <a:rPr sz="1600" dirty="0">
                <a:latin typeface="Arial MT"/>
                <a:cs typeface="Arial MT"/>
              </a:rPr>
              <a:t>struggle </a:t>
            </a:r>
            <a:r>
              <a:rPr sz="1600" spc="-5" dirty="0">
                <a:latin typeface="Arial MT"/>
                <a:cs typeface="Arial MT"/>
              </a:rPr>
              <a:t>to handle the growing </a:t>
            </a:r>
            <a:r>
              <a:rPr sz="1600" dirty="0">
                <a:latin typeface="Arial MT"/>
                <a:cs typeface="Arial MT"/>
              </a:rPr>
              <a:t>volume </a:t>
            </a:r>
            <a:r>
              <a:rPr sz="1600" spc="-5" dirty="0">
                <a:latin typeface="Arial MT"/>
                <a:cs typeface="Arial MT"/>
              </a:rPr>
              <a:t>of data generated by </a:t>
            </a:r>
            <a:r>
              <a:rPr sz="1600" dirty="0">
                <a:latin typeface="Arial MT"/>
                <a:cs typeface="Arial MT"/>
              </a:rPr>
              <a:t>modern </a:t>
            </a:r>
            <a:r>
              <a:rPr sz="1600" spc="-5" dirty="0">
                <a:latin typeface="Arial MT"/>
                <a:cs typeface="Arial MT"/>
              </a:rPr>
              <a:t>educational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 smtClean="0">
                <a:latin typeface="Arial MT"/>
                <a:cs typeface="Arial MT"/>
              </a:rPr>
              <a:t>institutions.</a:t>
            </a:r>
            <a:endParaRPr lang="en-US" sz="1600" dirty="0">
              <a:latin typeface="Arial MT"/>
              <a:cs typeface="Arial MT"/>
            </a:endParaRPr>
          </a:p>
          <a:p>
            <a:pPr marL="297815" marR="10795" indent="-285750" algn="just">
              <a:lnSpc>
                <a:spcPct val="114999"/>
              </a:lnSpc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</a:pPr>
            <a:r>
              <a:rPr sz="1600" b="1" spc="-5" dirty="0" smtClean="0">
                <a:latin typeface="Arial MT"/>
                <a:cs typeface="Arial"/>
              </a:rPr>
              <a:t>Limited </a:t>
            </a:r>
            <a:r>
              <a:rPr sz="1600" b="1" spc="-5" dirty="0">
                <a:latin typeface="Arial MT"/>
                <a:cs typeface="Arial"/>
              </a:rPr>
              <a:t>User Accessibility: </a:t>
            </a:r>
            <a:r>
              <a:rPr sz="1600" spc="-5" dirty="0">
                <a:latin typeface="Arial MT"/>
                <a:cs typeface="Arial MT"/>
              </a:rPr>
              <a:t>Some </a:t>
            </a:r>
            <a:r>
              <a:rPr sz="1600" dirty="0">
                <a:latin typeface="Arial MT"/>
                <a:cs typeface="Arial MT"/>
              </a:rPr>
              <a:t>school </a:t>
            </a:r>
            <a:r>
              <a:rPr sz="1600" spc="-5" dirty="0">
                <a:latin typeface="Arial MT"/>
                <a:cs typeface="Arial MT"/>
              </a:rPr>
              <a:t>database </a:t>
            </a:r>
            <a:r>
              <a:rPr sz="1600" dirty="0">
                <a:latin typeface="Arial MT"/>
                <a:cs typeface="Arial MT"/>
              </a:rPr>
              <a:t>systems may </a:t>
            </a:r>
            <a:r>
              <a:rPr sz="1600" spc="-5" dirty="0">
                <a:latin typeface="Arial MT"/>
                <a:cs typeface="Arial MT"/>
              </a:rPr>
              <a:t>lack user-friendly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interfaces, </a:t>
            </a:r>
            <a:r>
              <a:rPr sz="1600" dirty="0">
                <a:latin typeface="Arial MT"/>
                <a:cs typeface="Arial MT"/>
              </a:rPr>
              <a:t>making </a:t>
            </a:r>
            <a:r>
              <a:rPr sz="1600" spc="-5" dirty="0">
                <a:latin typeface="Arial MT"/>
                <a:cs typeface="Arial MT"/>
              </a:rPr>
              <a:t>it </a:t>
            </a:r>
            <a:r>
              <a:rPr sz="1600" dirty="0">
                <a:latin typeface="Arial MT"/>
                <a:cs typeface="Arial MT"/>
              </a:rPr>
              <a:t>challenging </a:t>
            </a:r>
            <a:r>
              <a:rPr sz="1600" spc="-5" dirty="0">
                <a:latin typeface="Arial MT"/>
                <a:cs typeface="Arial MT"/>
              </a:rPr>
              <a:t>for non-technical </a:t>
            </a:r>
            <a:r>
              <a:rPr sz="1600" spc="-10" dirty="0">
                <a:latin typeface="Arial MT"/>
                <a:cs typeface="Arial MT"/>
              </a:rPr>
              <a:t>staff </a:t>
            </a:r>
            <a:r>
              <a:rPr sz="1600" spc="-5" dirty="0">
                <a:latin typeface="Arial MT"/>
                <a:cs typeface="Arial MT"/>
              </a:rPr>
              <a:t>to navigate and utilize the </a:t>
            </a:r>
            <a:r>
              <a:rPr sz="1600" dirty="0">
                <a:latin typeface="Arial MT"/>
                <a:cs typeface="Arial MT"/>
              </a:rPr>
              <a:t> system </a:t>
            </a:r>
            <a:r>
              <a:rPr sz="1600" spc="-20" dirty="0">
                <a:latin typeface="Arial MT"/>
                <a:cs typeface="Arial MT"/>
              </a:rPr>
              <a:t>efficiently. </a:t>
            </a:r>
            <a:r>
              <a:rPr sz="1600" spc="-5" dirty="0">
                <a:latin typeface="Arial MT"/>
                <a:cs typeface="Arial MT"/>
              </a:rPr>
              <a:t>This limitation </a:t>
            </a:r>
            <a:r>
              <a:rPr sz="1600" dirty="0">
                <a:latin typeface="Arial MT"/>
                <a:cs typeface="Arial MT"/>
              </a:rPr>
              <a:t>can </a:t>
            </a:r>
            <a:r>
              <a:rPr sz="1600" spc="-5" dirty="0">
                <a:latin typeface="Arial MT"/>
                <a:cs typeface="Arial MT"/>
              </a:rPr>
              <a:t>hinder the adoption and full utilization of the </a:t>
            </a:r>
            <a:r>
              <a:rPr sz="1600" dirty="0">
                <a:latin typeface="Arial MT"/>
                <a:cs typeface="Arial MT"/>
              </a:rPr>
              <a:t>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1564</Words>
  <Application>Microsoft Office PowerPoint</Application>
  <PresentationFormat>On-screen Show (16:9)</PresentationFormat>
  <Paragraphs>154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MT</vt:lpstr>
      <vt:lpstr>Calibri</vt:lpstr>
      <vt:lpstr>Cambria</vt:lpstr>
      <vt:lpstr>Roboto</vt:lpstr>
      <vt:lpstr>Office Theme</vt:lpstr>
      <vt:lpstr>EDUSPHERE</vt:lpstr>
      <vt:lpstr>Content</vt:lpstr>
      <vt:lpstr>PowerPoint Presentation</vt:lpstr>
      <vt:lpstr>Introduction to Project</vt:lpstr>
      <vt:lpstr> Problem Deﬁnition</vt:lpstr>
      <vt:lpstr>Stakeholders</vt:lpstr>
      <vt:lpstr>Literature Survey</vt:lpstr>
      <vt:lpstr>Literature Survey</vt:lpstr>
      <vt:lpstr>Limitation of Existing system or research gap</vt:lpstr>
      <vt:lpstr>Proposed System</vt:lpstr>
      <vt:lpstr>Proposed System</vt:lpstr>
      <vt:lpstr>Hardware, Software, Tools and constraint</vt:lpstr>
      <vt:lpstr>Framework :  Activity Diagram</vt:lpstr>
      <vt:lpstr>Sequence diagram</vt:lpstr>
      <vt:lpstr>Implementation details(GUI Screenshot,  Dataset Used)</vt:lpstr>
      <vt:lpstr>Implementation details (before) : </vt:lpstr>
      <vt:lpstr>Implementation details(after) :</vt:lpstr>
      <vt:lpstr>Results and Evaluation Measures</vt:lpstr>
      <vt:lpstr>Conclusion and Future Scope</vt:lpstr>
      <vt:lpstr>PowerPoint Presentation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Mini Project Edusphere(23-24)- Review 1.pptx</dc:title>
  <cp:lastModifiedBy>zebion</cp:lastModifiedBy>
  <cp:revision>25</cp:revision>
  <dcterms:created xsi:type="dcterms:W3CDTF">2024-02-07T16:38:19Z</dcterms:created>
  <dcterms:modified xsi:type="dcterms:W3CDTF">2024-02-09T16:31:20Z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