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0394D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926076" y="1470088"/>
            <a:ext cx="3830320" cy="3108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30394D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76350"/>
          </a:xfrm>
          <a:custGeom>
            <a:avLst/>
            <a:gdLst/>
            <a:ahLst/>
            <a:cxnLst/>
            <a:rect l="l" t="t" r="r" b="b"/>
            <a:pathLst>
              <a:path w="9144000" h="1276350">
                <a:moveTo>
                  <a:pt x="9144000" y="0"/>
                </a:moveTo>
                <a:lnTo>
                  <a:pt x="0" y="0"/>
                </a:lnTo>
                <a:lnTo>
                  <a:pt x="0" y="1276350"/>
                </a:lnTo>
                <a:lnTo>
                  <a:pt x="9144000" y="127635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39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842" y="436499"/>
            <a:ext cx="7567930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4632" y="1607248"/>
            <a:ext cx="8674734" cy="2468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0394D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jangoproject.com/" TargetMode="External"/><Relationship Id="rId3" Type="http://schemas.openxmlformats.org/officeDocument/2006/relationships/hyperlink" Target="https://www.mysql.com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039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400550"/>
          </a:xfrm>
          <a:custGeom>
            <a:avLst/>
            <a:gdLst/>
            <a:ahLst/>
            <a:cxnLst/>
            <a:rect l="l" t="t" r="r" b="b"/>
            <a:pathLst>
              <a:path w="9144000" h="4400550">
                <a:moveTo>
                  <a:pt x="9144000" y="0"/>
                </a:moveTo>
                <a:lnTo>
                  <a:pt x="0" y="0"/>
                </a:lnTo>
                <a:lnTo>
                  <a:pt x="0" y="4400550"/>
                </a:lnTo>
                <a:lnTo>
                  <a:pt x="9143746" y="177380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0185" y="590867"/>
            <a:ext cx="4641850" cy="8978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600" spc="330">
                <a:solidFill>
                  <a:srgbClr val="002E49"/>
                </a:solidFill>
              </a:rPr>
              <a:t>SE</a:t>
            </a:r>
            <a:r>
              <a:rPr dirty="0" sz="3600" spc="-20">
                <a:solidFill>
                  <a:srgbClr val="002E49"/>
                </a:solidFill>
              </a:rPr>
              <a:t> </a:t>
            </a:r>
            <a:r>
              <a:rPr dirty="0" sz="3600" spc="360">
                <a:solidFill>
                  <a:srgbClr val="002E49"/>
                </a:solidFill>
              </a:rPr>
              <a:t>Mini</a:t>
            </a:r>
            <a:r>
              <a:rPr dirty="0" sz="3600" spc="15">
                <a:solidFill>
                  <a:srgbClr val="002E49"/>
                </a:solidFill>
              </a:rPr>
              <a:t> </a:t>
            </a:r>
            <a:r>
              <a:rPr dirty="0" sz="3600" spc="229">
                <a:solidFill>
                  <a:srgbClr val="002E49"/>
                </a:solidFill>
              </a:rPr>
              <a:t>Project</a:t>
            </a:r>
            <a:r>
              <a:rPr dirty="0" sz="3600" spc="35">
                <a:solidFill>
                  <a:srgbClr val="002E49"/>
                </a:solidFill>
              </a:rPr>
              <a:t> </a:t>
            </a:r>
            <a:r>
              <a:rPr dirty="0" sz="3600" spc="250">
                <a:solidFill>
                  <a:srgbClr val="002E49"/>
                </a:solidFill>
              </a:rPr>
              <a:t>Title</a:t>
            </a:r>
            <a:endParaRPr sz="3600"/>
          </a:p>
          <a:p>
            <a:pPr algn="ctr" marL="3175">
              <a:lnSpc>
                <a:spcPct val="100000"/>
              </a:lnSpc>
              <a:spcBef>
                <a:spcPts val="135"/>
              </a:spcBef>
            </a:pPr>
            <a:r>
              <a:rPr dirty="0" sz="2000" spc="185">
                <a:solidFill>
                  <a:srgbClr val="002E49"/>
                </a:solidFill>
              </a:rPr>
              <a:t>S</a:t>
            </a:r>
            <a:r>
              <a:rPr dirty="0" sz="2000" spc="195">
                <a:solidFill>
                  <a:srgbClr val="002E49"/>
                </a:solidFill>
              </a:rPr>
              <a:t>u</a:t>
            </a:r>
            <a:r>
              <a:rPr dirty="0" sz="2000" spc="185">
                <a:solidFill>
                  <a:srgbClr val="002E49"/>
                </a:solidFill>
              </a:rPr>
              <a:t>s</a:t>
            </a:r>
            <a:r>
              <a:rPr dirty="0" sz="2000" spc="125">
                <a:solidFill>
                  <a:srgbClr val="002E49"/>
                </a:solidFill>
              </a:rPr>
              <a:t>t</a:t>
            </a:r>
            <a:r>
              <a:rPr dirty="0" sz="2000" spc="165">
                <a:solidFill>
                  <a:srgbClr val="002E49"/>
                </a:solidFill>
              </a:rPr>
              <a:t>a</a:t>
            </a:r>
            <a:r>
              <a:rPr dirty="0" sz="2000" spc="150">
                <a:solidFill>
                  <a:srgbClr val="002E49"/>
                </a:solidFill>
              </a:rPr>
              <a:t>ina</a:t>
            </a:r>
            <a:r>
              <a:rPr dirty="0" sz="2000" spc="155">
                <a:solidFill>
                  <a:srgbClr val="002E49"/>
                </a:solidFill>
              </a:rPr>
              <a:t>b</a:t>
            </a:r>
            <a:r>
              <a:rPr dirty="0" sz="2000" spc="130">
                <a:solidFill>
                  <a:srgbClr val="002E49"/>
                </a:solidFill>
              </a:rPr>
              <a:t>le</a:t>
            </a:r>
            <a:r>
              <a:rPr dirty="0" sz="2000" spc="-120">
                <a:solidFill>
                  <a:srgbClr val="002E49"/>
                </a:solidFill>
              </a:rPr>
              <a:t> </a:t>
            </a:r>
            <a:r>
              <a:rPr dirty="0" sz="2000" spc="240">
                <a:solidFill>
                  <a:srgbClr val="002E49"/>
                </a:solidFill>
              </a:rPr>
              <a:t>G</a:t>
            </a:r>
            <a:r>
              <a:rPr dirty="0" sz="2000" spc="175">
                <a:solidFill>
                  <a:srgbClr val="002E49"/>
                </a:solidFill>
              </a:rPr>
              <a:t>o</a:t>
            </a:r>
            <a:r>
              <a:rPr dirty="0" sz="2000" spc="145">
                <a:solidFill>
                  <a:srgbClr val="002E49"/>
                </a:solidFill>
              </a:rPr>
              <a:t>a</a:t>
            </a:r>
            <a:r>
              <a:rPr dirty="0" sz="2000" spc="150">
                <a:solidFill>
                  <a:srgbClr val="002E49"/>
                </a:solidFill>
              </a:rPr>
              <a:t>l: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390842" y="1950973"/>
            <a:ext cx="3213100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15">
                <a:solidFill>
                  <a:srgbClr val="616B73"/>
                </a:solidFill>
                <a:latin typeface="Roboto"/>
                <a:cs typeface="Roboto"/>
              </a:rPr>
              <a:t>Píoject</a:t>
            </a:r>
            <a:r>
              <a:rPr dirty="0" sz="1550" spc="135">
                <a:solidFill>
                  <a:srgbClr val="616B73"/>
                </a:solidFill>
                <a:latin typeface="Roboto"/>
                <a:cs typeface="Roboto"/>
              </a:rPr>
              <a:t> </a:t>
            </a:r>
            <a:r>
              <a:rPr dirty="0" sz="1550" spc="30">
                <a:solidFill>
                  <a:srgbClr val="616B73"/>
                </a:solidFill>
                <a:latin typeface="Roboto"/>
                <a:cs typeface="Roboto"/>
              </a:rPr>
              <a:t>Mentoí</a:t>
            </a:r>
            <a:r>
              <a:rPr dirty="0" sz="1550" spc="50">
                <a:solidFill>
                  <a:srgbClr val="616B73"/>
                </a:solidFill>
                <a:latin typeface="Roboto"/>
                <a:cs typeface="Roboto"/>
              </a:rPr>
              <a:t> </a:t>
            </a:r>
            <a:r>
              <a:rPr dirty="0" sz="1550" spc="-10">
                <a:solidFill>
                  <a:srgbClr val="616B73"/>
                </a:solidFill>
                <a:latin typeface="Roboto"/>
                <a:cs typeface="Roboto"/>
              </a:rPr>
              <a:t>:</a:t>
            </a:r>
            <a:r>
              <a:rPr dirty="0" sz="1550" spc="75">
                <a:solidFill>
                  <a:srgbClr val="616B73"/>
                </a:solidFill>
                <a:latin typeface="Roboto"/>
                <a:cs typeface="Roboto"/>
              </a:rPr>
              <a:t> </a:t>
            </a:r>
            <a:r>
              <a:rPr dirty="0" sz="1550" spc="70">
                <a:solidFill>
                  <a:srgbClr val="616B73"/>
                </a:solidFill>
                <a:latin typeface="Roboto"/>
                <a:cs typeface="Roboto"/>
              </a:rPr>
              <a:t>Mí</a:t>
            </a:r>
            <a:r>
              <a:rPr dirty="0" sz="1550" spc="55">
                <a:solidFill>
                  <a:srgbClr val="616B73"/>
                </a:solidFill>
                <a:latin typeface="Roboto"/>
                <a:cs typeface="Roboto"/>
              </a:rPr>
              <a:t> </a:t>
            </a:r>
            <a:r>
              <a:rPr dirty="0" sz="1550" spc="10">
                <a:solidFill>
                  <a:srgbClr val="616B73"/>
                </a:solidFill>
                <a:latin typeface="Roboto"/>
                <a:cs typeface="Roboto"/>
              </a:rPr>
              <a:t>Richaíd</a:t>
            </a:r>
            <a:r>
              <a:rPr dirty="0" sz="1550" spc="70">
                <a:solidFill>
                  <a:srgbClr val="616B73"/>
                </a:solidFill>
                <a:latin typeface="Roboto"/>
                <a:cs typeface="Roboto"/>
              </a:rPr>
              <a:t> </a:t>
            </a:r>
            <a:r>
              <a:rPr dirty="0" sz="1550" spc="10">
                <a:solidFill>
                  <a:srgbClr val="616B73"/>
                </a:solidFill>
                <a:latin typeface="Roboto"/>
                <a:cs typeface="Roboto"/>
              </a:rPr>
              <a:t>Joseph</a:t>
            </a:r>
            <a:endParaRPr sz="155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0050" y="2971800"/>
            <a:ext cx="933450" cy="15049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66204" y="3646868"/>
            <a:ext cx="1633220" cy="1101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35" b="1">
                <a:solidFill>
                  <a:srgbClr val="F3F3F3"/>
                </a:solidFill>
                <a:latin typeface="Arial"/>
                <a:cs typeface="Arial"/>
              </a:rPr>
              <a:t>G</a:t>
            </a:r>
            <a:r>
              <a:rPr dirty="0" sz="1400" spc="55" b="1">
                <a:solidFill>
                  <a:srgbClr val="F3F3F3"/>
                </a:solidFill>
                <a:latin typeface="Arial"/>
                <a:cs typeface="Arial"/>
              </a:rPr>
              <a:t>r</a:t>
            </a:r>
            <a:r>
              <a:rPr dirty="0" sz="1400" spc="40" b="1">
                <a:solidFill>
                  <a:srgbClr val="F3F3F3"/>
                </a:solidFill>
                <a:latin typeface="Arial"/>
                <a:cs typeface="Arial"/>
              </a:rPr>
              <a:t>ou</a:t>
            </a:r>
            <a:r>
              <a:rPr dirty="0" sz="1400" spc="15" b="1">
                <a:solidFill>
                  <a:srgbClr val="F3F3F3"/>
                </a:solidFill>
                <a:latin typeface="Arial"/>
                <a:cs typeface="Arial"/>
              </a:rPr>
              <a:t>p</a:t>
            </a:r>
            <a:r>
              <a:rPr dirty="0" sz="1400" spc="-135" b="1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dirty="0" sz="1400" spc="-40" b="1">
                <a:solidFill>
                  <a:srgbClr val="F3F3F3"/>
                </a:solidFill>
                <a:latin typeface="Arial"/>
                <a:cs typeface="Arial"/>
              </a:rPr>
              <a:t>N</a:t>
            </a:r>
            <a:r>
              <a:rPr dirty="0" sz="1400" spc="40" b="1">
                <a:solidFill>
                  <a:srgbClr val="F3F3F3"/>
                </a:solidFill>
                <a:latin typeface="Arial"/>
                <a:cs typeface="Arial"/>
              </a:rPr>
              <a:t>u</a:t>
            </a:r>
            <a:r>
              <a:rPr dirty="0" sz="1400" spc="25" b="1">
                <a:solidFill>
                  <a:srgbClr val="F3F3F3"/>
                </a:solidFill>
                <a:latin typeface="Arial"/>
                <a:cs typeface="Arial"/>
              </a:rPr>
              <a:t>m</a:t>
            </a:r>
            <a:r>
              <a:rPr dirty="0" sz="1400" spc="40" b="1">
                <a:solidFill>
                  <a:srgbClr val="F3F3F3"/>
                </a:solidFill>
                <a:latin typeface="Arial"/>
                <a:cs typeface="Arial"/>
              </a:rPr>
              <a:t>b</a:t>
            </a:r>
            <a:r>
              <a:rPr dirty="0" sz="1400" spc="45" b="1">
                <a:solidFill>
                  <a:srgbClr val="F3F3F3"/>
                </a:solidFill>
                <a:latin typeface="Arial"/>
                <a:cs typeface="Arial"/>
              </a:rPr>
              <a:t>e</a:t>
            </a:r>
            <a:r>
              <a:rPr dirty="0" sz="1400" spc="10" b="1">
                <a:solidFill>
                  <a:srgbClr val="F3F3F3"/>
                </a:solidFill>
                <a:latin typeface="Arial"/>
                <a:cs typeface="Arial"/>
              </a:rPr>
              <a:t>r</a:t>
            </a:r>
            <a:r>
              <a:rPr dirty="0" sz="1400" spc="-45" b="1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F3F3F3"/>
                </a:solidFill>
                <a:latin typeface="Arial MT"/>
                <a:cs typeface="Arial MT"/>
              </a:rPr>
              <a:t>:</a:t>
            </a:r>
            <a:r>
              <a:rPr dirty="0" sz="1400" spc="-185">
                <a:solidFill>
                  <a:srgbClr val="F3F3F3"/>
                </a:solidFill>
                <a:latin typeface="Arial MT"/>
                <a:cs typeface="Arial MT"/>
              </a:rPr>
              <a:t> </a:t>
            </a:r>
            <a:r>
              <a:rPr dirty="0" sz="1400" spc="45">
                <a:solidFill>
                  <a:srgbClr val="F3F3F3"/>
                </a:solidFill>
                <a:latin typeface="Arial MT"/>
                <a:cs typeface="Arial MT"/>
              </a:rPr>
              <a:t>3</a:t>
            </a:r>
            <a:r>
              <a:rPr dirty="0" sz="1400" spc="15">
                <a:solidFill>
                  <a:srgbClr val="F3F3F3"/>
                </a:solidFill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  <a:spcBef>
                <a:spcPts val="50"/>
              </a:spcBef>
            </a:pPr>
            <a:r>
              <a:rPr dirty="0" sz="1400" spc="35" b="1">
                <a:solidFill>
                  <a:srgbClr val="F3F3F3"/>
                </a:solidFill>
                <a:latin typeface="Arial"/>
                <a:cs typeface="Arial"/>
              </a:rPr>
              <a:t>G</a:t>
            </a:r>
            <a:r>
              <a:rPr dirty="0" sz="1400" spc="55" b="1">
                <a:solidFill>
                  <a:srgbClr val="F3F3F3"/>
                </a:solidFill>
                <a:latin typeface="Arial"/>
                <a:cs typeface="Arial"/>
              </a:rPr>
              <a:t>r</a:t>
            </a:r>
            <a:r>
              <a:rPr dirty="0" sz="1400" spc="40" b="1">
                <a:solidFill>
                  <a:srgbClr val="F3F3F3"/>
                </a:solidFill>
                <a:latin typeface="Arial"/>
                <a:cs typeface="Arial"/>
              </a:rPr>
              <a:t>ou</a:t>
            </a:r>
            <a:r>
              <a:rPr dirty="0" sz="1400" spc="15" b="1">
                <a:solidFill>
                  <a:srgbClr val="F3F3F3"/>
                </a:solidFill>
                <a:latin typeface="Arial"/>
                <a:cs typeface="Arial"/>
              </a:rPr>
              <a:t>p</a:t>
            </a:r>
            <a:r>
              <a:rPr dirty="0" sz="1400" spc="-135" b="1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dirty="0" sz="1400" spc="105" b="1">
                <a:solidFill>
                  <a:srgbClr val="F3F3F3"/>
                </a:solidFill>
                <a:latin typeface="Arial"/>
                <a:cs typeface="Arial"/>
              </a:rPr>
              <a:t>M</a:t>
            </a:r>
            <a:r>
              <a:rPr dirty="0" sz="1400" spc="45" b="1">
                <a:solidFill>
                  <a:srgbClr val="F3F3F3"/>
                </a:solidFill>
                <a:latin typeface="Arial"/>
                <a:cs typeface="Arial"/>
              </a:rPr>
              <a:t>e</a:t>
            </a:r>
            <a:r>
              <a:rPr dirty="0" sz="1400" spc="-50" b="1">
                <a:solidFill>
                  <a:srgbClr val="F3F3F3"/>
                </a:solidFill>
                <a:latin typeface="Arial"/>
                <a:cs typeface="Arial"/>
              </a:rPr>
              <a:t>m</a:t>
            </a:r>
            <a:r>
              <a:rPr dirty="0" sz="1400" spc="40" b="1">
                <a:solidFill>
                  <a:srgbClr val="F3F3F3"/>
                </a:solidFill>
                <a:latin typeface="Arial"/>
                <a:cs typeface="Arial"/>
              </a:rPr>
              <a:t>b</a:t>
            </a:r>
            <a:r>
              <a:rPr dirty="0" sz="1400" spc="-30" b="1">
                <a:solidFill>
                  <a:srgbClr val="F3F3F3"/>
                </a:solidFill>
                <a:latin typeface="Arial"/>
                <a:cs typeface="Arial"/>
              </a:rPr>
              <a:t>e</a:t>
            </a:r>
            <a:r>
              <a:rPr dirty="0" sz="1400" spc="-20" b="1">
                <a:solidFill>
                  <a:srgbClr val="F3F3F3"/>
                </a:solidFill>
                <a:latin typeface="Arial"/>
                <a:cs typeface="Arial"/>
              </a:rPr>
              <a:t>r</a:t>
            </a:r>
            <a:r>
              <a:rPr dirty="0" sz="1400" spc="15" b="1">
                <a:solidFill>
                  <a:srgbClr val="F3F3F3"/>
                </a:solidFill>
                <a:latin typeface="Arial"/>
                <a:cs typeface="Arial"/>
              </a:rPr>
              <a:t>s</a:t>
            </a:r>
            <a:r>
              <a:rPr dirty="0" sz="1400" spc="-140" b="1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F3F3F3"/>
                </a:solidFill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355600" indent="-343535">
              <a:lnSpc>
                <a:spcPts val="1655"/>
              </a:lnSpc>
              <a:buClr>
                <a:srgbClr val="000000"/>
              </a:buClr>
              <a:buAutoNum type="arabicParenR"/>
              <a:tabLst>
                <a:tab pos="355600" algn="l"/>
                <a:tab pos="356235" algn="l"/>
              </a:tabLst>
            </a:pP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Rohit</a:t>
            </a:r>
            <a:r>
              <a:rPr dirty="0" sz="1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Shahi</a:t>
            </a:r>
            <a:endParaRPr sz="1400">
              <a:latin typeface="Arial MT"/>
              <a:cs typeface="Arial MT"/>
            </a:endParaRPr>
          </a:p>
          <a:p>
            <a:pPr marL="355600" indent="-343535">
              <a:lnSpc>
                <a:spcPts val="1670"/>
              </a:lnSpc>
              <a:buClr>
                <a:srgbClr val="000000"/>
              </a:buClr>
              <a:buAutoNum type="arabicParenR"/>
              <a:tabLst>
                <a:tab pos="355600" algn="l"/>
                <a:tab pos="356235" algn="l"/>
              </a:tabLst>
            </a:pP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dirty="0" sz="1400" spc="3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1400" spc="4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400" spc="4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400" spc="15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dirty="0" sz="14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400" spc="4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endParaRPr sz="1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5"/>
              </a:spcBef>
              <a:buClr>
                <a:srgbClr val="000000"/>
              </a:buClr>
              <a:buAutoNum type="arabicParenR"/>
              <a:tabLst>
                <a:tab pos="355600" algn="l"/>
                <a:tab pos="356235" algn="l"/>
              </a:tabLst>
            </a:pP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Aditya</a:t>
            </a:r>
            <a:r>
              <a:rPr dirty="0" sz="14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Ajith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720590" algn="l"/>
              </a:tabLst>
            </a:pPr>
            <a:r>
              <a:rPr dirty="0" spc="160"/>
              <a:t>Architecture/</a:t>
            </a:r>
            <a:r>
              <a:rPr dirty="0" spc="305"/>
              <a:t> </a:t>
            </a:r>
            <a:r>
              <a:rPr dirty="0" spc="229"/>
              <a:t>Framework	</a:t>
            </a:r>
            <a:r>
              <a:rPr dirty="0" spc="200"/>
              <a:t>(Block</a:t>
            </a:r>
            <a:r>
              <a:rPr dirty="0" spc="55"/>
              <a:t> </a:t>
            </a:r>
            <a:r>
              <a:rPr dirty="0" spc="265"/>
              <a:t>Diagram,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842" y="694055"/>
            <a:ext cx="603758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20">
                <a:solidFill>
                  <a:srgbClr val="FFFFFF"/>
                </a:solidFill>
                <a:latin typeface="Cambria"/>
                <a:cs typeface="Cambria"/>
              </a:rPr>
              <a:t>Conceptual</a:t>
            </a:r>
            <a:r>
              <a:rPr dirty="0" sz="2750" spc="1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750" spc="265">
                <a:solidFill>
                  <a:srgbClr val="FFFFFF"/>
                </a:solidFill>
                <a:latin typeface="Cambria"/>
                <a:cs typeface="Cambria"/>
              </a:rPr>
              <a:t>Diagram,</a:t>
            </a:r>
            <a:r>
              <a:rPr dirty="0" sz="2750" spc="1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750" spc="235">
                <a:solidFill>
                  <a:srgbClr val="FFFFFF"/>
                </a:solidFill>
                <a:latin typeface="Cambria"/>
                <a:cs typeface="Cambria"/>
              </a:rPr>
              <a:t>ER</a:t>
            </a:r>
            <a:r>
              <a:rPr dirty="0" sz="2750" spc="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750" spc="240">
                <a:solidFill>
                  <a:srgbClr val="FFFFFF"/>
                </a:solidFill>
                <a:latin typeface="Cambria"/>
                <a:cs typeface="Cambria"/>
              </a:rPr>
              <a:t>Diagram)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429" y="2104961"/>
            <a:ext cx="4488815" cy="1736089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60325" marR="5080" indent="-47625">
              <a:lnSpc>
                <a:spcPct val="105100"/>
              </a:lnSpc>
              <a:spcBef>
                <a:spcPts val="30"/>
              </a:spcBef>
              <a:buClr>
                <a:srgbClr val="000000"/>
              </a:buClr>
              <a:buSzPct val="93548"/>
              <a:buFont typeface="Arial MT"/>
              <a:buChar char="•"/>
              <a:tabLst>
                <a:tab pos="88900" algn="l"/>
              </a:tabLst>
            </a:pPr>
            <a:r>
              <a:rPr dirty="0" sz="1550" spc="165">
                <a:solidFill>
                  <a:srgbClr val="171D25"/>
                </a:solidFill>
                <a:latin typeface="Cambria"/>
                <a:cs typeface="Cambria"/>
              </a:rPr>
              <a:t>The</a:t>
            </a:r>
            <a:r>
              <a:rPr dirty="0" sz="1550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25">
                <a:solidFill>
                  <a:srgbClr val="171D25"/>
                </a:solidFill>
                <a:latin typeface="Cambria"/>
                <a:cs typeface="Cambria"/>
              </a:rPr>
              <a:t>presentation</a:t>
            </a:r>
            <a:r>
              <a:rPr dirty="0" sz="1550" spc="190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95">
                <a:solidFill>
                  <a:srgbClr val="171D25"/>
                </a:solidFill>
                <a:latin typeface="Cambria"/>
                <a:cs typeface="Cambria"/>
              </a:rPr>
              <a:t>tier</a:t>
            </a:r>
            <a:r>
              <a:rPr dirty="0" sz="1550" spc="60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10">
                <a:solidFill>
                  <a:srgbClr val="171D25"/>
                </a:solidFill>
                <a:latin typeface="Cambria"/>
                <a:cs typeface="Cambria"/>
              </a:rPr>
              <a:t>will</a:t>
            </a:r>
            <a:r>
              <a:rPr dirty="0" sz="1550" spc="35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10">
                <a:solidFill>
                  <a:srgbClr val="171D25"/>
                </a:solidFill>
                <a:latin typeface="Cambria"/>
                <a:cs typeface="Cambria"/>
              </a:rPr>
              <a:t>be</a:t>
            </a:r>
            <a:r>
              <a:rPr dirty="0" sz="1550" spc="80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20">
                <a:solidFill>
                  <a:srgbClr val="171D25"/>
                </a:solidFill>
                <a:latin typeface="Cambria"/>
                <a:cs typeface="Cambria"/>
              </a:rPr>
              <a:t>responsible</a:t>
            </a:r>
            <a:r>
              <a:rPr dirty="0" sz="1550" spc="150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14">
                <a:solidFill>
                  <a:srgbClr val="171D25"/>
                </a:solidFill>
                <a:latin typeface="Cambria"/>
                <a:cs typeface="Cambria"/>
              </a:rPr>
              <a:t>for </a:t>
            </a:r>
            <a:r>
              <a:rPr dirty="0" sz="1550" spc="-325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30">
                <a:solidFill>
                  <a:srgbClr val="171D25"/>
                </a:solidFill>
                <a:latin typeface="Cambria"/>
                <a:cs typeface="Cambria"/>
              </a:rPr>
              <a:t>displaying</a:t>
            </a:r>
            <a:r>
              <a:rPr dirty="0" sz="1550" spc="114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45">
                <a:solidFill>
                  <a:srgbClr val="171D25"/>
                </a:solidFill>
                <a:latin typeface="Cambria"/>
                <a:cs typeface="Cambria"/>
              </a:rPr>
              <a:t>the</a:t>
            </a:r>
            <a:r>
              <a:rPr dirty="0" sz="1550" spc="-5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05">
                <a:solidFill>
                  <a:srgbClr val="171D25"/>
                </a:solidFill>
                <a:latin typeface="Cambria"/>
                <a:cs typeface="Cambria"/>
              </a:rPr>
              <a:t>user</a:t>
            </a:r>
            <a:r>
              <a:rPr dirty="0" sz="1550" spc="125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14">
                <a:solidFill>
                  <a:srgbClr val="171D25"/>
                </a:solidFill>
                <a:latin typeface="Cambria"/>
                <a:cs typeface="Cambria"/>
              </a:rPr>
              <a:t>interface.</a:t>
            </a:r>
            <a:endParaRPr sz="1550">
              <a:latin typeface="Cambria"/>
              <a:cs typeface="Cambria"/>
            </a:endParaRPr>
          </a:p>
          <a:p>
            <a:pPr marL="12700" marR="165735">
              <a:lnSpc>
                <a:spcPts val="1950"/>
              </a:lnSpc>
              <a:spcBef>
                <a:spcPts val="10"/>
              </a:spcBef>
              <a:buClr>
                <a:srgbClr val="000000"/>
              </a:buClr>
              <a:buSzPct val="93548"/>
              <a:buFont typeface="Arial MT"/>
              <a:buChar char="•"/>
              <a:tabLst>
                <a:tab pos="88900" algn="l"/>
              </a:tabLst>
            </a:pPr>
            <a:r>
              <a:rPr dirty="0" sz="1550" spc="165">
                <a:solidFill>
                  <a:srgbClr val="171D25"/>
                </a:solidFill>
                <a:latin typeface="Cambria"/>
                <a:cs typeface="Cambria"/>
              </a:rPr>
              <a:t>The</a:t>
            </a:r>
            <a:r>
              <a:rPr dirty="0" sz="1550" spc="-5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25">
                <a:solidFill>
                  <a:srgbClr val="171D25"/>
                </a:solidFill>
                <a:latin typeface="Cambria"/>
                <a:cs typeface="Cambria"/>
              </a:rPr>
              <a:t>application</a:t>
            </a:r>
            <a:r>
              <a:rPr dirty="0" sz="1550" spc="114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95">
                <a:solidFill>
                  <a:srgbClr val="171D25"/>
                </a:solidFill>
                <a:latin typeface="Cambria"/>
                <a:cs typeface="Cambria"/>
              </a:rPr>
              <a:t>tier</a:t>
            </a:r>
            <a:r>
              <a:rPr dirty="0" sz="1550" spc="135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10">
                <a:solidFill>
                  <a:srgbClr val="171D25"/>
                </a:solidFill>
                <a:latin typeface="Cambria"/>
                <a:cs typeface="Cambria"/>
              </a:rPr>
              <a:t>will</a:t>
            </a:r>
            <a:r>
              <a:rPr dirty="0" sz="1550" spc="35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10">
                <a:solidFill>
                  <a:srgbClr val="171D25"/>
                </a:solidFill>
                <a:latin typeface="Cambria"/>
                <a:cs typeface="Cambria"/>
              </a:rPr>
              <a:t>be</a:t>
            </a:r>
            <a:r>
              <a:rPr dirty="0" sz="1550" spc="75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20">
                <a:solidFill>
                  <a:srgbClr val="171D25"/>
                </a:solidFill>
                <a:latin typeface="Cambria"/>
                <a:cs typeface="Cambria"/>
              </a:rPr>
              <a:t>responsible</a:t>
            </a:r>
            <a:r>
              <a:rPr dirty="0" sz="1550" spc="75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14">
                <a:solidFill>
                  <a:srgbClr val="171D25"/>
                </a:solidFill>
                <a:latin typeface="Cambria"/>
                <a:cs typeface="Cambria"/>
              </a:rPr>
              <a:t>for </a:t>
            </a:r>
            <a:r>
              <a:rPr dirty="0" sz="1550" spc="-325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30">
                <a:solidFill>
                  <a:srgbClr val="171D25"/>
                </a:solidFill>
                <a:latin typeface="Cambria"/>
                <a:cs typeface="Cambria"/>
              </a:rPr>
              <a:t>processing</a:t>
            </a:r>
            <a:r>
              <a:rPr dirty="0" sz="1550" spc="114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05">
                <a:solidFill>
                  <a:srgbClr val="171D25"/>
                </a:solidFill>
                <a:latin typeface="Cambria"/>
                <a:cs typeface="Cambria"/>
              </a:rPr>
              <a:t>user</a:t>
            </a:r>
            <a:r>
              <a:rPr dirty="0" sz="1550" spc="130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10">
                <a:solidFill>
                  <a:srgbClr val="171D25"/>
                </a:solidFill>
                <a:latin typeface="Cambria"/>
                <a:cs typeface="Cambria"/>
              </a:rPr>
              <a:t>requests</a:t>
            </a:r>
            <a:r>
              <a:rPr dirty="0" sz="1550" spc="130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45">
                <a:solidFill>
                  <a:srgbClr val="171D25"/>
                </a:solidFill>
                <a:latin typeface="Cambria"/>
                <a:cs typeface="Cambria"/>
              </a:rPr>
              <a:t>and</a:t>
            </a:r>
            <a:endParaRPr sz="1550">
              <a:latin typeface="Cambria"/>
              <a:cs typeface="Cambria"/>
            </a:endParaRPr>
          </a:p>
          <a:p>
            <a:pPr marL="60325">
              <a:lnSpc>
                <a:spcPts val="1800"/>
              </a:lnSpc>
            </a:pPr>
            <a:r>
              <a:rPr dirty="0" sz="1550" spc="145">
                <a:solidFill>
                  <a:srgbClr val="171D25"/>
                </a:solidFill>
                <a:latin typeface="Cambria"/>
                <a:cs typeface="Cambria"/>
              </a:rPr>
              <a:t>storing</a:t>
            </a:r>
            <a:r>
              <a:rPr dirty="0" sz="1550" spc="10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25">
                <a:solidFill>
                  <a:srgbClr val="171D25"/>
                </a:solidFill>
                <a:latin typeface="Cambria"/>
                <a:cs typeface="Cambria"/>
              </a:rPr>
              <a:t>data.</a:t>
            </a:r>
            <a:endParaRPr sz="1550">
              <a:latin typeface="Cambria"/>
              <a:cs typeface="Cambria"/>
            </a:endParaRPr>
          </a:p>
          <a:p>
            <a:pPr marL="88900" indent="-7620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SzPct val="93548"/>
              <a:buFont typeface="Arial MT"/>
              <a:buChar char="•"/>
              <a:tabLst>
                <a:tab pos="88900" algn="l"/>
              </a:tabLst>
            </a:pPr>
            <a:r>
              <a:rPr dirty="0" sz="1550" spc="165">
                <a:solidFill>
                  <a:srgbClr val="171D25"/>
                </a:solidFill>
                <a:latin typeface="Cambria"/>
                <a:cs typeface="Cambria"/>
              </a:rPr>
              <a:t>The</a:t>
            </a:r>
            <a:r>
              <a:rPr dirty="0" sz="1550" spc="-5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30">
                <a:solidFill>
                  <a:srgbClr val="171D25"/>
                </a:solidFill>
                <a:latin typeface="Cambria"/>
                <a:cs typeface="Cambria"/>
              </a:rPr>
              <a:t>data</a:t>
            </a:r>
            <a:r>
              <a:rPr dirty="0" sz="1550" spc="50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95">
                <a:solidFill>
                  <a:srgbClr val="171D25"/>
                </a:solidFill>
                <a:latin typeface="Cambria"/>
                <a:cs typeface="Cambria"/>
              </a:rPr>
              <a:t>tier</a:t>
            </a:r>
            <a:r>
              <a:rPr dirty="0" sz="1550" spc="135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10">
                <a:solidFill>
                  <a:srgbClr val="171D25"/>
                </a:solidFill>
                <a:latin typeface="Cambria"/>
                <a:cs typeface="Cambria"/>
              </a:rPr>
              <a:t>will</a:t>
            </a:r>
            <a:r>
              <a:rPr dirty="0" sz="1550" spc="35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10">
                <a:solidFill>
                  <a:srgbClr val="171D25"/>
                </a:solidFill>
                <a:latin typeface="Cambria"/>
                <a:cs typeface="Cambria"/>
              </a:rPr>
              <a:t>be</a:t>
            </a:r>
            <a:r>
              <a:rPr dirty="0" sz="1550" spc="70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20">
                <a:solidFill>
                  <a:srgbClr val="171D25"/>
                </a:solidFill>
                <a:latin typeface="Cambria"/>
                <a:cs typeface="Cambria"/>
              </a:rPr>
              <a:t>responsible</a:t>
            </a:r>
            <a:r>
              <a:rPr dirty="0" sz="1550" spc="75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20">
                <a:solidFill>
                  <a:srgbClr val="171D25"/>
                </a:solidFill>
                <a:latin typeface="Cambria"/>
                <a:cs typeface="Cambria"/>
              </a:rPr>
              <a:t>for</a:t>
            </a:r>
            <a:r>
              <a:rPr dirty="0" sz="1550" spc="135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45">
                <a:solidFill>
                  <a:srgbClr val="171D25"/>
                </a:solidFill>
                <a:latin typeface="Cambria"/>
                <a:cs typeface="Cambria"/>
              </a:rPr>
              <a:t>storing</a:t>
            </a: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130">
                <a:solidFill>
                  <a:srgbClr val="171D25"/>
                </a:solidFill>
                <a:latin typeface="Cambria"/>
                <a:cs typeface="Cambria"/>
              </a:rPr>
              <a:t>data</a:t>
            </a:r>
            <a:r>
              <a:rPr dirty="0" sz="1550" spc="35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35">
                <a:solidFill>
                  <a:srgbClr val="171D25"/>
                </a:solidFill>
                <a:latin typeface="Cambria"/>
                <a:cs typeface="Cambria"/>
              </a:rPr>
              <a:t>in</a:t>
            </a:r>
            <a:r>
              <a:rPr dirty="0" sz="1550" spc="20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25">
                <a:solidFill>
                  <a:srgbClr val="171D25"/>
                </a:solidFill>
                <a:latin typeface="Cambria"/>
                <a:cs typeface="Cambria"/>
              </a:rPr>
              <a:t>a</a:t>
            </a:r>
            <a:r>
              <a:rPr dirty="0" sz="1550" spc="35">
                <a:solidFill>
                  <a:srgbClr val="171D25"/>
                </a:solidFill>
                <a:latin typeface="Cambria"/>
                <a:cs typeface="Cambria"/>
              </a:rPr>
              <a:t> </a:t>
            </a:r>
            <a:r>
              <a:rPr dirty="0" sz="1550" spc="120">
                <a:solidFill>
                  <a:srgbClr val="171D25"/>
                </a:solidFill>
                <a:latin typeface="Cambria"/>
                <a:cs typeface="Cambria"/>
              </a:rPr>
              <a:t>database.</a:t>
            </a:r>
            <a:endParaRPr sz="155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8775" y="1352550"/>
            <a:ext cx="3514725" cy="37337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61593"/>
            <a:ext cx="791083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50"/>
              <a:t>Methodology</a:t>
            </a:r>
            <a:r>
              <a:rPr dirty="0" spc="195"/>
              <a:t> </a:t>
            </a:r>
            <a:r>
              <a:rPr dirty="0" spc="229"/>
              <a:t>:</a:t>
            </a:r>
            <a:r>
              <a:rPr dirty="0" spc="10"/>
              <a:t> </a:t>
            </a:r>
            <a:r>
              <a:rPr dirty="0" spc="240"/>
              <a:t>Algorithm</a:t>
            </a:r>
            <a:r>
              <a:rPr dirty="0" spc="225"/>
              <a:t> </a:t>
            </a:r>
            <a:r>
              <a:rPr dirty="0" spc="250"/>
              <a:t>and</a:t>
            </a:r>
            <a:r>
              <a:rPr dirty="0" spc="60"/>
              <a:t> </a:t>
            </a:r>
            <a:r>
              <a:rPr dirty="0" spc="210"/>
              <a:t>Process</a:t>
            </a:r>
            <a:r>
              <a:rPr dirty="0" spc="85"/>
              <a:t> </a:t>
            </a:r>
            <a:r>
              <a:rPr dirty="0" spc="235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59" y="1685607"/>
            <a:ext cx="8422005" cy="24720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70534" marR="51435" indent="-457834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 spc="3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scheduling</a:t>
            </a:r>
            <a:r>
              <a:rPr dirty="0" sz="2000" spc="-16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algorithm</a:t>
            </a:r>
            <a:r>
              <a:rPr dirty="0" sz="2000" spc="-1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that</a:t>
            </a:r>
            <a:r>
              <a:rPr dirty="0" sz="2000" spc="1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will</a:t>
            </a:r>
            <a:r>
              <a:rPr dirty="0" sz="2000" spc="-6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10">
                <a:solidFill>
                  <a:srgbClr val="30394D"/>
                </a:solidFill>
                <a:latin typeface="Cambria"/>
                <a:cs typeface="Cambria"/>
              </a:rPr>
              <a:t>be</a:t>
            </a:r>
            <a:r>
              <a:rPr dirty="0" sz="2000" spc="3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used</a:t>
            </a:r>
            <a:r>
              <a:rPr dirty="0" sz="2000" spc="-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to</a:t>
            </a:r>
            <a:r>
              <a:rPr dirty="0" sz="2000" spc="-2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30">
                <a:solidFill>
                  <a:srgbClr val="30394D"/>
                </a:solidFill>
                <a:latin typeface="Cambria"/>
                <a:cs typeface="Cambria"/>
              </a:rPr>
              <a:t>create</a:t>
            </a:r>
            <a:r>
              <a:rPr dirty="0" sz="2000" spc="-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and</a:t>
            </a:r>
            <a:r>
              <a:rPr dirty="0" sz="2000" spc="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optimize </a:t>
            </a:r>
            <a:r>
              <a:rPr dirty="0" sz="2000" spc="-4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schedules.</a:t>
            </a:r>
            <a:endParaRPr sz="2000">
              <a:latin typeface="Cambria"/>
              <a:cs typeface="Cambria"/>
            </a:endParaRPr>
          </a:p>
          <a:p>
            <a:pPr marL="470534" marR="5080" indent="-457834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 spc="3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task</a:t>
            </a:r>
            <a:r>
              <a:rPr dirty="0" sz="2000" spc="-8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tracking</a:t>
            </a:r>
            <a:r>
              <a:rPr dirty="0" sz="2000" spc="-1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algorithm</a:t>
            </a:r>
            <a:r>
              <a:rPr dirty="0" sz="2000" spc="-5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that</a:t>
            </a:r>
            <a:r>
              <a:rPr dirty="0" sz="2000" spc="1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will</a:t>
            </a:r>
            <a:r>
              <a:rPr dirty="0" sz="2000" spc="-6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14">
                <a:solidFill>
                  <a:srgbClr val="30394D"/>
                </a:solidFill>
                <a:latin typeface="Cambria"/>
                <a:cs typeface="Cambria"/>
              </a:rPr>
              <a:t>be</a:t>
            </a:r>
            <a:r>
              <a:rPr dirty="0" sz="2000" spc="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used</a:t>
            </a:r>
            <a:r>
              <a:rPr dirty="0" sz="2000" spc="-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to</a:t>
            </a:r>
            <a:r>
              <a:rPr dirty="0" sz="2000" spc="-1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track</a:t>
            </a:r>
            <a:r>
              <a:rPr dirty="0" sz="2000" spc="-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the</a:t>
            </a:r>
            <a:r>
              <a:rPr dirty="0" sz="2000" spc="-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progress </a:t>
            </a:r>
            <a:r>
              <a:rPr dirty="0" sz="2000" spc="-4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of</a:t>
            </a:r>
            <a:r>
              <a:rPr dirty="0" sz="2000" spc="1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tasks.</a:t>
            </a:r>
            <a:endParaRPr sz="2000">
              <a:latin typeface="Cambria"/>
              <a:cs typeface="Cambria"/>
            </a:endParaRPr>
          </a:p>
          <a:p>
            <a:pPr marL="470534" marR="536575" indent="-457834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 spc="3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30">
                <a:solidFill>
                  <a:srgbClr val="30394D"/>
                </a:solidFill>
                <a:latin typeface="Cambria"/>
                <a:cs typeface="Cambria"/>
              </a:rPr>
              <a:t>resource</a:t>
            </a:r>
            <a:r>
              <a:rPr dirty="0" sz="2000" spc="-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allocation</a:t>
            </a:r>
            <a:r>
              <a:rPr dirty="0" sz="2000" spc="-6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algorithm</a:t>
            </a:r>
            <a:r>
              <a:rPr dirty="0" sz="2000" spc="-5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that</a:t>
            </a:r>
            <a:r>
              <a:rPr dirty="0" sz="2000" spc="1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will</a:t>
            </a:r>
            <a:r>
              <a:rPr dirty="0" sz="2000" spc="-6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10">
                <a:solidFill>
                  <a:srgbClr val="30394D"/>
                </a:solidFill>
                <a:latin typeface="Cambria"/>
                <a:cs typeface="Cambria"/>
              </a:rPr>
              <a:t>be</a:t>
            </a:r>
            <a:r>
              <a:rPr dirty="0" sz="2000" spc="3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used</a:t>
            </a:r>
            <a:r>
              <a:rPr dirty="0" sz="2000" spc="-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to</a:t>
            </a:r>
            <a:r>
              <a:rPr dirty="0" sz="2000" spc="-2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allocate </a:t>
            </a:r>
            <a:r>
              <a:rPr dirty="0" sz="2000" spc="-4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resources</a:t>
            </a:r>
            <a:r>
              <a:rPr dirty="0" sz="2000" spc="-1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to</a:t>
            </a:r>
            <a:r>
              <a:rPr dirty="0" sz="2000" spc="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tasks.</a:t>
            </a:r>
            <a:endParaRPr sz="2000">
              <a:latin typeface="Cambria"/>
              <a:cs typeface="Cambria"/>
            </a:endParaRPr>
          </a:p>
          <a:p>
            <a:pPr marL="470534" marR="268605" indent="-457834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 spc="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reporting</a:t>
            </a:r>
            <a:r>
              <a:rPr dirty="0" sz="2000" spc="-9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algorithm</a:t>
            </a:r>
            <a:r>
              <a:rPr dirty="0" sz="2000" spc="2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that</a:t>
            </a:r>
            <a:r>
              <a:rPr dirty="0" sz="2000" spc="-7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will</a:t>
            </a:r>
            <a:r>
              <a:rPr dirty="0" sz="2000" spc="-6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14">
                <a:solidFill>
                  <a:srgbClr val="30394D"/>
                </a:solidFill>
                <a:latin typeface="Cambria"/>
                <a:cs typeface="Cambria"/>
              </a:rPr>
              <a:t>be</a:t>
            </a:r>
            <a:r>
              <a:rPr dirty="0" sz="2000" spc="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used</a:t>
            </a:r>
            <a:r>
              <a:rPr dirty="0" sz="2000" spc="-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to</a:t>
            </a:r>
            <a:r>
              <a:rPr dirty="0" sz="2000" spc="-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generate</a:t>
            </a:r>
            <a:r>
              <a:rPr dirty="0" sz="2000" spc="-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reports</a:t>
            </a:r>
            <a:r>
              <a:rPr dirty="0" sz="2000" spc="-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80">
                <a:solidFill>
                  <a:srgbClr val="30394D"/>
                </a:solidFill>
                <a:latin typeface="Cambria"/>
                <a:cs typeface="Cambria"/>
              </a:rPr>
              <a:t>on </a:t>
            </a:r>
            <a:r>
              <a:rPr dirty="0" sz="2000" spc="-4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schedule</a:t>
            </a:r>
            <a:r>
              <a:rPr dirty="0" sz="2000" spc="-1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progress.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248285"/>
            <a:ext cx="7138034" cy="878840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</a:pPr>
            <a:r>
              <a:rPr dirty="0" spc="250"/>
              <a:t>Implementation</a:t>
            </a:r>
            <a:r>
              <a:rPr dirty="0" spc="220"/>
              <a:t> </a:t>
            </a:r>
            <a:r>
              <a:rPr dirty="0" spc="204"/>
              <a:t>details(GUI</a:t>
            </a:r>
            <a:r>
              <a:rPr dirty="0" spc="270"/>
              <a:t> </a:t>
            </a:r>
            <a:r>
              <a:rPr dirty="0" spc="240"/>
              <a:t>Screenshot, </a:t>
            </a:r>
            <a:r>
              <a:rPr dirty="0" spc="-590"/>
              <a:t> </a:t>
            </a:r>
            <a:r>
              <a:rPr dirty="0" spc="215"/>
              <a:t>Dataset</a:t>
            </a:r>
            <a:r>
              <a:rPr dirty="0" spc="125"/>
              <a:t> </a:t>
            </a:r>
            <a:r>
              <a:rPr dirty="0" spc="195"/>
              <a:t>Used)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9143999" cy="38480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61593"/>
            <a:ext cx="3681729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10"/>
              <a:t>Evaluation</a:t>
            </a:r>
            <a:r>
              <a:rPr dirty="0" spc="165"/>
              <a:t> </a:t>
            </a:r>
            <a:r>
              <a:rPr dirty="0" spc="235"/>
              <a:t>Measures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0879" y="1517650"/>
          <a:ext cx="8889365" cy="363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2600"/>
                <a:gridCol w="2894965"/>
                <a:gridCol w="2952750"/>
              </a:tblGrid>
              <a:tr h="774445"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550" spc="1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Usability</a:t>
                      </a:r>
                      <a:r>
                        <a:rPr dirty="0" sz="1550" spc="-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550" spc="1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measures:</a:t>
                      </a:r>
                      <a:endParaRPr sz="1550">
                        <a:latin typeface="Cambria"/>
                        <a:cs typeface="Cambria"/>
                      </a:endParaRPr>
                    </a:p>
                  </a:txBody>
                  <a:tcPr marL="0" marR="0" marB="0" marT="140335">
                    <a:lnL w="12700">
                      <a:solidFill>
                        <a:srgbClr val="30394D"/>
                      </a:solidFill>
                      <a:prstDash val="solid"/>
                    </a:lnL>
                    <a:lnR w="12700">
                      <a:solidFill>
                        <a:srgbClr val="30394D"/>
                      </a:solidFill>
                      <a:prstDash val="solid"/>
                    </a:lnR>
                    <a:lnT w="12700">
                      <a:solidFill>
                        <a:srgbClr val="30394D"/>
                      </a:solidFill>
                      <a:prstDash val="solid"/>
                    </a:lnT>
                    <a:lnB w="12700">
                      <a:solidFill>
                        <a:srgbClr val="3039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550" spc="1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Effectiveness</a:t>
                      </a:r>
                      <a:r>
                        <a:rPr dirty="0" sz="1550" spc="24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550" spc="1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measures:</a:t>
                      </a:r>
                      <a:endParaRPr sz="1550">
                        <a:latin typeface="Cambria"/>
                        <a:cs typeface="Cambria"/>
                      </a:endParaRPr>
                    </a:p>
                  </a:txBody>
                  <a:tcPr marL="0" marR="0" marB="0" marT="140335">
                    <a:lnL w="12700">
                      <a:solidFill>
                        <a:srgbClr val="30394D"/>
                      </a:solidFill>
                      <a:prstDash val="solid"/>
                    </a:lnL>
                    <a:lnR w="12700">
                      <a:solidFill>
                        <a:srgbClr val="30394D"/>
                      </a:solidFill>
                      <a:prstDash val="solid"/>
                    </a:lnR>
                    <a:lnT w="12700">
                      <a:solidFill>
                        <a:srgbClr val="30394D"/>
                      </a:solidFill>
                      <a:prstDash val="solid"/>
                    </a:lnT>
                    <a:lnB w="12700">
                      <a:solidFill>
                        <a:srgbClr val="3039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550" spc="1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Efficiency</a:t>
                      </a:r>
                      <a:r>
                        <a:rPr dirty="0" sz="1550" spc="16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550" spc="1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measures:</a:t>
                      </a:r>
                      <a:endParaRPr sz="1550">
                        <a:latin typeface="Cambria"/>
                        <a:cs typeface="Cambria"/>
                      </a:endParaRPr>
                    </a:p>
                  </a:txBody>
                  <a:tcPr marL="0" marR="0" marB="0" marT="140335">
                    <a:lnL w="12700">
                      <a:solidFill>
                        <a:srgbClr val="30394D"/>
                      </a:solidFill>
                      <a:prstDash val="solid"/>
                    </a:lnL>
                    <a:lnR w="12700">
                      <a:solidFill>
                        <a:srgbClr val="30394D"/>
                      </a:solidFill>
                      <a:prstDash val="solid"/>
                    </a:lnR>
                    <a:lnT w="12700">
                      <a:solidFill>
                        <a:srgbClr val="30394D"/>
                      </a:solidFill>
                      <a:prstDash val="solid"/>
                    </a:lnT>
                    <a:lnB w="12700">
                      <a:solidFill>
                        <a:srgbClr val="30394D"/>
                      </a:solidFill>
                      <a:prstDash val="solid"/>
                    </a:lnB>
                  </a:tcPr>
                </a:tc>
              </a:tr>
              <a:tr h="2845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377190" indent="-286385">
                        <a:lnSpc>
                          <a:spcPts val="1664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Arial MT"/>
                        <a:buChar char="•"/>
                        <a:tabLst>
                          <a:tab pos="377190" algn="l"/>
                          <a:tab pos="377825" algn="l"/>
                        </a:tabLst>
                      </a:pPr>
                      <a:r>
                        <a:rPr dirty="0" sz="1400" spc="14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dirty="0" sz="1400" spc="-5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4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r>
                        <a:rPr dirty="0" sz="1400" spc="-7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5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1400" spc="-7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user</a:t>
                      </a:r>
                      <a:r>
                        <a:rPr dirty="0" sz="1400" spc="-7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errors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377190" marR="83820" indent="-286385">
                        <a:lnSpc>
                          <a:spcPts val="1650"/>
                        </a:lnSpc>
                        <a:spcBef>
                          <a:spcPts val="65"/>
                        </a:spcBef>
                        <a:buClr>
                          <a:srgbClr val="000000"/>
                        </a:buClr>
                        <a:buFont typeface="Arial MT"/>
                        <a:buChar char="•"/>
                        <a:tabLst>
                          <a:tab pos="377190" algn="l"/>
                          <a:tab pos="377825" algn="l"/>
                        </a:tabLst>
                      </a:pPr>
                      <a:r>
                        <a:rPr dirty="0" sz="1400" spc="14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dirty="0" sz="1400" spc="-5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time</a:t>
                      </a:r>
                      <a:r>
                        <a:rPr dirty="0" sz="1400" spc="-5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8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it</a:t>
                      </a:r>
                      <a:r>
                        <a:rPr dirty="0" sz="1400" spc="-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0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takes</a:t>
                      </a:r>
                      <a:r>
                        <a:rPr dirty="0" sz="1400" spc="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to</a:t>
                      </a:r>
                      <a:r>
                        <a:rPr dirty="0" sz="1400" spc="-7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14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complete </a:t>
                      </a:r>
                      <a:r>
                        <a:rPr dirty="0" sz="1400" spc="-29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tasks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377190" marR="471805" indent="-286385">
                        <a:lnSpc>
                          <a:spcPts val="1650"/>
                        </a:lnSpc>
                        <a:spcBef>
                          <a:spcPts val="80"/>
                        </a:spcBef>
                        <a:buClr>
                          <a:srgbClr val="000000"/>
                        </a:buClr>
                        <a:buFont typeface="Arial MT"/>
                        <a:buChar char="•"/>
                        <a:tabLst>
                          <a:tab pos="377190" algn="l"/>
                          <a:tab pos="377825" algn="l"/>
                        </a:tabLst>
                      </a:pPr>
                      <a:r>
                        <a:rPr dirty="0" sz="1400" spc="-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h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-4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i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dirty="0" sz="1400" spc="-6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i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1400" spc="-1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dirty="0" sz="1400" spc="-6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  </a:t>
                      </a:r>
                      <a:r>
                        <a:rPr dirty="0" sz="1400" spc="114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with</a:t>
                      </a:r>
                      <a:r>
                        <a:rPr dirty="0" sz="1400" spc="-5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dirty="0" sz="1400" spc="-4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4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system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377190" marR="107314" indent="-286385">
                        <a:lnSpc>
                          <a:spcPts val="1650"/>
                        </a:lnSpc>
                        <a:spcBef>
                          <a:spcPts val="80"/>
                        </a:spcBef>
                        <a:buClr>
                          <a:srgbClr val="000000"/>
                        </a:buClr>
                        <a:buFont typeface="Arial MT"/>
                        <a:buChar char="•"/>
                        <a:tabLst>
                          <a:tab pos="377190" algn="l"/>
                          <a:tab pos="377825" algn="l"/>
                        </a:tabLst>
                      </a:pPr>
                      <a:r>
                        <a:rPr dirty="0" sz="1400" spc="-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h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-4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um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400" spc="-6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dirty="0" sz="1400" spc="-6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-6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d  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y</a:t>
                      </a:r>
                      <a:r>
                        <a:rPr dirty="0" sz="1400" spc="-8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377190" indent="-286385">
                        <a:lnSpc>
                          <a:spcPts val="1605"/>
                        </a:lnSpc>
                        <a:buClr>
                          <a:srgbClr val="000000"/>
                        </a:buClr>
                        <a:buFont typeface="Arial MT"/>
                        <a:buChar char="•"/>
                        <a:tabLst>
                          <a:tab pos="377190" algn="l"/>
                          <a:tab pos="377825" algn="l"/>
                        </a:tabLst>
                      </a:pPr>
                      <a:r>
                        <a:rPr dirty="0" sz="1400" spc="14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dirty="0" sz="1400" spc="-5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4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r>
                        <a:rPr dirty="0" sz="1400" spc="-7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4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1400" spc="-6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times</a:t>
                      </a:r>
                      <a:r>
                        <a:rPr dirty="0" sz="1400" spc="-6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0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users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3771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400" spc="10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need</a:t>
                      </a:r>
                      <a:r>
                        <a:rPr dirty="0" sz="1400" spc="-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to</a:t>
                      </a:r>
                      <a:r>
                        <a:rPr dirty="0" sz="1400" spc="-6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contact</a:t>
                      </a:r>
                      <a:r>
                        <a:rPr dirty="0" sz="1400" spc="-7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support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5715">
                    <a:lnL w="12700">
                      <a:solidFill>
                        <a:srgbClr val="30394D"/>
                      </a:solidFill>
                      <a:prstDash val="solid"/>
                    </a:lnL>
                    <a:lnR w="12700">
                      <a:solidFill>
                        <a:srgbClr val="30394D"/>
                      </a:solidFill>
                      <a:prstDash val="solid"/>
                    </a:lnR>
                    <a:lnT w="12700">
                      <a:solidFill>
                        <a:srgbClr val="30394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7655" marR="309880">
                        <a:lnSpc>
                          <a:spcPts val="1650"/>
                        </a:lnSpc>
                        <a:spcBef>
                          <a:spcPts val="1230"/>
                        </a:spcBef>
                        <a:buClr>
                          <a:srgbClr val="000000"/>
                        </a:buClr>
                        <a:buSzPct val="92857"/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dirty="0" sz="1400" spc="-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h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-4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um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400" spc="-6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dirty="0" sz="1400" spc="-6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h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l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  </a:t>
                      </a:r>
                      <a:r>
                        <a:rPr dirty="0" sz="1400" spc="1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created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354330" indent="-67310">
                        <a:lnSpc>
                          <a:spcPts val="1605"/>
                        </a:lnSpc>
                        <a:buClr>
                          <a:srgbClr val="000000"/>
                        </a:buClr>
                        <a:buSzPct val="92857"/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dirty="0" sz="1400" spc="-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h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-4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um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400" spc="-6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dirty="0" sz="1400" spc="-6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-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k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287655">
                        <a:lnSpc>
                          <a:spcPts val="1670"/>
                        </a:lnSpc>
                        <a:spcBef>
                          <a:spcPts val="45"/>
                        </a:spcBef>
                      </a:pPr>
                      <a:r>
                        <a:rPr dirty="0" sz="1400" spc="10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tracked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287655" marR="452755">
                        <a:lnSpc>
                          <a:spcPts val="173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SzPct val="92857"/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dirty="0" sz="1400" spc="-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h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-4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cc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y</a:t>
                      </a:r>
                      <a:r>
                        <a:rPr dirty="0" sz="1400" spc="-15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dirty="0" sz="1400" spc="-6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p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  </a:t>
                      </a:r>
                      <a:r>
                        <a:rPr dirty="0" sz="1400" spc="114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generated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354330" indent="-67310">
                        <a:lnSpc>
                          <a:spcPts val="1570"/>
                        </a:lnSpc>
                        <a:buClr>
                          <a:srgbClr val="000000"/>
                        </a:buClr>
                        <a:buSzPct val="92857"/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dirty="0" sz="1400" spc="14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dirty="0" sz="1400" spc="-5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4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r>
                        <a:rPr dirty="0" sz="1400" spc="-7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5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1400" spc="-7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times</a:t>
                      </a:r>
                      <a:r>
                        <a:rPr dirty="0" sz="1400" spc="-7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287655" marR="253365">
                        <a:lnSpc>
                          <a:spcPts val="1730"/>
                        </a:lnSpc>
                      </a:pP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y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m</a:t>
                      </a:r>
                      <a:r>
                        <a:rPr dirty="0" sz="1400" spc="-8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i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dirty="0" sz="1400" spc="-7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 spc="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v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i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d  </a:t>
                      </a:r>
                      <a:r>
                        <a:rPr dirty="0" sz="1400" spc="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l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 spc="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y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-6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400" spc="-6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m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i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ss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dirty="0" sz="1400" spc="-7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 spc="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l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i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354330" indent="-67310">
                        <a:lnSpc>
                          <a:spcPts val="1585"/>
                        </a:lnSpc>
                        <a:buClr>
                          <a:srgbClr val="000000"/>
                        </a:buClr>
                        <a:buSzPct val="92857"/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dirty="0" sz="1400" spc="14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dirty="0" sz="1400" spc="-5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4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r>
                        <a:rPr dirty="0" sz="1400" spc="-7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5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1400" spc="-7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times</a:t>
                      </a:r>
                      <a:r>
                        <a:rPr dirty="0" sz="1400" spc="-7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287655" marR="303530">
                        <a:lnSpc>
                          <a:spcPts val="1650"/>
                        </a:lnSpc>
                        <a:spcBef>
                          <a:spcPts val="130"/>
                        </a:spcBef>
                      </a:pP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y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m</a:t>
                      </a:r>
                      <a:r>
                        <a:rPr dirty="0" sz="1400" spc="-8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i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dirty="0" sz="1400" spc="-7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i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m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p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 spc="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v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  </a:t>
                      </a:r>
                      <a:r>
                        <a:rPr dirty="0" sz="1400" spc="1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productivity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156210">
                    <a:lnL w="12700">
                      <a:solidFill>
                        <a:srgbClr val="30394D"/>
                      </a:solidFill>
                      <a:prstDash val="solid"/>
                    </a:lnL>
                    <a:lnR w="12700">
                      <a:solidFill>
                        <a:srgbClr val="30394D"/>
                      </a:solidFill>
                      <a:prstDash val="solid"/>
                    </a:lnR>
                    <a:lnT w="12700">
                      <a:solidFill>
                        <a:srgbClr val="30394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3540" marR="130810" indent="-286385">
                        <a:lnSpc>
                          <a:spcPts val="1650"/>
                        </a:lnSpc>
                        <a:spcBef>
                          <a:spcPts val="425"/>
                        </a:spcBef>
                        <a:buClr>
                          <a:srgbClr val="000000"/>
                        </a:buClr>
                        <a:buFont typeface="Arial MT"/>
                        <a:buChar char="•"/>
                        <a:tabLst>
                          <a:tab pos="383540" algn="l"/>
                          <a:tab pos="384175" algn="l"/>
                        </a:tabLst>
                      </a:pPr>
                      <a:r>
                        <a:rPr dirty="0" sz="1400" spc="-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h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-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 spc="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m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-6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dirty="0" sz="1400" spc="-5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-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i</a:t>
                      </a:r>
                      <a:r>
                        <a:rPr dirty="0" sz="1400" spc="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m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-1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-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i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k</a:t>
                      </a:r>
                      <a:r>
                        <a:rPr dirty="0" sz="1400" spc="-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  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 spc="-5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400" spc="-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-1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dirty="0" sz="1400" spc="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h</a:t>
                      </a:r>
                      <a:r>
                        <a:rPr dirty="0" sz="1400" spc="-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</a:t>
                      </a:r>
                      <a:r>
                        <a:rPr dirty="0" sz="1400" spc="-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l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383540" indent="-287020">
                        <a:lnSpc>
                          <a:spcPts val="1605"/>
                        </a:lnSpc>
                        <a:buClr>
                          <a:srgbClr val="000000"/>
                        </a:buClr>
                        <a:buFont typeface="Arial MT"/>
                        <a:buChar char="•"/>
                        <a:tabLst>
                          <a:tab pos="383540" algn="l"/>
                          <a:tab pos="384175" algn="l"/>
                        </a:tabLst>
                      </a:pPr>
                      <a:r>
                        <a:rPr dirty="0" sz="1400" spc="-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h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-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m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-7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dirty="0" sz="1400" spc="-6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400" spc="-5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383540">
                        <a:lnSpc>
                          <a:spcPts val="1664"/>
                        </a:lnSpc>
                        <a:spcBef>
                          <a:spcPts val="50"/>
                        </a:spcBef>
                      </a:pP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p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-1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-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dirty="0" sz="1400" spc="-7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y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h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-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y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-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m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383540" marR="247015" indent="-286385">
                        <a:lnSpc>
                          <a:spcPts val="173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Arial MT"/>
                        <a:buChar char="•"/>
                        <a:tabLst>
                          <a:tab pos="383540" algn="l"/>
                          <a:tab pos="384175" algn="l"/>
                        </a:tabLst>
                      </a:pPr>
                      <a:r>
                        <a:rPr dirty="0" sz="1400" spc="14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dirty="0" sz="1400" spc="-5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6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amount</a:t>
                      </a:r>
                      <a:r>
                        <a:rPr dirty="0" sz="1400" spc="-7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5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1400" spc="-7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bandwidth </a:t>
                      </a:r>
                      <a:r>
                        <a:rPr dirty="0" sz="1400" spc="-29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-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d</a:t>
                      </a:r>
                      <a:r>
                        <a:rPr dirty="0" sz="1400" spc="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y</a:t>
                      </a:r>
                      <a:r>
                        <a:rPr dirty="0" sz="1400" spc="-7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h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-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y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-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m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383540" indent="-287020">
                        <a:lnSpc>
                          <a:spcPts val="1570"/>
                        </a:lnSpc>
                        <a:buClr>
                          <a:srgbClr val="000000"/>
                        </a:buClr>
                        <a:buFont typeface="Arial MT"/>
                        <a:buChar char="•"/>
                        <a:tabLst>
                          <a:tab pos="383540" algn="l"/>
                          <a:tab pos="384175" algn="l"/>
                        </a:tabLst>
                      </a:pPr>
                      <a:r>
                        <a:rPr dirty="0" sz="1400" spc="-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h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-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um</a:t>
                      </a:r>
                      <a:r>
                        <a:rPr dirty="0" sz="1400" spc="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400" spc="-6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dirty="0" sz="1400" spc="-6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</a:t>
                      </a:r>
                      <a:r>
                        <a:rPr dirty="0" sz="1400" spc="-5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-5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383540" marR="648970">
                        <a:lnSpc>
                          <a:spcPts val="1730"/>
                        </a:lnSpc>
                      </a:pP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-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-5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h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-6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1400" spc="-5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u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 spc="-11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3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h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  </a:t>
                      </a:r>
                      <a:r>
                        <a:rPr dirty="0" sz="1400" spc="14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system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383540" indent="-287020">
                        <a:lnSpc>
                          <a:spcPts val="1585"/>
                        </a:lnSpc>
                        <a:buClr>
                          <a:srgbClr val="000000"/>
                        </a:buClr>
                        <a:buFont typeface="Arial MT"/>
                        <a:buChar char="•"/>
                        <a:tabLst>
                          <a:tab pos="383540" algn="l"/>
                          <a:tab pos="384175" algn="l"/>
                        </a:tabLst>
                      </a:pPr>
                      <a:r>
                        <a:rPr dirty="0" sz="1400" spc="14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dirty="0" sz="1400" spc="-5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4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r>
                        <a:rPr dirty="0" sz="1400" spc="-6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5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1400" spc="-6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times</a:t>
                      </a:r>
                      <a:r>
                        <a:rPr dirty="0" sz="1400" spc="-6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4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383540">
                        <a:lnSpc>
                          <a:spcPts val="1664"/>
                        </a:lnSpc>
                        <a:spcBef>
                          <a:spcPts val="50"/>
                        </a:spcBef>
                      </a:pP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y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m</a:t>
                      </a:r>
                      <a:r>
                        <a:rPr dirty="0" sz="1400" spc="-8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400" spc="2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400" spc="25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h</a:t>
                      </a:r>
                      <a:r>
                        <a:rPr dirty="0" sz="1400" spc="-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400" spc="-1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3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dirty="0" sz="14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r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383540">
                        <a:lnSpc>
                          <a:spcPts val="1664"/>
                        </a:lnSpc>
                      </a:pPr>
                      <a:r>
                        <a:rPr dirty="0" sz="1400" spc="1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experiences</a:t>
                      </a:r>
                      <a:r>
                        <a:rPr dirty="0" sz="1400" spc="-7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00" spc="100">
                          <a:solidFill>
                            <a:srgbClr val="30394D"/>
                          </a:solidFill>
                          <a:latin typeface="Cambria"/>
                          <a:cs typeface="Cambria"/>
                        </a:rPr>
                        <a:t>errors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30394D"/>
                      </a:solidFill>
                      <a:prstDash val="solid"/>
                    </a:lnL>
                    <a:lnR w="12700">
                      <a:solidFill>
                        <a:srgbClr val="30394D"/>
                      </a:solidFill>
                      <a:prstDash val="solid"/>
                    </a:lnR>
                    <a:lnT w="12700">
                      <a:solidFill>
                        <a:srgbClr val="30394D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61593"/>
            <a:ext cx="509587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35"/>
              <a:t>Conclusion</a:t>
            </a:r>
            <a:r>
              <a:rPr dirty="0" spc="155"/>
              <a:t> </a:t>
            </a:r>
            <a:r>
              <a:rPr dirty="0" spc="250"/>
              <a:t>and</a:t>
            </a:r>
            <a:r>
              <a:rPr dirty="0" spc="60"/>
              <a:t> </a:t>
            </a:r>
            <a:r>
              <a:rPr dirty="0" spc="190"/>
              <a:t>Future</a:t>
            </a:r>
            <a:r>
              <a:rPr dirty="0" spc="195"/>
              <a:t> </a:t>
            </a:r>
            <a:r>
              <a:rPr dirty="0" spc="225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082" y="1622996"/>
            <a:ext cx="8331834" cy="1250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 spc="200">
                <a:solidFill>
                  <a:srgbClr val="30394D"/>
                </a:solidFill>
                <a:latin typeface="Cambria"/>
                <a:cs typeface="Cambria"/>
              </a:rPr>
              <a:t>The</a:t>
            </a:r>
            <a:r>
              <a:rPr dirty="0" sz="2000" spc="-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proposed</a:t>
            </a:r>
            <a:r>
              <a:rPr dirty="0" sz="2000" spc="-1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schedule</a:t>
            </a:r>
            <a:r>
              <a:rPr dirty="0" sz="2000" spc="-1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210">
                <a:solidFill>
                  <a:srgbClr val="30394D"/>
                </a:solidFill>
                <a:latin typeface="Cambria"/>
                <a:cs typeface="Cambria"/>
              </a:rPr>
              <a:t>management</a:t>
            </a:r>
            <a:r>
              <a:rPr dirty="0" sz="2000" spc="-1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90">
                <a:solidFill>
                  <a:srgbClr val="30394D"/>
                </a:solidFill>
                <a:latin typeface="Cambria"/>
                <a:cs typeface="Cambria"/>
              </a:rPr>
              <a:t>system</a:t>
            </a:r>
            <a:r>
              <a:rPr dirty="0" sz="2000" spc="-1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will</a:t>
            </a:r>
            <a:r>
              <a:rPr dirty="0" sz="2000" spc="-6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14">
                <a:solidFill>
                  <a:srgbClr val="30394D"/>
                </a:solidFill>
                <a:latin typeface="Cambria"/>
                <a:cs typeface="Cambria"/>
              </a:rPr>
              <a:t>be</a:t>
            </a:r>
            <a:r>
              <a:rPr dirty="0" sz="2000" spc="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valuable</a:t>
            </a:r>
            <a:r>
              <a:rPr dirty="0" sz="2000" spc="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tool </a:t>
            </a:r>
            <a:r>
              <a:rPr dirty="0" sz="2000" spc="-4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215">
                <a:solidFill>
                  <a:srgbClr val="30394D"/>
                </a:solidFill>
                <a:latin typeface="Cambria"/>
                <a:cs typeface="Cambria"/>
              </a:rPr>
              <a:t>f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o</a:t>
            </a:r>
            <a:r>
              <a:rPr dirty="0" sz="2000" spc="100">
                <a:solidFill>
                  <a:srgbClr val="30394D"/>
                </a:solidFill>
                <a:latin typeface="Cambria"/>
                <a:cs typeface="Cambria"/>
              </a:rPr>
              <a:t>r</a:t>
            </a:r>
            <a:r>
              <a:rPr dirty="0" sz="2000" spc="-1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355">
                <a:solidFill>
                  <a:srgbClr val="30394D"/>
                </a:solidFill>
                <a:latin typeface="Cambria"/>
                <a:cs typeface="Cambria"/>
              </a:rPr>
              <a:t>m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 spc="229">
                <a:solidFill>
                  <a:srgbClr val="30394D"/>
                </a:solidFill>
                <a:latin typeface="Cambria"/>
                <a:cs typeface="Cambria"/>
              </a:rPr>
              <a:t>n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 spc="210">
                <a:solidFill>
                  <a:srgbClr val="30394D"/>
                </a:solidFill>
                <a:latin typeface="Cambria"/>
                <a:cs typeface="Cambria"/>
              </a:rPr>
              <a:t>g</a:t>
            </a:r>
            <a:r>
              <a:rPr dirty="0" sz="2000" spc="114">
                <a:solidFill>
                  <a:srgbClr val="30394D"/>
                </a:solidFill>
                <a:latin typeface="Cambria"/>
                <a:cs typeface="Cambria"/>
              </a:rPr>
              <a:t>i</a:t>
            </a:r>
            <a:r>
              <a:rPr dirty="0" sz="2000" spc="235">
                <a:solidFill>
                  <a:srgbClr val="30394D"/>
                </a:solidFill>
                <a:latin typeface="Cambria"/>
                <a:cs typeface="Cambria"/>
              </a:rPr>
              <a:t>n</a:t>
            </a:r>
            <a:r>
              <a:rPr dirty="0" sz="2000" spc="240">
                <a:solidFill>
                  <a:srgbClr val="30394D"/>
                </a:solidFill>
                <a:latin typeface="Cambria"/>
                <a:cs typeface="Cambria"/>
              </a:rPr>
              <a:t>g</a:t>
            </a:r>
            <a:r>
              <a:rPr dirty="0" sz="2000" spc="-2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c</a:t>
            </a:r>
            <a:r>
              <a:rPr dirty="0" sz="2000" spc="240">
                <a:solidFill>
                  <a:srgbClr val="30394D"/>
                </a:solidFill>
                <a:latin typeface="Cambria"/>
                <a:cs typeface="Cambria"/>
              </a:rPr>
              <a:t>h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d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ul</a:t>
            </a:r>
            <a:r>
              <a:rPr dirty="0" sz="2000" spc="105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.</a:t>
            </a:r>
            <a:r>
              <a:rPr dirty="0" sz="2000" spc="-15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I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t</a:t>
            </a:r>
            <a:r>
              <a:rPr dirty="0" sz="2000" spc="-6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w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ill</a:t>
            </a:r>
            <a:r>
              <a:rPr dirty="0" sz="2000" spc="-6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p</a:t>
            </a:r>
            <a:r>
              <a:rPr dirty="0" sz="2000" spc="85">
                <a:solidFill>
                  <a:srgbClr val="30394D"/>
                </a:solidFill>
                <a:latin typeface="Cambria"/>
                <a:cs typeface="Cambria"/>
              </a:rPr>
              <a:t>r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o</a:t>
            </a:r>
            <a:r>
              <a:rPr dirty="0" sz="2000" spc="114">
                <a:solidFill>
                  <a:srgbClr val="30394D"/>
                </a:solidFill>
                <a:latin typeface="Cambria"/>
                <a:cs typeface="Cambria"/>
              </a:rPr>
              <a:t>v</a:t>
            </a:r>
            <a:r>
              <a:rPr dirty="0" sz="2000" spc="85">
                <a:solidFill>
                  <a:srgbClr val="30394D"/>
                </a:solidFill>
                <a:latin typeface="Cambria"/>
                <a:cs typeface="Cambria"/>
              </a:rPr>
              <a:t>i</a:t>
            </a:r>
            <a:r>
              <a:rPr dirty="0" sz="2000" spc="190">
                <a:solidFill>
                  <a:srgbClr val="30394D"/>
                </a:solidFill>
                <a:latin typeface="Cambria"/>
                <a:cs typeface="Cambria"/>
              </a:rPr>
              <a:t>d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c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o</a:t>
            </a:r>
            <a:r>
              <a:rPr dirty="0" sz="2000" spc="355">
                <a:solidFill>
                  <a:srgbClr val="30394D"/>
                </a:solidFill>
                <a:latin typeface="Cambria"/>
                <a:cs typeface="Cambria"/>
              </a:rPr>
              <a:t>m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p</a:t>
            </a:r>
            <a:r>
              <a:rPr dirty="0" sz="2000" spc="85">
                <a:solidFill>
                  <a:srgbClr val="30394D"/>
                </a:solidFill>
                <a:latin typeface="Cambria"/>
                <a:cs typeface="Cambria"/>
              </a:rPr>
              <a:t>r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240">
                <a:solidFill>
                  <a:srgbClr val="30394D"/>
                </a:solidFill>
                <a:latin typeface="Cambria"/>
                <a:cs typeface="Cambria"/>
              </a:rPr>
              <a:t>h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229">
                <a:solidFill>
                  <a:srgbClr val="30394D"/>
                </a:solidFill>
                <a:latin typeface="Cambria"/>
                <a:cs typeface="Cambria"/>
              </a:rPr>
              <a:t>n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90">
                <a:solidFill>
                  <a:srgbClr val="30394D"/>
                </a:solidFill>
                <a:latin typeface="Cambria"/>
                <a:cs typeface="Cambria"/>
              </a:rPr>
              <a:t>i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v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-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t</a:t>
            </a:r>
            <a:r>
              <a:rPr dirty="0" sz="2000" spc="-6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o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f  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features,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a </a:t>
            </a:r>
            <a:r>
              <a:rPr dirty="0" sz="2000" spc="180">
                <a:solidFill>
                  <a:srgbClr val="30394D"/>
                </a:solidFill>
                <a:latin typeface="Cambria"/>
                <a:cs typeface="Cambria"/>
              </a:rPr>
              <a:t>user-friendly 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interface, 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and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integration 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with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other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80">
                <a:solidFill>
                  <a:srgbClr val="30394D"/>
                </a:solidFill>
                <a:latin typeface="Cambria"/>
                <a:cs typeface="Cambria"/>
              </a:rPr>
              <a:t>systems.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61593"/>
            <a:ext cx="19399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04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842" y="1692211"/>
            <a:ext cx="12382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5">
                <a:solidFill>
                  <a:srgbClr val="666666"/>
                </a:solidFill>
                <a:latin typeface="Times New Roman"/>
                <a:cs typeface="Times New Roman"/>
              </a:rPr>
              <a:t>●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873" y="1606677"/>
            <a:ext cx="5203825" cy="342900"/>
          </a:xfrm>
          <a:prstGeom prst="rect">
            <a:avLst/>
          </a:prstGeom>
          <a:solidFill>
            <a:srgbClr val="FFFAF9"/>
          </a:solidFill>
        </p:spPr>
        <p:txBody>
          <a:bodyPr wrap="square" lIns="0" tIns="6350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50"/>
              </a:spcBef>
            </a:pP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Django:</a:t>
            </a:r>
            <a:r>
              <a:rPr dirty="0" sz="200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u="sng" sz="2000" spc="125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2"/>
              </a:rPr>
              <a:t>https://www.djangoproject.com/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842" y="2035873"/>
            <a:ext cx="12382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5">
                <a:solidFill>
                  <a:srgbClr val="666666"/>
                </a:solidFill>
                <a:latin typeface="Times New Roman"/>
                <a:cs typeface="Times New Roman"/>
              </a:rPr>
              <a:t>●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873" y="1949576"/>
            <a:ext cx="4232275" cy="323850"/>
          </a:xfrm>
          <a:prstGeom prst="rect">
            <a:avLst/>
          </a:prstGeom>
          <a:solidFill>
            <a:srgbClr val="FFFAF9"/>
          </a:solidFill>
        </p:spPr>
        <p:txBody>
          <a:bodyPr wrap="square" lIns="0" tIns="698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55"/>
              </a:spcBef>
            </a:pPr>
            <a:r>
              <a:rPr dirty="0" sz="2000" spc="390">
                <a:solidFill>
                  <a:srgbClr val="30394D"/>
                </a:solidFill>
                <a:latin typeface="Cambria"/>
                <a:cs typeface="Cambria"/>
              </a:rPr>
              <a:t>M</a:t>
            </a:r>
            <a:r>
              <a:rPr dirty="0" sz="2000" spc="110">
                <a:solidFill>
                  <a:srgbClr val="30394D"/>
                </a:solidFill>
                <a:latin typeface="Cambria"/>
                <a:cs typeface="Cambria"/>
              </a:rPr>
              <a:t>y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229">
                <a:solidFill>
                  <a:srgbClr val="30394D"/>
                </a:solidFill>
                <a:latin typeface="Cambria"/>
                <a:cs typeface="Cambria"/>
              </a:rPr>
              <a:t>Q</a:t>
            </a:r>
            <a:r>
              <a:rPr dirty="0" sz="2000" spc="195">
                <a:solidFill>
                  <a:srgbClr val="30394D"/>
                </a:solidFill>
                <a:latin typeface="Cambria"/>
                <a:cs typeface="Cambria"/>
              </a:rPr>
              <a:t>L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:</a:t>
            </a:r>
            <a:r>
              <a:rPr dirty="0" sz="2000" spc="-8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u="sng" sz="2000" spc="240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h</a:t>
            </a:r>
            <a:r>
              <a:rPr dirty="0" u="sng" sz="2000" spc="155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ttp</a:t>
            </a:r>
            <a:r>
              <a:rPr dirty="0" u="sng" sz="2000" spc="190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s</a:t>
            </a:r>
            <a:r>
              <a:rPr dirty="0" u="sng" sz="2000" spc="145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:</a:t>
            </a:r>
            <a:r>
              <a:rPr dirty="0" u="sng" sz="2000" spc="-85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//</a:t>
            </a:r>
            <a:r>
              <a:rPr dirty="0" u="sng" sz="2000" spc="170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w</a:t>
            </a:r>
            <a:r>
              <a:rPr dirty="0" u="sng" sz="2000" spc="95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w</a:t>
            </a:r>
            <a:r>
              <a:rPr dirty="0" u="sng" sz="2000" spc="170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w</a:t>
            </a:r>
            <a:r>
              <a:rPr dirty="0" u="sng" sz="2000" spc="110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.</a:t>
            </a:r>
            <a:r>
              <a:rPr dirty="0" u="sng" sz="2000" spc="285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m</a:t>
            </a:r>
            <a:r>
              <a:rPr dirty="0" u="sng" sz="2000" spc="114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y</a:t>
            </a:r>
            <a:r>
              <a:rPr dirty="0" u="sng" sz="2000" spc="185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s</a:t>
            </a:r>
            <a:r>
              <a:rPr dirty="0" u="sng" sz="2000" spc="105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q</a:t>
            </a:r>
            <a:r>
              <a:rPr dirty="0" u="sng" sz="2000" spc="145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l</a:t>
            </a:r>
            <a:r>
              <a:rPr dirty="0" u="sng" sz="2000" spc="100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.</a:t>
            </a:r>
            <a:r>
              <a:rPr dirty="0" u="sng" sz="2000" spc="160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c</a:t>
            </a:r>
            <a:r>
              <a:rPr dirty="0" u="sng" sz="2000" spc="135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o</a:t>
            </a:r>
            <a:r>
              <a:rPr dirty="0" u="sng" sz="2000" spc="285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m</a:t>
            </a:r>
            <a:r>
              <a:rPr dirty="0" u="sng" sz="2000" spc="-110">
                <a:solidFill>
                  <a:srgbClr val="30394D"/>
                </a:solidFill>
                <a:uFill>
                  <a:solidFill>
                    <a:srgbClr val="30394D"/>
                  </a:solidFill>
                </a:uFill>
                <a:latin typeface="Cambria"/>
                <a:cs typeface="Cambria"/>
                <a:hlinkClick r:id="rId3"/>
              </a:rPr>
              <a:t>/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61593"/>
            <a:ext cx="142684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45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717" y="1562925"/>
            <a:ext cx="5891530" cy="345122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395"/>
              </a:spcBef>
              <a:buClr>
                <a:srgbClr val="000000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dirty="0" sz="1250" spc="105">
                <a:solidFill>
                  <a:srgbClr val="30394D"/>
                </a:solidFill>
                <a:latin typeface="Cambria"/>
                <a:cs typeface="Cambria"/>
              </a:rPr>
              <a:t>Introduction</a:t>
            </a:r>
            <a:endParaRPr sz="1250">
              <a:latin typeface="Cambria"/>
              <a:cs typeface="Cambria"/>
            </a:endParaRPr>
          </a:p>
          <a:p>
            <a:pPr marL="356235" indent="-343535">
              <a:lnSpc>
                <a:spcPct val="100000"/>
              </a:lnSpc>
              <a:spcBef>
                <a:spcPts val="300"/>
              </a:spcBef>
              <a:buClr>
                <a:srgbClr val="666666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dirty="0" sz="1250" spc="100">
                <a:solidFill>
                  <a:srgbClr val="30394D"/>
                </a:solidFill>
                <a:latin typeface="Cambria"/>
                <a:cs typeface="Cambria"/>
              </a:rPr>
              <a:t>Problem</a:t>
            </a:r>
            <a:r>
              <a:rPr dirty="0" sz="1250" spc="1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10">
                <a:solidFill>
                  <a:srgbClr val="30394D"/>
                </a:solidFill>
                <a:latin typeface="Cambria"/>
                <a:cs typeface="Cambria"/>
              </a:rPr>
              <a:t>Definition</a:t>
            </a:r>
            <a:endParaRPr sz="1250">
              <a:latin typeface="Cambria"/>
              <a:cs typeface="Cambria"/>
            </a:endParaRPr>
          </a:p>
          <a:p>
            <a:pPr marL="356235" indent="-343535">
              <a:lnSpc>
                <a:spcPct val="100000"/>
              </a:lnSpc>
              <a:spcBef>
                <a:spcPts val="305"/>
              </a:spcBef>
              <a:buClr>
                <a:srgbClr val="666666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dirty="0" sz="1250" spc="100">
                <a:solidFill>
                  <a:srgbClr val="30394D"/>
                </a:solidFill>
                <a:latin typeface="Cambria"/>
                <a:cs typeface="Cambria"/>
              </a:rPr>
              <a:t>Goals/</a:t>
            </a:r>
            <a:r>
              <a:rPr dirty="0" sz="1250" spc="-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80">
                <a:solidFill>
                  <a:srgbClr val="30394D"/>
                </a:solidFill>
                <a:latin typeface="Cambria"/>
                <a:cs typeface="Cambria"/>
              </a:rPr>
              <a:t>Objectives</a:t>
            </a:r>
            <a:endParaRPr sz="1250">
              <a:latin typeface="Cambria"/>
              <a:cs typeface="Cambria"/>
            </a:endParaRPr>
          </a:p>
          <a:p>
            <a:pPr marL="356235" indent="-343535">
              <a:lnSpc>
                <a:spcPct val="100000"/>
              </a:lnSpc>
              <a:spcBef>
                <a:spcPts val="305"/>
              </a:spcBef>
              <a:buClr>
                <a:srgbClr val="666666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dirty="0" sz="1250" spc="100">
                <a:solidFill>
                  <a:srgbClr val="30394D"/>
                </a:solidFill>
                <a:latin typeface="Cambria"/>
                <a:cs typeface="Cambria"/>
              </a:rPr>
              <a:t>Survey</a:t>
            </a:r>
            <a:r>
              <a:rPr dirty="0" sz="1250" spc="105">
                <a:solidFill>
                  <a:srgbClr val="30394D"/>
                </a:solidFill>
                <a:latin typeface="Cambria"/>
                <a:cs typeface="Cambria"/>
              </a:rPr>
              <a:t> of</a:t>
            </a:r>
            <a:r>
              <a:rPr dirty="0" sz="1250" spc="3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14">
                <a:solidFill>
                  <a:srgbClr val="30394D"/>
                </a:solidFill>
                <a:latin typeface="Cambria"/>
                <a:cs typeface="Cambria"/>
              </a:rPr>
              <a:t>Existing</a:t>
            </a:r>
            <a:r>
              <a:rPr dirty="0" sz="1250" spc="13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25">
                <a:solidFill>
                  <a:srgbClr val="30394D"/>
                </a:solidFill>
                <a:latin typeface="Cambria"/>
                <a:cs typeface="Cambria"/>
              </a:rPr>
              <a:t>System</a:t>
            </a:r>
            <a:endParaRPr sz="1250">
              <a:latin typeface="Cambria"/>
              <a:cs typeface="Cambria"/>
            </a:endParaRPr>
          </a:p>
          <a:p>
            <a:pPr marL="356235" indent="-343535">
              <a:lnSpc>
                <a:spcPct val="100000"/>
              </a:lnSpc>
              <a:spcBef>
                <a:spcPts val="300"/>
              </a:spcBef>
              <a:buClr>
                <a:srgbClr val="666666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dirty="0" sz="1250" spc="120">
                <a:solidFill>
                  <a:srgbClr val="30394D"/>
                </a:solidFill>
                <a:latin typeface="Cambria"/>
                <a:cs typeface="Cambria"/>
              </a:rPr>
              <a:t>Limitation</a:t>
            </a:r>
            <a:r>
              <a:rPr dirty="0" sz="12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14">
                <a:solidFill>
                  <a:srgbClr val="30394D"/>
                </a:solidFill>
                <a:latin typeface="Cambria"/>
                <a:cs typeface="Cambria"/>
              </a:rPr>
              <a:t>Existing</a:t>
            </a:r>
            <a:r>
              <a:rPr dirty="0" sz="1250" spc="1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25">
                <a:solidFill>
                  <a:srgbClr val="30394D"/>
                </a:solidFill>
                <a:latin typeface="Cambria"/>
                <a:cs typeface="Cambria"/>
              </a:rPr>
              <a:t>system</a:t>
            </a:r>
            <a:r>
              <a:rPr dirty="0" sz="1250" spc="3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75">
                <a:solidFill>
                  <a:srgbClr val="30394D"/>
                </a:solidFill>
                <a:latin typeface="Cambria"/>
                <a:cs typeface="Cambria"/>
              </a:rPr>
              <a:t>or</a:t>
            </a:r>
            <a:r>
              <a:rPr dirty="0" sz="1250" spc="11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00">
                <a:solidFill>
                  <a:srgbClr val="30394D"/>
                </a:solidFill>
                <a:latin typeface="Cambria"/>
                <a:cs typeface="Cambria"/>
              </a:rPr>
              <a:t>research</a:t>
            </a:r>
            <a:r>
              <a:rPr dirty="0" sz="1250" spc="8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20">
                <a:solidFill>
                  <a:srgbClr val="30394D"/>
                </a:solidFill>
                <a:latin typeface="Cambria"/>
                <a:cs typeface="Cambria"/>
              </a:rPr>
              <a:t>gap</a:t>
            </a:r>
            <a:endParaRPr sz="1250">
              <a:latin typeface="Cambria"/>
              <a:cs typeface="Cambria"/>
            </a:endParaRPr>
          </a:p>
          <a:p>
            <a:pPr marL="356235" indent="-343535">
              <a:lnSpc>
                <a:spcPct val="100000"/>
              </a:lnSpc>
              <a:spcBef>
                <a:spcPts val="305"/>
              </a:spcBef>
              <a:buClr>
                <a:srgbClr val="666666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dirty="0" sz="1250" spc="105">
                <a:solidFill>
                  <a:srgbClr val="30394D"/>
                </a:solidFill>
                <a:latin typeface="Cambria"/>
                <a:cs typeface="Cambria"/>
              </a:rPr>
              <a:t>Details</a:t>
            </a:r>
            <a:r>
              <a:rPr dirty="0" sz="1250" spc="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05">
                <a:solidFill>
                  <a:srgbClr val="30394D"/>
                </a:solidFill>
                <a:latin typeface="Cambria"/>
                <a:cs typeface="Cambria"/>
              </a:rPr>
              <a:t>of </a:t>
            </a:r>
            <a:r>
              <a:rPr dirty="0" sz="1250" spc="110">
                <a:solidFill>
                  <a:srgbClr val="30394D"/>
                </a:solidFill>
                <a:latin typeface="Cambria"/>
                <a:cs typeface="Cambria"/>
              </a:rPr>
              <a:t>Hardware</a:t>
            </a:r>
            <a:r>
              <a:rPr dirty="0" sz="1250" spc="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05">
                <a:solidFill>
                  <a:srgbClr val="30394D"/>
                </a:solidFill>
                <a:latin typeface="Cambria"/>
                <a:cs typeface="Cambria"/>
              </a:rPr>
              <a:t>&amp;</a:t>
            </a:r>
            <a:r>
              <a:rPr dirty="0" sz="1250" spc="9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00">
                <a:solidFill>
                  <a:srgbClr val="30394D"/>
                </a:solidFill>
                <a:latin typeface="Cambria"/>
                <a:cs typeface="Cambria"/>
              </a:rPr>
              <a:t>Software</a:t>
            </a:r>
            <a:endParaRPr sz="1250">
              <a:latin typeface="Cambria"/>
              <a:cs typeface="Cambria"/>
            </a:endParaRPr>
          </a:p>
          <a:p>
            <a:pPr marL="356235" indent="-343535">
              <a:lnSpc>
                <a:spcPct val="100000"/>
              </a:lnSpc>
              <a:spcBef>
                <a:spcPts val="229"/>
              </a:spcBef>
              <a:buClr>
                <a:srgbClr val="666666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dirty="0" sz="1250" spc="95">
                <a:solidFill>
                  <a:srgbClr val="30394D"/>
                </a:solidFill>
                <a:latin typeface="Cambria"/>
                <a:cs typeface="Cambria"/>
              </a:rPr>
              <a:t>Proposed</a:t>
            </a:r>
            <a:r>
              <a:rPr dirty="0" sz="1250" spc="11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25">
                <a:solidFill>
                  <a:srgbClr val="30394D"/>
                </a:solidFill>
                <a:latin typeface="Cambria"/>
                <a:cs typeface="Cambria"/>
              </a:rPr>
              <a:t>System:</a:t>
            </a:r>
            <a:r>
              <a:rPr dirty="0" sz="1250" spc="409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05">
                <a:solidFill>
                  <a:srgbClr val="30394D"/>
                </a:solidFill>
                <a:latin typeface="Cambria"/>
                <a:cs typeface="Cambria"/>
              </a:rPr>
              <a:t>Introduction</a:t>
            </a:r>
            <a:endParaRPr sz="1250">
              <a:latin typeface="Cambria"/>
              <a:cs typeface="Cambria"/>
            </a:endParaRPr>
          </a:p>
          <a:p>
            <a:pPr marL="356235" marR="5080" indent="-343535">
              <a:lnSpc>
                <a:spcPct val="120100"/>
              </a:lnSpc>
              <a:buClr>
                <a:srgbClr val="666666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dirty="0" sz="1250" spc="85">
                <a:solidFill>
                  <a:srgbClr val="30394D"/>
                </a:solidFill>
                <a:latin typeface="Cambria"/>
                <a:cs typeface="Cambria"/>
              </a:rPr>
              <a:t>Architecture/</a:t>
            </a:r>
            <a:r>
              <a:rPr dirty="0" sz="1250" spc="1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10">
                <a:solidFill>
                  <a:srgbClr val="30394D"/>
                </a:solidFill>
                <a:latin typeface="Cambria"/>
                <a:cs typeface="Cambria"/>
              </a:rPr>
              <a:t>Framework</a:t>
            </a:r>
            <a:r>
              <a:rPr dirty="0" sz="1250" spc="3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95">
                <a:solidFill>
                  <a:srgbClr val="30394D"/>
                </a:solidFill>
                <a:latin typeface="Cambria"/>
                <a:cs typeface="Cambria"/>
              </a:rPr>
              <a:t>(Block</a:t>
            </a:r>
            <a:r>
              <a:rPr dirty="0" sz="1250" spc="8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40">
                <a:solidFill>
                  <a:srgbClr val="30394D"/>
                </a:solidFill>
                <a:latin typeface="Cambria"/>
                <a:cs typeface="Cambria"/>
              </a:rPr>
              <a:t>Diagram,</a:t>
            </a:r>
            <a:r>
              <a:rPr dirty="0" sz="1250" spc="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05">
                <a:solidFill>
                  <a:srgbClr val="30394D"/>
                </a:solidFill>
                <a:latin typeface="Cambria"/>
                <a:cs typeface="Cambria"/>
              </a:rPr>
              <a:t>Conceptual</a:t>
            </a:r>
            <a:r>
              <a:rPr dirty="0" sz="1250" spc="20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40">
                <a:solidFill>
                  <a:srgbClr val="30394D"/>
                </a:solidFill>
                <a:latin typeface="Cambria"/>
                <a:cs typeface="Cambria"/>
              </a:rPr>
              <a:t>Diagram,</a:t>
            </a:r>
            <a:r>
              <a:rPr dirty="0" sz="1250" spc="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10">
                <a:solidFill>
                  <a:srgbClr val="30394D"/>
                </a:solidFill>
                <a:latin typeface="Cambria"/>
                <a:cs typeface="Cambria"/>
              </a:rPr>
              <a:t>ER </a:t>
            </a:r>
            <a:r>
              <a:rPr dirty="0" sz="1250" spc="-26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25">
                <a:solidFill>
                  <a:srgbClr val="30394D"/>
                </a:solidFill>
                <a:latin typeface="Cambria"/>
                <a:cs typeface="Cambria"/>
              </a:rPr>
              <a:t>Diagram)</a:t>
            </a:r>
            <a:endParaRPr sz="1250">
              <a:latin typeface="Cambria"/>
              <a:cs typeface="Cambria"/>
            </a:endParaRPr>
          </a:p>
          <a:p>
            <a:pPr marL="356235" indent="-343535">
              <a:lnSpc>
                <a:spcPct val="100000"/>
              </a:lnSpc>
              <a:spcBef>
                <a:spcPts val="305"/>
              </a:spcBef>
              <a:buClr>
                <a:srgbClr val="666666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dirty="0" sz="1250" spc="114">
                <a:solidFill>
                  <a:srgbClr val="30394D"/>
                </a:solidFill>
                <a:latin typeface="Cambria"/>
                <a:cs typeface="Cambria"/>
              </a:rPr>
              <a:t>Algorithm</a:t>
            </a:r>
            <a:r>
              <a:rPr dirty="0" sz="1250" spc="9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20">
                <a:solidFill>
                  <a:srgbClr val="30394D"/>
                </a:solidFill>
                <a:latin typeface="Cambria"/>
                <a:cs typeface="Cambria"/>
              </a:rPr>
              <a:t>and</a:t>
            </a:r>
            <a:r>
              <a:rPr dirty="0" sz="1250" spc="1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95">
                <a:solidFill>
                  <a:srgbClr val="30394D"/>
                </a:solidFill>
                <a:latin typeface="Cambria"/>
                <a:cs typeface="Cambria"/>
              </a:rPr>
              <a:t>Process</a:t>
            </a:r>
            <a:r>
              <a:rPr dirty="0" sz="1250" spc="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14">
                <a:solidFill>
                  <a:srgbClr val="30394D"/>
                </a:solidFill>
                <a:latin typeface="Cambria"/>
                <a:cs typeface="Cambria"/>
              </a:rPr>
              <a:t>Design</a:t>
            </a:r>
            <a:endParaRPr sz="1250">
              <a:latin typeface="Cambria"/>
              <a:cs typeface="Cambria"/>
            </a:endParaRPr>
          </a:p>
          <a:p>
            <a:pPr marL="394335" indent="-381635">
              <a:lnSpc>
                <a:spcPct val="100000"/>
              </a:lnSpc>
              <a:spcBef>
                <a:spcPts val="305"/>
              </a:spcBef>
              <a:buClr>
                <a:srgbClr val="666666"/>
              </a:buClr>
              <a:buAutoNum type="arabicPeriod"/>
              <a:tabLst>
                <a:tab pos="393700" algn="l"/>
                <a:tab pos="394335" algn="l"/>
              </a:tabLst>
            </a:pPr>
            <a:r>
              <a:rPr dirty="0" sz="1250" spc="120">
                <a:solidFill>
                  <a:srgbClr val="30394D"/>
                </a:solidFill>
                <a:latin typeface="Cambria"/>
                <a:cs typeface="Cambria"/>
              </a:rPr>
              <a:t>Implementation</a:t>
            </a:r>
            <a:r>
              <a:rPr dirty="0" sz="1250" spc="1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14">
                <a:solidFill>
                  <a:srgbClr val="30394D"/>
                </a:solidFill>
                <a:latin typeface="Cambria"/>
                <a:cs typeface="Cambria"/>
              </a:rPr>
              <a:t>details(GUI</a:t>
            </a:r>
            <a:r>
              <a:rPr dirty="0" sz="1250" spc="3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05">
                <a:solidFill>
                  <a:srgbClr val="30394D"/>
                </a:solidFill>
                <a:latin typeface="Cambria"/>
                <a:cs typeface="Cambria"/>
              </a:rPr>
              <a:t>Screenshot,</a:t>
            </a:r>
            <a:r>
              <a:rPr dirty="0" sz="1250" spc="26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14">
                <a:solidFill>
                  <a:srgbClr val="30394D"/>
                </a:solidFill>
                <a:latin typeface="Cambria"/>
                <a:cs typeface="Cambria"/>
              </a:rPr>
              <a:t>Dataset</a:t>
            </a:r>
            <a:r>
              <a:rPr dirty="0" sz="1250" spc="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10">
                <a:solidFill>
                  <a:srgbClr val="30394D"/>
                </a:solidFill>
                <a:latin typeface="Cambria"/>
                <a:cs typeface="Cambria"/>
              </a:rPr>
              <a:t>Used)</a:t>
            </a:r>
            <a:endParaRPr sz="1250">
              <a:latin typeface="Cambria"/>
              <a:cs typeface="Cambria"/>
            </a:endParaRPr>
          </a:p>
          <a:p>
            <a:pPr marL="356235" indent="-343535">
              <a:lnSpc>
                <a:spcPct val="100000"/>
              </a:lnSpc>
              <a:spcBef>
                <a:spcPts val="300"/>
              </a:spcBef>
              <a:buClr>
                <a:srgbClr val="666666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dirty="0" sz="1250" spc="105">
                <a:solidFill>
                  <a:srgbClr val="30394D"/>
                </a:solidFill>
                <a:latin typeface="Cambria"/>
                <a:cs typeface="Cambria"/>
              </a:rPr>
              <a:t>Results</a:t>
            </a:r>
            <a:r>
              <a:rPr dirty="0" sz="1250" spc="3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90">
                <a:solidFill>
                  <a:srgbClr val="30394D"/>
                </a:solidFill>
                <a:latin typeface="Cambria"/>
                <a:cs typeface="Cambria"/>
              </a:rPr>
              <a:t>Obtained</a:t>
            </a:r>
            <a:endParaRPr sz="1250">
              <a:latin typeface="Cambria"/>
              <a:cs typeface="Cambria"/>
            </a:endParaRPr>
          </a:p>
          <a:p>
            <a:pPr marL="356235" indent="-343535">
              <a:lnSpc>
                <a:spcPct val="100000"/>
              </a:lnSpc>
              <a:spcBef>
                <a:spcPts val="305"/>
              </a:spcBef>
              <a:buClr>
                <a:srgbClr val="666666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dirty="0" sz="1250" spc="114">
                <a:solidFill>
                  <a:srgbClr val="30394D"/>
                </a:solidFill>
                <a:latin typeface="Cambria"/>
                <a:cs typeface="Cambria"/>
              </a:rPr>
              <a:t>Evaluation</a:t>
            </a:r>
            <a:r>
              <a:rPr dirty="0" sz="1250" spc="-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14">
                <a:solidFill>
                  <a:srgbClr val="30394D"/>
                </a:solidFill>
                <a:latin typeface="Cambria"/>
                <a:cs typeface="Cambria"/>
              </a:rPr>
              <a:t>Measures</a:t>
            </a:r>
            <a:endParaRPr sz="1250">
              <a:latin typeface="Cambria"/>
              <a:cs typeface="Cambria"/>
            </a:endParaRPr>
          </a:p>
          <a:p>
            <a:pPr marL="356235" indent="-343535">
              <a:lnSpc>
                <a:spcPct val="100000"/>
              </a:lnSpc>
              <a:spcBef>
                <a:spcPts val="305"/>
              </a:spcBef>
              <a:buClr>
                <a:srgbClr val="666666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dirty="0" sz="1250" spc="114">
                <a:solidFill>
                  <a:srgbClr val="30394D"/>
                </a:solidFill>
                <a:latin typeface="Cambria"/>
                <a:cs typeface="Cambria"/>
              </a:rPr>
              <a:t>Conclusion</a:t>
            </a:r>
            <a:r>
              <a:rPr dirty="0" sz="1250" spc="1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20">
                <a:solidFill>
                  <a:srgbClr val="30394D"/>
                </a:solidFill>
                <a:latin typeface="Cambria"/>
                <a:cs typeface="Cambria"/>
              </a:rPr>
              <a:t>and</a:t>
            </a:r>
            <a:r>
              <a:rPr dirty="0" sz="1250" spc="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10">
                <a:solidFill>
                  <a:srgbClr val="30394D"/>
                </a:solidFill>
                <a:latin typeface="Cambria"/>
                <a:cs typeface="Cambria"/>
              </a:rPr>
              <a:t>Future</a:t>
            </a:r>
            <a:r>
              <a:rPr dirty="0" sz="1250" spc="-1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250" spc="105">
                <a:solidFill>
                  <a:srgbClr val="30394D"/>
                </a:solidFill>
                <a:latin typeface="Cambria"/>
                <a:cs typeface="Cambria"/>
              </a:rPr>
              <a:t>Scope</a:t>
            </a:r>
            <a:endParaRPr sz="1250">
              <a:latin typeface="Cambria"/>
              <a:cs typeface="Cambria"/>
            </a:endParaRPr>
          </a:p>
          <a:p>
            <a:pPr marL="356235" indent="-343535">
              <a:lnSpc>
                <a:spcPct val="100000"/>
              </a:lnSpc>
              <a:spcBef>
                <a:spcPts val="300"/>
              </a:spcBef>
              <a:buClr>
                <a:srgbClr val="666666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dirty="0" sz="1250" spc="90">
                <a:solidFill>
                  <a:srgbClr val="30394D"/>
                </a:solidFill>
                <a:latin typeface="Cambria"/>
                <a:cs typeface="Cambria"/>
              </a:rPr>
              <a:t>References</a:t>
            </a:r>
            <a:endParaRPr sz="1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61593"/>
            <a:ext cx="40392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25"/>
              <a:t>Introduction</a:t>
            </a:r>
            <a:r>
              <a:rPr dirty="0" spc="125"/>
              <a:t> </a:t>
            </a:r>
            <a:r>
              <a:rPr dirty="0" spc="215"/>
              <a:t>to</a:t>
            </a:r>
            <a:r>
              <a:rPr dirty="0" spc="-10"/>
              <a:t> </a:t>
            </a:r>
            <a:r>
              <a:rPr dirty="0" spc="195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717" y="1490725"/>
            <a:ext cx="8239125" cy="3194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27660" marR="8255" indent="-314960">
              <a:lnSpc>
                <a:spcPct val="115799"/>
              </a:lnSpc>
              <a:spcBef>
                <a:spcPts val="95"/>
              </a:spcBef>
            </a:pP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A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schedule </a:t>
            </a:r>
            <a:r>
              <a:rPr dirty="0" sz="2000" spc="195">
                <a:solidFill>
                  <a:srgbClr val="30394D"/>
                </a:solidFill>
                <a:latin typeface="Cambria"/>
                <a:cs typeface="Cambria"/>
              </a:rPr>
              <a:t>management 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system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is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a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software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application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that 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helps </a:t>
            </a:r>
            <a:r>
              <a:rPr dirty="0" sz="2000" spc="130">
                <a:solidFill>
                  <a:srgbClr val="30394D"/>
                </a:solidFill>
                <a:latin typeface="Cambria"/>
                <a:cs typeface="Cambria"/>
              </a:rPr>
              <a:t>users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to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create, </a:t>
            </a:r>
            <a:r>
              <a:rPr dirty="0" sz="2000" spc="200">
                <a:solidFill>
                  <a:srgbClr val="30394D"/>
                </a:solidFill>
                <a:latin typeface="Cambria"/>
                <a:cs typeface="Cambria"/>
              </a:rPr>
              <a:t>manage, 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and 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track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schedules.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It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can </a:t>
            </a:r>
            <a:r>
              <a:rPr dirty="0" sz="2000" spc="100">
                <a:solidFill>
                  <a:srgbClr val="30394D"/>
                </a:solidFill>
                <a:latin typeface="Cambria"/>
                <a:cs typeface="Cambria"/>
              </a:rPr>
              <a:t>be </a:t>
            </a:r>
            <a:r>
              <a:rPr dirty="0" sz="2000" spc="10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used</a:t>
            </a:r>
            <a:r>
              <a:rPr dirty="0" sz="2000" spc="3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to</a:t>
            </a:r>
            <a:r>
              <a:rPr dirty="0" sz="2000" spc="-1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200">
                <a:solidFill>
                  <a:srgbClr val="30394D"/>
                </a:solidFill>
                <a:latin typeface="Cambria"/>
                <a:cs typeface="Cambria"/>
              </a:rPr>
              <a:t>manage</a:t>
            </a:r>
            <a:r>
              <a:rPr dirty="0" sz="2000" spc="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schedules</a:t>
            </a:r>
            <a:r>
              <a:rPr dirty="0" sz="2000" spc="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for</a:t>
            </a:r>
            <a:r>
              <a:rPr dirty="0" sz="2000" spc="-1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 spc="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variety</a:t>
            </a:r>
            <a:r>
              <a:rPr dirty="0" sz="2000" spc="-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of</a:t>
            </a:r>
            <a:r>
              <a:rPr dirty="0" sz="2000" spc="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80">
                <a:solidFill>
                  <a:srgbClr val="30394D"/>
                </a:solidFill>
                <a:latin typeface="Cambria"/>
                <a:cs typeface="Cambria"/>
              </a:rPr>
              <a:t>tasks,</a:t>
            </a:r>
            <a:r>
              <a:rPr dirty="0" sz="2000" spc="1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such</a:t>
            </a:r>
            <a:r>
              <a:rPr dirty="0" sz="2000" spc="3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as</a:t>
            </a:r>
            <a:r>
              <a:rPr dirty="0" sz="2000" spc="3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project </a:t>
            </a:r>
            <a:r>
              <a:rPr dirty="0" sz="2000" spc="-4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schedules,</a:t>
            </a:r>
            <a:r>
              <a:rPr dirty="0" sz="2000" spc="-1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95">
                <a:solidFill>
                  <a:srgbClr val="30394D"/>
                </a:solidFill>
                <a:latin typeface="Cambria"/>
                <a:cs typeface="Cambria"/>
              </a:rPr>
              <a:t>meeting</a:t>
            </a:r>
            <a:r>
              <a:rPr dirty="0" sz="2000" spc="-16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schedules,</a:t>
            </a:r>
            <a:r>
              <a:rPr dirty="0" sz="2000" spc="-1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and</a:t>
            </a:r>
            <a:r>
              <a:rPr dirty="0" sz="2000" spc="-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personal</a:t>
            </a:r>
            <a:r>
              <a:rPr dirty="0" sz="2000" spc="-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schedules.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mbria"/>
              <a:cs typeface="Cambria"/>
            </a:endParaRPr>
          </a:p>
          <a:p>
            <a:pPr algn="just" marL="327660" marR="5080" indent="-314960">
              <a:lnSpc>
                <a:spcPct val="115799"/>
              </a:lnSpc>
            </a:pPr>
            <a:r>
              <a:rPr dirty="0" sz="2000" spc="180">
                <a:solidFill>
                  <a:srgbClr val="30394D"/>
                </a:solidFill>
                <a:latin typeface="Cambria"/>
                <a:cs typeface="Cambria"/>
              </a:rPr>
              <a:t>Django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is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 Python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framework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that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is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used</a:t>
            </a:r>
            <a:r>
              <a:rPr dirty="0" sz="2000" spc="1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to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30">
                <a:solidFill>
                  <a:srgbClr val="30394D"/>
                </a:solidFill>
                <a:latin typeface="Cambria"/>
                <a:cs typeface="Cambria"/>
              </a:rPr>
              <a:t>develop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web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applications.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It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is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a 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popular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choice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for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developing 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schedule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95">
                <a:solidFill>
                  <a:srgbClr val="30394D"/>
                </a:solidFill>
                <a:latin typeface="Cambria"/>
                <a:cs typeface="Cambria"/>
              </a:rPr>
              <a:t>management</a:t>
            </a:r>
            <a:r>
              <a:rPr dirty="0" sz="2000" spc="9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systems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 because</a:t>
            </a:r>
            <a:r>
              <a:rPr dirty="0" sz="2000" spc="12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30">
                <a:solidFill>
                  <a:srgbClr val="30394D"/>
                </a:solidFill>
                <a:latin typeface="Cambria"/>
                <a:cs typeface="Cambria"/>
              </a:rPr>
              <a:t>it</a:t>
            </a:r>
            <a:r>
              <a:rPr dirty="0" sz="2000" spc="8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is</a:t>
            </a:r>
            <a:r>
              <a:rPr dirty="0" sz="2000" spc="114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powerful,</a:t>
            </a:r>
            <a:r>
              <a:rPr dirty="0" sz="2000" spc="9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flexible,</a:t>
            </a:r>
            <a:r>
              <a:rPr dirty="0" sz="2000" spc="9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and</a:t>
            </a:r>
            <a:r>
              <a:rPr dirty="0" sz="2000" spc="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easy </a:t>
            </a:r>
            <a:r>
              <a:rPr dirty="0" sz="2000" spc="-4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to</a:t>
            </a:r>
            <a:r>
              <a:rPr dirty="0" sz="2000" spc="-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use.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61593"/>
            <a:ext cx="337629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20"/>
              <a:t>Problem</a:t>
            </a:r>
            <a:r>
              <a:rPr dirty="0" spc="125"/>
              <a:t> </a:t>
            </a:r>
            <a:r>
              <a:rPr dirty="0" spc="22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622" y="1610741"/>
            <a:ext cx="7924165" cy="14192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14799"/>
              </a:lnSpc>
              <a:spcBef>
                <a:spcPts val="40"/>
              </a:spcBef>
            </a:pP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The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current 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system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for </a:t>
            </a:r>
            <a:r>
              <a:rPr dirty="0" sz="2000" spc="210">
                <a:solidFill>
                  <a:srgbClr val="30394D"/>
                </a:solidFill>
                <a:latin typeface="Cambria"/>
                <a:cs typeface="Cambria"/>
              </a:rPr>
              <a:t>managing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schedules is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not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working 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properly.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It </a:t>
            </a:r>
            <a:r>
              <a:rPr dirty="0" sz="2000" spc="100">
                <a:solidFill>
                  <a:srgbClr val="30394D"/>
                </a:solidFill>
                <a:latin typeface="Cambria"/>
                <a:cs typeface="Cambria"/>
              </a:rPr>
              <a:t>is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difficult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to </a:t>
            </a:r>
            <a:r>
              <a:rPr dirty="0" sz="2000" spc="120">
                <a:solidFill>
                  <a:srgbClr val="30394D"/>
                </a:solidFill>
                <a:latin typeface="Cambria"/>
                <a:cs typeface="Cambria"/>
              </a:rPr>
              <a:t>create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and </a:t>
            </a:r>
            <a:r>
              <a:rPr dirty="0" sz="2000" spc="190">
                <a:solidFill>
                  <a:srgbClr val="30394D"/>
                </a:solidFill>
                <a:latin typeface="Cambria"/>
                <a:cs typeface="Cambria"/>
              </a:rPr>
              <a:t>manage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schedules, 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track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tasks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and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resources,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 and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generate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14">
                <a:solidFill>
                  <a:srgbClr val="30394D"/>
                </a:solidFill>
                <a:latin typeface="Cambria"/>
                <a:cs typeface="Cambria"/>
              </a:rPr>
              <a:t>reports</a:t>
            </a:r>
            <a:r>
              <a:rPr dirty="0" sz="2000" spc="12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80">
                <a:solidFill>
                  <a:srgbClr val="30394D"/>
                </a:solidFill>
                <a:latin typeface="Cambria"/>
                <a:cs typeface="Cambria"/>
              </a:rPr>
              <a:t>on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schedule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progress.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61593"/>
            <a:ext cx="99441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340"/>
              <a:t>G</a:t>
            </a:r>
            <a:r>
              <a:rPr dirty="0" spc="260"/>
              <a:t>o</a:t>
            </a:r>
            <a:r>
              <a:rPr dirty="0" spc="225"/>
              <a:t>a</a:t>
            </a:r>
            <a:r>
              <a:rPr dirty="0" spc="150"/>
              <a:t>l</a:t>
            </a:r>
            <a:r>
              <a:rPr dirty="0" spc="22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717" y="1634172"/>
            <a:ext cx="7954009" cy="27965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200">
                <a:solidFill>
                  <a:srgbClr val="30394D"/>
                </a:solidFill>
                <a:latin typeface="Cambria"/>
                <a:cs typeface="Cambria"/>
              </a:rPr>
              <a:t>The</a:t>
            </a:r>
            <a:r>
              <a:rPr dirty="0" sz="2000" spc="-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goals</a:t>
            </a:r>
            <a:r>
              <a:rPr dirty="0" sz="2000" spc="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of</a:t>
            </a:r>
            <a:r>
              <a:rPr dirty="0" sz="2000" spc="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the</a:t>
            </a:r>
            <a:r>
              <a:rPr dirty="0" sz="2000" spc="-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proposed</a:t>
            </a:r>
            <a:r>
              <a:rPr dirty="0" sz="2000" spc="-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schedule</a:t>
            </a:r>
            <a:r>
              <a:rPr dirty="0" sz="2000" spc="-12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204">
                <a:solidFill>
                  <a:srgbClr val="30394D"/>
                </a:solidFill>
                <a:latin typeface="Cambria"/>
                <a:cs typeface="Cambria"/>
              </a:rPr>
              <a:t>management</a:t>
            </a:r>
            <a:r>
              <a:rPr dirty="0" sz="2000" spc="-1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90">
                <a:solidFill>
                  <a:srgbClr val="30394D"/>
                </a:solidFill>
                <a:latin typeface="Cambria"/>
                <a:cs typeface="Cambria"/>
              </a:rPr>
              <a:t>system</a:t>
            </a:r>
            <a:r>
              <a:rPr dirty="0" sz="2000" spc="-13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10">
                <a:solidFill>
                  <a:srgbClr val="30394D"/>
                </a:solidFill>
                <a:latin typeface="Cambria"/>
                <a:cs typeface="Cambria"/>
              </a:rPr>
              <a:t>are</a:t>
            </a:r>
            <a:r>
              <a:rPr dirty="0" sz="2000" spc="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to: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Cambria"/>
              <a:cs typeface="Cambria"/>
            </a:endParaRPr>
          </a:p>
          <a:p>
            <a:pPr marL="327660" marR="119380" indent="-314960">
              <a:lnSpc>
                <a:spcPct val="115799"/>
              </a:lnSpc>
              <a:buClr>
                <a:srgbClr val="666666"/>
              </a:buClr>
              <a:buSzPct val="62500"/>
              <a:buFont typeface="Times New Roman"/>
              <a:buChar char="●"/>
              <a:tabLst>
                <a:tab pos="327025" algn="l"/>
                <a:tab pos="327660" algn="l"/>
              </a:tabLst>
            </a:pPr>
            <a:r>
              <a:rPr dirty="0" sz="2000" spc="130">
                <a:solidFill>
                  <a:srgbClr val="30394D"/>
                </a:solidFill>
                <a:latin typeface="Cambria"/>
                <a:cs typeface="Cambria"/>
              </a:rPr>
              <a:t>Provide</a:t>
            </a:r>
            <a:r>
              <a:rPr dirty="0" sz="2000" spc="-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user-friendly</a:t>
            </a:r>
            <a:r>
              <a:rPr dirty="0" sz="2000" spc="-17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interface</a:t>
            </a:r>
            <a:r>
              <a:rPr dirty="0" sz="2000" spc="-12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for</a:t>
            </a:r>
            <a:r>
              <a:rPr dirty="0" sz="2000" spc="-2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creating</a:t>
            </a:r>
            <a:r>
              <a:rPr dirty="0" sz="2000" spc="-10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and</a:t>
            </a:r>
            <a:r>
              <a:rPr dirty="0" sz="2000" spc="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210">
                <a:solidFill>
                  <a:srgbClr val="30394D"/>
                </a:solidFill>
                <a:latin typeface="Cambria"/>
                <a:cs typeface="Cambria"/>
              </a:rPr>
              <a:t>managing </a:t>
            </a:r>
            <a:r>
              <a:rPr dirty="0" sz="2000" spc="-4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schedules.</a:t>
            </a:r>
            <a:endParaRPr sz="2000">
              <a:latin typeface="Cambria"/>
              <a:cs typeface="Cambria"/>
            </a:endParaRPr>
          </a:p>
          <a:p>
            <a:pPr marL="327660" indent="-314960">
              <a:lnSpc>
                <a:spcPct val="100000"/>
              </a:lnSpc>
              <a:spcBef>
                <a:spcPts val="380"/>
              </a:spcBef>
              <a:buClr>
                <a:srgbClr val="666666"/>
              </a:buClr>
              <a:buSzPct val="62500"/>
              <a:buFont typeface="Times New Roman"/>
              <a:buChar char="●"/>
              <a:tabLst>
                <a:tab pos="327025" algn="l"/>
                <a:tab pos="327660" algn="l"/>
              </a:tabLst>
            </a:pP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Track</a:t>
            </a:r>
            <a:r>
              <a:rPr dirty="0" sz="2000" spc="-1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tasks</a:t>
            </a:r>
            <a:r>
              <a:rPr dirty="0" sz="2000" spc="-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and</a:t>
            </a:r>
            <a:r>
              <a:rPr dirty="0" sz="2000" spc="-6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resources.</a:t>
            </a:r>
            <a:endParaRPr sz="2000">
              <a:latin typeface="Cambria"/>
              <a:cs typeface="Cambria"/>
            </a:endParaRPr>
          </a:p>
          <a:p>
            <a:pPr marL="327660" indent="-314960">
              <a:lnSpc>
                <a:spcPct val="100000"/>
              </a:lnSpc>
              <a:spcBef>
                <a:spcPts val="305"/>
              </a:spcBef>
              <a:buClr>
                <a:srgbClr val="666666"/>
              </a:buClr>
              <a:buSzPct val="62500"/>
              <a:buFont typeface="Times New Roman"/>
              <a:buChar char="●"/>
              <a:tabLst>
                <a:tab pos="327025" algn="l"/>
                <a:tab pos="327660" algn="l"/>
              </a:tabLst>
            </a:pPr>
            <a:r>
              <a:rPr dirty="0" sz="2000" spc="225">
                <a:solidFill>
                  <a:srgbClr val="30394D"/>
                </a:solidFill>
                <a:latin typeface="Cambria"/>
                <a:cs typeface="Cambria"/>
              </a:rPr>
              <a:t>G</a:t>
            </a:r>
            <a:r>
              <a:rPr dirty="0" sz="2000" spc="195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190">
                <a:solidFill>
                  <a:srgbClr val="30394D"/>
                </a:solidFill>
                <a:latin typeface="Cambria"/>
                <a:cs typeface="Cambria"/>
              </a:rPr>
              <a:t>n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65">
                <a:solidFill>
                  <a:srgbClr val="30394D"/>
                </a:solidFill>
                <a:latin typeface="Cambria"/>
                <a:cs typeface="Cambria"/>
              </a:rPr>
              <a:t>r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te</a:t>
            </a:r>
            <a:r>
              <a:rPr dirty="0" sz="2000" spc="-1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65">
                <a:solidFill>
                  <a:srgbClr val="30394D"/>
                </a:solidFill>
                <a:latin typeface="Cambria"/>
                <a:cs typeface="Cambria"/>
              </a:rPr>
              <a:t>r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p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o</a:t>
            </a:r>
            <a:r>
              <a:rPr dirty="0" sz="2000" spc="65">
                <a:solidFill>
                  <a:srgbClr val="30394D"/>
                </a:solidFill>
                <a:latin typeface="Cambria"/>
                <a:cs typeface="Cambria"/>
              </a:rPr>
              <a:t>r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ts</a:t>
            </a:r>
            <a:r>
              <a:rPr dirty="0" sz="2000" spc="-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o</a:t>
            </a:r>
            <a:r>
              <a:rPr dirty="0" sz="2000" spc="229">
                <a:solidFill>
                  <a:srgbClr val="30394D"/>
                </a:solidFill>
                <a:latin typeface="Cambria"/>
                <a:cs typeface="Cambria"/>
              </a:rPr>
              <a:t>n</a:t>
            </a:r>
            <a:r>
              <a:rPr dirty="0" sz="2000" spc="8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c</a:t>
            </a:r>
            <a:r>
              <a:rPr dirty="0" sz="2000" spc="240">
                <a:solidFill>
                  <a:srgbClr val="30394D"/>
                </a:solidFill>
                <a:latin typeface="Cambria"/>
                <a:cs typeface="Cambria"/>
              </a:rPr>
              <a:t>h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d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u</a:t>
            </a:r>
            <a:r>
              <a:rPr dirty="0" sz="2000" spc="130">
                <a:solidFill>
                  <a:srgbClr val="30394D"/>
                </a:solidFill>
                <a:latin typeface="Cambria"/>
                <a:cs typeface="Cambria"/>
              </a:rPr>
              <a:t>le</a:t>
            </a:r>
            <a:r>
              <a:rPr dirty="0" sz="2000" spc="-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p</a:t>
            </a:r>
            <a:r>
              <a:rPr dirty="0" sz="2000" spc="75">
                <a:solidFill>
                  <a:srgbClr val="30394D"/>
                </a:solidFill>
                <a:latin typeface="Cambria"/>
                <a:cs typeface="Cambria"/>
              </a:rPr>
              <a:t>r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o</a:t>
            </a:r>
            <a:r>
              <a:rPr dirty="0" sz="2000" spc="204">
                <a:solidFill>
                  <a:srgbClr val="30394D"/>
                </a:solidFill>
                <a:latin typeface="Cambria"/>
                <a:cs typeface="Cambria"/>
              </a:rPr>
              <a:t>g</a:t>
            </a:r>
            <a:r>
              <a:rPr dirty="0" sz="2000" spc="65">
                <a:solidFill>
                  <a:srgbClr val="30394D"/>
                </a:solidFill>
                <a:latin typeface="Cambria"/>
                <a:cs typeface="Cambria"/>
              </a:rPr>
              <a:t>r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ss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327660" marR="699135" indent="-314960">
              <a:lnSpc>
                <a:spcPct val="115799"/>
              </a:lnSpc>
              <a:spcBef>
                <a:spcPts val="5"/>
              </a:spcBef>
              <a:buClr>
                <a:srgbClr val="666666"/>
              </a:buClr>
              <a:buSzPct val="62500"/>
              <a:buFont typeface="Times New Roman"/>
              <a:buChar char="●"/>
              <a:tabLst>
                <a:tab pos="327025" algn="l"/>
                <a:tab pos="327660" algn="l"/>
              </a:tabLst>
            </a:pP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Integrate</a:t>
            </a:r>
            <a:r>
              <a:rPr dirty="0" sz="2000" spc="-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with</a:t>
            </a:r>
            <a:r>
              <a:rPr dirty="0" sz="2000" spc="-1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other</a:t>
            </a:r>
            <a:r>
              <a:rPr dirty="0" sz="2000" spc="-2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95">
                <a:solidFill>
                  <a:srgbClr val="30394D"/>
                </a:solidFill>
                <a:latin typeface="Cambria"/>
                <a:cs typeface="Cambria"/>
              </a:rPr>
              <a:t>systems,</a:t>
            </a:r>
            <a:r>
              <a:rPr dirty="0" sz="2000" spc="-1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such</a:t>
            </a:r>
            <a:r>
              <a:rPr dirty="0" sz="2000" spc="-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as</a:t>
            </a:r>
            <a:r>
              <a:rPr dirty="0" sz="2000" spc="3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80">
                <a:solidFill>
                  <a:srgbClr val="30394D"/>
                </a:solidFill>
                <a:latin typeface="Cambria"/>
                <a:cs typeface="Cambria"/>
              </a:rPr>
              <a:t>email</a:t>
            </a:r>
            <a:r>
              <a:rPr dirty="0" sz="2000" spc="-6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and</a:t>
            </a:r>
            <a:r>
              <a:rPr dirty="0" sz="2000" spc="-5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project </a:t>
            </a:r>
            <a:r>
              <a:rPr dirty="0" sz="2000" spc="-4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210">
                <a:solidFill>
                  <a:srgbClr val="30394D"/>
                </a:solidFill>
                <a:latin typeface="Cambria"/>
                <a:cs typeface="Cambria"/>
              </a:rPr>
              <a:t>management</a:t>
            </a:r>
            <a:r>
              <a:rPr dirty="0" sz="2000" spc="-1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tools.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61593"/>
            <a:ext cx="30702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80"/>
              <a:t>Literature</a:t>
            </a:r>
            <a:r>
              <a:rPr dirty="0" spc="190"/>
              <a:t> </a:t>
            </a:r>
            <a:r>
              <a:rPr dirty="0" spc="200"/>
              <a:t>Survey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1150" marR="625475">
              <a:lnSpc>
                <a:spcPct val="112700"/>
              </a:lnSpc>
              <a:spcBef>
                <a:spcPts val="95"/>
              </a:spcBef>
            </a:pPr>
            <a:r>
              <a:rPr dirty="0" spc="235"/>
              <a:t>T</a:t>
            </a:r>
            <a:r>
              <a:rPr dirty="0" spc="240"/>
              <a:t>h</a:t>
            </a:r>
            <a:r>
              <a:rPr dirty="0" spc="145"/>
              <a:t>e</a:t>
            </a:r>
            <a:r>
              <a:rPr dirty="0" spc="70"/>
              <a:t>r</a:t>
            </a:r>
            <a:r>
              <a:rPr dirty="0" spc="125"/>
              <a:t>e</a:t>
            </a:r>
            <a:r>
              <a:rPr dirty="0" spc="-114"/>
              <a:t> </a:t>
            </a:r>
            <a:r>
              <a:rPr dirty="0" spc="145"/>
              <a:t>a</a:t>
            </a:r>
            <a:r>
              <a:rPr dirty="0" spc="70"/>
              <a:t>r</a:t>
            </a:r>
            <a:r>
              <a:rPr dirty="0" spc="125"/>
              <a:t>e</a:t>
            </a:r>
            <a:r>
              <a:rPr dirty="0" spc="30"/>
              <a:t> </a:t>
            </a:r>
            <a:r>
              <a:rPr dirty="0" spc="160"/>
              <a:t>a</a:t>
            </a:r>
            <a:r>
              <a:rPr dirty="0" spc="70"/>
              <a:t> </a:t>
            </a:r>
            <a:r>
              <a:rPr dirty="0" spc="229"/>
              <a:t>n</a:t>
            </a:r>
            <a:r>
              <a:rPr dirty="0" spc="265"/>
              <a:t>um</a:t>
            </a:r>
            <a:r>
              <a:rPr dirty="0" spc="105"/>
              <a:t>b</a:t>
            </a:r>
            <a:r>
              <a:rPr dirty="0" spc="145"/>
              <a:t>e</a:t>
            </a:r>
            <a:r>
              <a:rPr dirty="0" spc="100"/>
              <a:t>r</a:t>
            </a:r>
            <a:r>
              <a:rPr dirty="0" spc="-90"/>
              <a:t> </a:t>
            </a:r>
            <a:r>
              <a:rPr dirty="0" spc="200"/>
              <a:t>o</a:t>
            </a:r>
            <a:r>
              <a:rPr dirty="0" spc="135"/>
              <a:t>f</a:t>
            </a:r>
            <a:r>
              <a:rPr dirty="0" spc="25"/>
              <a:t> </a:t>
            </a:r>
            <a:r>
              <a:rPr dirty="0" spc="145"/>
              <a:t>e</a:t>
            </a:r>
            <a:r>
              <a:rPr dirty="0" spc="225"/>
              <a:t>x</a:t>
            </a:r>
            <a:r>
              <a:rPr dirty="0" spc="110"/>
              <a:t>i</a:t>
            </a:r>
            <a:r>
              <a:rPr dirty="0" spc="190"/>
              <a:t>s</a:t>
            </a:r>
            <a:r>
              <a:rPr dirty="0" spc="185"/>
              <a:t>ting</a:t>
            </a:r>
            <a:r>
              <a:rPr dirty="0" spc="-85"/>
              <a:t> </a:t>
            </a:r>
            <a:r>
              <a:rPr dirty="0" spc="185"/>
              <a:t>s</a:t>
            </a:r>
            <a:r>
              <a:rPr dirty="0" spc="114"/>
              <a:t>y</a:t>
            </a:r>
            <a:r>
              <a:rPr dirty="0" spc="185"/>
              <a:t>s</a:t>
            </a:r>
            <a:r>
              <a:rPr dirty="0" spc="110"/>
              <a:t>t</a:t>
            </a:r>
            <a:r>
              <a:rPr dirty="0" spc="180"/>
              <a:t>e</a:t>
            </a:r>
            <a:r>
              <a:rPr dirty="0" spc="355"/>
              <a:t>m</a:t>
            </a:r>
            <a:r>
              <a:rPr dirty="0" spc="160"/>
              <a:t>s</a:t>
            </a:r>
            <a:r>
              <a:rPr dirty="0" spc="-110"/>
              <a:t> </a:t>
            </a:r>
            <a:r>
              <a:rPr dirty="0" spc="140"/>
              <a:t>t</a:t>
            </a:r>
            <a:r>
              <a:rPr dirty="0" spc="245"/>
              <a:t>h</a:t>
            </a:r>
            <a:r>
              <a:rPr dirty="0" spc="145"/>
              <a:t>a</a:t>
            </a:r>
            <a:r>
              <a:rPr dirty="0" spc="145"/>
              <a:t>t</a:t>
            </a:r>
            <a:r>
              <a:rPr dirty="0" spc="-60"/>
              <a:t> </a:t>
            </a:r>
            <a:r>
              <a:rPr dirty="0" spc="145"/>
              <a:t>a</a:t>
            </a:r>
            <a:r>
              <a:rPr dirty="0" spc="155"/>
              <a:t>dd</a:t>
            </a:r>
            <a:r>
              <a:rPr dirty="0" spc="70"/>
              <a:t>r</a:t>
            </a:r>
            <a:r>
              <a:rPr dirty="0" spc="145"/>
              <a:t>e</a:t>
            </a:r>
            <a:r>
              <a:rPr dirty="0" spc="180"/>
              <a:t>s</a:t>
            </a:r>
            <a:r>
              <a:rPr dirty="0" spc="160"/>
              <a:t>s</a:t>
            </a:r>
            <a:r>
              <a:rPr dirty="0" spc="-100"/>
              <a:t> </a:t>
            </a:r>
            <a:r>
              <a:rPr dirty="0" spc="140"/>
              <a:t>t</a:t>
            </a:r>
            <a:r>
              <a:rPr dirty="0" spc="245"/>
              <a:t>h</a:t>
            </a:r>
            <a:r>
              <a:rPr dirty="0" spc="125"/>
              <a:t>e</a:t>
            </a:r>
            <a:r>
              <a:rPr dirty="0" spc="-40"/>
              <a:t> </a:t>
            </a:r>
            <a:r>
              <a:rPr dirty="0" spc="185"/>
              <a:t>s</a:t>
            </a:r>
            <a:r>
              <a:rPr dirty="0" spc="145"/>
              <a:t>a</a:t>
            </a:r>
            <a:r>
              <a:rPr dirty="0" spc="355"/>
              <a:t>m</a:t>
            </a:r>
            <a:r>
              <a:rPr dirty="0" spc="80"/>
              <a:t>e  </a:t>
            </a:r>
            <a:r>
              <a:rPr dirty="0" spc="155"/>
              <a:t>problem.</a:t>
            </a:r>
            <a:r>
              <a:rPr dirty="0" spc="-85"/>
              <a:t> </a:t>
            </a:r>
            <a:r>
              <a:rPr dirty="0" spc="165"/>
              <a:t>However,</a:t>
            </a:r>
            <a:r>
              <a:rPr dirty="0" spc="-75"/>
              <a:t> </a:t>
            </a:r>
            <a:r>
              <a:rPr dirty="0" spc="170"/>
              <a:t>they</a:t>
            </a:r>
            <a:r>
              <a:rPr dirty="0" spc="-25"/>
              <a:t> </a:t>
            </a:r>
            <a:r>
              <a:rPr dirty="0" spc="135"/>
              <a:t>all</a:t>
            </a:r>
            <a:r>
              <a:rPr dirty="0" spc="10"/>
              <a:t> </a:t>
            </a:r>
            <a:r>
              <a:rPr dirty="0" spc="155"/>
              <a:t>have</a:t>
            </a:r>
            <a:r>
              <a:rPr dirty="0" spc="-40"/>
              <a:t> </a:t>
            </a:r>
            <a:r>
              <a:rPr dirty="0" spc="165"/>
              <a:t>limitations.</a:t>
            </a:r>
          </a:p>
          <a:p>
            <a:pPr marL="155575">
              <a:lnSpc>
                <a:spcPct val="100000"/>
              </a:lnSpc>
              <a:spcBef>
                <a:spcPts val="50"/>
              </a:spcBef>
            </a:pPr>
            <a:endParaRPr sz="2650"/>
          </a:p>
          <a:p>
            <a:pPr marL="626110" indent="-457834">
              <a:lnSpc>
                <a:spcPct val="100000"/>
              </a:lnSpc>
              <a:buClr>
                <a:srgbClr val="666666"/>
              </a:buClr>
              <a:buSzPct val="62500"/>
              <a:buAutoNum type="arabicPeriod"/>
              <a:tabLst>
                <a:tab pos="626110" algn="l"/>
                <a:tab pos="626745" algn="l"/>
              </a:tabLst>
            </a:pPr>
            <a:r>
              <a:rPr dirty="0" spc="190"/>
              <a:t>They</a:t>
            </a:r>
            <a:r>
              <a:rPr dirty="0" spc="-105"/>
              <a:t> </a:t>
            </a:r>
            <a:r>
              <a:rPr dirty="0" spc="110"/>
              <a:t>are</a:t>
            </a:r>
            <a:r>
              <a:rPr dirty="0" spc="15"/>
              <a:t> </a:t>
            </a:r>
            <a:r>
              <a:rPr dirty="0" spc="170"/>
              <a:t>not</a:t>
            </a:r>
            <a:r>
              <a:rPr dirty="0" spc="-5"/>
              <a:t> </a:t>
            </a:r>
            <a:r>
              <a:rPr dirty="0" spc="180"/>
              <a:t>user-friendly.</a:t>
            </a:r>
          </a:p>
          <a:p>
            <a:pPr marL="626110" marR="5080" indent="-457834">
              <a:lnSpc>
                <a:spcPct val="115799"/>
              </a:lnSpc>
              <a:buClr>
                <a:srgbClr val="666666"/>
              </a:buClr>
              <a:buSzPct val="62500"/>
              <a:buAutoNum type="arabicPeriod"/>
              <a:tabLst>
                <a:tab pos="626110" algn="l"/>
                <a:tab pos="626745" algn="l"/>
              </a:tabLst>
            </a:pPr>
            <a:r>
              <a:rPr dirty="0" spc="175"/>
              <a:t>They</a:t>
            </a:r>
            <a:r>
              <a:rPr dirty="0" spc="130"/>
              <a:t> </a:t>
            </a:r>
            <a:r>
              <a:rPr dirty="0" spc="165"/>
              <a:t>do</a:t>
            </a:r>
            <a:r>
              <a:rPr dirty="0" spc="125"/>
              <a:t> </a:t>
            </a:r>
            <a:r>
              <a:rPr dirty="0" spc="170"/>
              <a:t>not</a:t>
            </a:r>
            <a:r>
              <a:rPr dirty="0" spc="160"/>
              <a:t> </a:t>
            </a:r>
            <a:r>
              <a:rPr dirty="0" spc="155"/>
              <a:t>have</a:t>
            </a:r>
            <a:r>
              <a:rPr dirty="0" spc="185"/>
              <a:t> </a:t>
            </a:r>
            <a:r>
              <a:rPr dirty="0" spc="135"/>
              <a:t>all</a:t>
            </a:r>
            <a:r>
              <a:rPr dirty="0" spc="229"/>
              <a:t> </a:t>
            </a:r>
            <a:r>
              <a:rPr dirty="0" spc="170"/>
              <a:t>of</a:t>
            </a:r>
            <a:r>
              <a:rPr dirty="0" spc="175"/>
              <a:t> </a:t>
            </a:r>
            <a:r>
              <a:rPr dirty="0" spc="170"/>
              <a:t>the</a:t>
            </a:r>
            <a:r>
              <a:rPr dirty="0" spc="180"/>
              <a:t> </a:t>
            </a:r>
            <a:r>
              <a:rPr dirty="0" spc="145"/>
              <a:t>features</a:t>
            </a:r>
            <a:r>
              <a:rPr dirty="0" spc="204"/>
              <a:t> </a:t>
            </a:r>
            <a:r>
              <a:rPr dirty="0" spc="170"/>
              <a:t>that</a:t>
            </a:r>
            <a:r>
              <a:rPr dirty="0" spc="165"/>
              <a:t> </a:t>
            </a:r>
            <a:r>
              <a:rPr dirty="0" spc="110"/>
              <a:t>are</a:t>
            </a:r>
            <a:r>
              <a:rPr dirty="0" spc="180"/>
              <a:t> </a:t>
            </a:r>
            <a:r>
              <a:rPr dirty="0" spc="140"/>
              <a:t>needed</a:t>
            </a:r>
            <a:r>
              <a:rPr dirty="0" spc="175"/>
              <a:t> </a:t>
            </a:r>
            <a:r>
              <a:rPr dirty="0" spc="160"/>
              <a:t>to</a:t>
            </a:r>
            <a:r>
              <a:rPr dirty="0" spc="125"/>
              <a:t> </a:t>
            </a:r>
            <a:r>
              <a:rPr dirty="0" spc="204"/>
              <a:t>manage </a:t>
            </a:r>
            <a:r>
              <a:rPr dirty="0" spc="-425"/>
              <a:t> </a:t>
            </a:r>
            <a:r>
              <a:rPr dirty="0" spc="165"/>
              <a:t>schedules</a:t>
            </a:r>
            <a:r>
              <a:rPr dirty="0" spc="-25"/>
              <a:t> </a:t>
            </a:r>
            <a:r>
              <a:rPr dirty="0" spc="135"/>
              <a:t>effectively.</a:t>
            </a:r>
          </a:p>
          <a:p>
            <a:pPr marL="626110" indent="-457834">
              <a:lnSpc>
                <a:spcPct val="100000"/>
              </a:lnSpc>
              <a:spcBef>
                <a:spcPts val="305"/>
              </a:spcBef>
              <a:buClr>
                <a:srgbClr val="666666"/>
              </a:buClr>
              <a:buSzPct val="62500"/>
              <a:buAutoNum type="arabicPeriod"/>
              <a:tabLst>
                <a:tab pos="626110" algn="l"/>
                <a:tab pos="626745" algn="l"/>
              </a:tabLst>
            </a:pPr>
            <a:r>
              <a:rPr dirty="0" spc="190"/>
              <a:t>They</a:t>
            </a:r>
            <a:r>
              <a:rPr dirty="0" spc="-95"/>
              <a:t> </a:t>
            </a:r>
            <a:r>
              <a:rPr dirty="0" spc="110"/>
              <a:t>are</a:t>
            </a:r>
            <a:r>
              <a:rPr dirty="0" spc="30"/>
              <a:t> </a:t>
            </a:r>
            <a:r>
              <a:rPr dirty="0" spc="170"/>
              <a:t>not</a:t>
            </a:r>
            <a:r>
              <a:rPr dirty="0" spc="5"/>
              <a:t> </a:t>
            </a:r>
            <a:r>
              <a:rPr dirty="0" spc="150"/>
              <a:t>integrated</a:t>
            </a:r>
            <a:r>
              <a:rPr dirty="0" spc="-110"/>
              <a:t> </a:t>
            </a:r>
            <a:r>
              <a:rPr dirty="0" spc="165"/>
              <a:t>with</a:t>
            </a:r>
            <a:r>
              <a:rPr dirty="0" spc="-55"/>
              <a:t> </a:t>
            </a:r>
            <a:r>
              <a:rPr dirty="0" spc="155"/>
              <a:t>other</a:t>
            </a:r>
            <a:r>
              <a:rPr dirty="0" spc="-20"/>
              <a:t> </a:t>
            </a:r>
            <a:r>
              <a:rPr dirty="0" spc="180"/>
              <a:t>systems.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61593"/>
            <a:ext cx="800227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29"/>
              <a:t>Limitation</a:t>
            </a:r>
            <a:r>
              <a:rPr dirty="0" spc="250"/>
              <a:t> </a:t>
            </a:r>
            <a:r>
              <a:rPr dirty="0" spc="270"/>
              <a:t>of</a:t>
            </a:r>
            <a:r>
              <a:rPr dirty="0" spc="10"/>
              <a:t> </a:t>
            </a:r>
            <a:r>
              <a:rPr dirty="0" spc="235"/>
              <a:t>Existing</a:t>
            </a:r>
            <a:r>
              <a:rPr dirty="0" spc="185"/>
              <a:t> </a:t>
            </a:r>
            <a:r>
              <a:rPr dirty="0" spc="245"/>
              <a:t>system</a:t>
            </a:r>
            <a:r>
              <a:rPr dirty="0" spc="155"/>
              <a:t> </a:t>
            </a:r>
            <a:r>
              <a:rPr dirty="0" spc="195"/>
              <a:t>or</a:t>
            </a:r>
            <a:r>
              <a:rPr dirty="0"/>
              <a:t> </a:t>
            </a:r>
            <a:r>
              <a:rPr dirty="0" spc="195"/>
              <a:t>research </a:t>
            </a:r>
            <a:r>
              <a:rPr dirty="0" spc="240"/>
              <a:t>gap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842" y="1958466"/>
            <a:ext cx="3773170" cy="212471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35"/>
              </a:spcBef>
            </a:pPr>
            <a:r>
              <a:rPr dirty="0" sz="2000" spc="235">
                <a:solidFill>
                  <a:srgbClr val="30394D"/>
                </a:solidFill>
                <a:latin typeface="Cambria"/>
                <a:cs typeface="Cambria"/>
              </a:rPr>
              <a:t>T</a:t>
            </a:r>
            <a:r>
              <a:rPr dirty="0" sz="2000" spc="240">
                <a:solidFill>
                  <a:srgbClr val="30394D"/>
                </a:solidFill>
                <a:latin typeface="Cambria"/>
                <a:cs typeface="Cambria"/>
              </a:rPr>
              <a:t>h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-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p</a:t>
            </a:r>
            <a:r>
              <a:rPr dirty="0" sz="2000" spc="80">
                <a:solidFill>
                  <a:srgbClr val="30394D"/>
                </a:solidFill>
                <a:latin typeface="Cambria"/>
                <a:cs typeface="Cambria"/>
              </a:rPr>
              <a:t>r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o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p</a:t>
            </a:r>
            <a:r>
              <a:rPr dirty="0" sz="2000" spc="130">
                <a:solidFill>
                  <a:srgbClr val="30394D"/>
                </a:solidFill>
                <a:latin typeface="Cambria"/>
                <a:cs typeface="Cambria"/>
              </a:rPr>
              <a:t>o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d</a:t>
            </a:r>
            <a:r>
              <a:rPr dirty="0" sz="2000" spc="-1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110">
                <a:solidFill>
                  <a:srgbClr val="30394D"/>
                </a:solidFill>
                <a:latin typeface="Cambria"/>
                <a:cs typeface="Cambria"/>
              </a:rPr>
              <a:t>y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110">
                <a:solidFill>
                  <a:srgbClr val="30394D"/>
                </a:solidFill>
                <a:latin typeface="Cambria"/>
                <a:cs typeface="Cambria"/>
              </a:rPr>
              <a:t>t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355">
                <a:solidFill>
                  <a:srgbClr val="30394D"/>
                </a:solidFill>
                <a:latin typeface="Cambria"/>
                <a:cs typeface="Cambria"/>
              </a:rPr>
              <a:t>m</a:t>
            </a:r>
            <a:r>
              <a:rPr dirty="0" sz="2000" spc="-6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w</a:t>
            </a:r>
            <a:r>
              <a:rPr dirty="0" sz="2000" spc="114">
                <a:solidFill>
                  <a:srgbClr val="30394D"/>
                </a:solidFill>
                <a:latin typeface="Cambria"/>
                <a:cs typeface="Cambria"/>
              </a:rPr>
              <a:t>ill 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dd</a:t>
            </a:r>
            <a:r>
              <a:rPr dirty="0" sz="2000" spc="65">
                <a:solidFill>
                  <a:srgbClr val="30394D"/>
                </a:solidFill>
                <a:latin typeface="Cambria"/>
                <a:cs typeface="Cambria"/>
              </a:rPr>
              <a:t>r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-12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t</a:t>
            </a:r>
            <a:r>
              <a:rPr dirty="0" sz="2000" spc="245">
                <a:solidFill>
                  <a:srgbClr val="30394D"/>
                </a:solidFill>
                <a:latin typeface="Cambria"/>
                <a:cs typeface="Cambria"/>
              </a:rPr>
              <a:t>h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-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limit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 spc="114">
                <a:solidFill>
                  <a:srgbClr val="30394D"/>
                </a:solidFill>
                <a:latin typeface="Cambria"/>
                <a:cs typeface="Cambria"/>
              </a:rPr>
              <a:t>ti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o</a:t>
            </a:r>
            <a:r>
              <a:rPr dirty="0" sz="2000" spc="195">
                <a:solidFill>
                  <a:srgbClr val="30394D"/>
                </a:solidFill>
                <a:latin typeface="Cambria"/>
                <a:cs typeface="Cambria"/>
              </a:rPr>
              <a:t>ns</a:t>
            </a:r>
            <a:r>
              <a:rPr dirty="0" sz="2000" spc="-114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o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f 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225">
                <a:solidFill>
                  <a:srgbClr val="30394D"/>
                </a:solidFill>
                <a:latin typeface="Cambria"/>
                <a:cs typeface="Cambria"/>
              </a:rPr>
              <a:t>x</a:t>
            </a:r>
            <a:r>
              <a:rPr dirty="0" sz="2000" spc="120">
                <a:solidFill>
                  <a:srgbClr val="30394D"/>
                </a:solidFill>
                <a:latin typeface="Cambria"/>
                <a:cs typeface="Cambria"/>
              </a:rPr>
              <a:t>i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ting</a:t>
            </a:r>
            <a:r>
              <a:rPr dirty="0" sz="2000" spc="-17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110">
                <a:solidFill>
                  <a:srgbClr val="30394D"/>
                </a:solidFill>
                <a:latin typeface="Cambria"/>
                <a:cs typeface="Cambria"/>
              </a:rPr>
              <a:t>y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110">
                <a:solidFill>
                  <a:srgbClr val="30394D"/>
                </a:solidFill>
                <a:latin typeface="Cambria"/>
                <a:cs typeface="Cambria"/>
              </a:rPr>
              <a:t>t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360">
                <a:solidFill>
                  <a:srgbClr val="30394D"/>
                </a:solidFill>
                <a:latin typeface="Cambria"/>
                <a:cs typeface="Cambria"/>
              </a:rPr>
              <a:t>m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-12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00">
                <a:solidFill>
                  <a:srgbClr val="30394D"/>
                </a:solidFill>
                <a:latin typeface="Cambria"/>
                <a:cs typeface="Cambria"/>
              </a:rPr>
              <a:t>b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y</a:t>
            </a:r>
            <a:r>
              <a:rPr dirty="0" sz="2000" spc="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p</a:t>
            </a:r>
            <a:r>
              <a:rPr dirty="0" sz="2000" spc="80">
                <a:solidFill>
                  <a:srgbClr val="30394D"/>
                </a:solidFill>
                <a:latin typeface="Cambria"/>
                <a:cs typeface="Cambria"/>
              </a:rPr>
              <a:t>r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o</a:t>
            </a:r>
            <a:r>
              <a:rPr dirty="0" sz="2000" spc="114">
                <a:solidFill>
                  <a:srgbClr val="30394D"/>
                </a:solidFill>
                <a:latin typeface="Cambria"/>
                <a:cs typeface="Cambria"/>
              </a:rPr>
              <a:t>v</a:t>
            </a:r>
            <a:r>
              <a:rPr dirty="0" sz="2000" spc="90">
                <a:solidFill>
                  <a:srgbClr val="30394D"/>
                </a:solidFill>
                <a:latin typeface="Cambria"/>
                <a:cs typeface="Cambria"/>
              </a:rPr>
              <a:t>i</a:t>
            </a:r>
            <a:r>
              <a:rPr dirty="0" sz="2000" spc="190">
                <a:solidFill>
                  <a:srgbClr val="30394D"/>
                </a:solidFill>
                <a:latin typeface="Cambria"/>
                <a:cs typeface="Cambria"/>
              </a:rPr>
              <a:t>d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ing 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a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more comprehensive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set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of </a:t>
            </a:r>
            <a:r>
              <a:rPr dirty="0" sz="2000" spc="-4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215">
                <a:solidFill>
                  <a:srgbClr val="30394D"/>
                </a:solidFill>
                <a:latin typeface="Cambria"/>
                <a:cs typeface="Cambria"/>
              </a:rPr>
              <a:t>f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 spc="120">
                <a:solidFill>
                  <a:srgbClr val="30394D"/>
                </a:solidFill>
                <a:latin typeface="Cambria"/>
                <a:cs typeface="Cambria"/>
              </a:rPr>
              <a:t>t</a:t>
            </a:r>
            <a:r>
              <a:rPr dirty="0" sz="2000" spc="190">
                <a:solidFill>
                  <a:srgbClr val="30394D"/>
                </a:solidFill>
                <a:latin typeface="Cambria"/>
                <a:cs typeface="Cambria"/>
              </a:rPr>
              <a:t>u</a:t>
            </a:r>
            <a:r>
              <a:rPr dirty="0" sz="2000" spc="65">
                <a:solidFill>
                  <a:srgbClr val="30394D"/>
                </a:solidFill>
                <a:latin typeface="Cambria"/>
                <a:cs typeface="Cambria"/>
              </a:rPr>
              <a:t>r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-12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 spc="190">
                <a:solidFill>
                  <a:srgbClr val="30394D"/>
                </a:solidFill>
                <a:latin typeface="Cambria"/>
                <a:cs typeface="Cambria"/>
              </a:rPr>
              <a:t>nd</a:t>
            </a:r>
            <a:r>
              <a:rPr dirty="0" sz="2000" spc="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 spc="-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360">
                <a:solidFill>
                  <a:srgbClr val="30394D"/>
                </a:solidFill>
                <a:latin typeface="Cambria"/>
                <a:cs typeface="Cambria"/>
              </a:rPr>
              <a:t>m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o</a:t>
            </a:r>
            <a:r>
              <a:rPr dirty="0" sz="2000" spc="65">
                <a:solidFill>
                  <a:srgbClr val="30394D"/>
                </a:solidFill>
                <a:latin typeface="Cambria"/>
                <a:cs typeface="Cambria"/>
              </a:rPr>
              <a:t>r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90">
                <a:solidFill>
                  <a:srgbClr val="30394D"/>
                </a:solidFill>
                <a:latin typeface="Cambria"/>
                <a:cs typeface="Cambria"/>
              </a:rPr>
              <a:t>u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95">
                <a:solidFill>
                  <a:srgbClr val="30394D"/>
                </a:solidFill>
                <a:latin typeface="Cambria"/>
                <a:cs typeface="Cambria"/>
              </a:rPr>
              <a:t>r</a:t>
            </a:r>
            <a:r>
              <a:rPr dirty="0" sz="2000" spc="470">
                <a:solidFill>
                  <a:srgbClr val="30394D"/>
                </a:solidFill>
                <a:latin typeface="Cambria"/>
                <a:cs typeface="Cambria"/>
              </a:rPr>
              <a:t>- 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friendly</a:t>
            </a:r>
            <a:r>
              <a:rPr dirty="0" sz="2000" spc="-11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interface.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13410" marR="154305" indent="76200">
              <a:lnSpc>
                <a:spcPct val="117200"/>
              </a:lnSpc>
              <a:spcBef>
                <a:spcPts val="95"/>
              </a:spcBef>
            </a:pPr>
            <a:r>
              <a:rPr dirty="0" spc="160"/>
              <a:t>Some </a:t>
            </a:r>
            <a:r>
              <a:rPr dirty="0" spc="150"/>
              <a:t>of </a:t>
            </a:r>
            <a:r>
              <a:rPr dirty="0" spc="145"/>
              <a:t>the </a:t>
            </a:r>
            <a:r>
              <a:rPr dirty="0" spc="140"/>
              <a:t>limitations </a:t>
            </a:r>
            <a:r>
              <a:rPr dirty="0" spc="155"/>
              <a:t>of </a:t>
            </a:r>
            <a:r>
              <a:rPr dirty="0" spc="160"/>
              <a:t> </a:t>
            </a:r>
            <a:r>
              <a:rPr dirty="0" spc="135"/>
              <a:t>existingschedule</a:t>
            </a:r>
            <a:r>
              <a:rPr dirty="0" spc="100"/>
              <a:t> </a:t>
            </a:r>
            <a:r>
              <a:rPr dirty="0" spc="165"/>
              <a:t>management</a:t>
            </a:r>
          </a:p>
          <a:p>
            <a:pPr marL="1309370">
              <a:lnSpc>
                <a:spcPct val="100000"/>
              </a:lnSpc>
              <a:spcBef>
                <a:spcPts val="315"/>
              </a:spcBef>
            </a:pPr>
            <a:r>
              <a:rPr dirty="0" spc="150"/>
              <a:t>systems</a:t>
            </a:r>
            <a:r>
              <a:rPr dirty="0" spc="25"/>
              <a:t> </a:t>
            </a:r>
            <a:r>
              <a:rPr dirty="0" spc="114"/>
              <a:t>include:</a:t>
            </a:r>
          </a:p>
          <a:p>
            <a:pPr marL="393700" marR="106045" indent="-393700">
              <a:lnSpc>
                <a:spcPct val="117200"/>
              </a:lnSpc>
              <a:spcBef>
                <a:spcPts val="75"/>
              </a:spcBef>
              <a:buClr>
                <a:srgbClr val="666666"/>
              </a:buClr>
              <a:buSzPct val="80645"/>
              <a:buFont typeface="Times New Roman"/>
              <a:buChar char="●"/>
              <a:tabLst>
                <a:tab pos="393700" algn="l"/>
                <a:tab pos="394335" algn="l"/>
              </a:tabLst>
            </a:pPr>
            <a:r>
              <a:rPr dirty="0" spc="145"/>
              <a:t>They</a:t>
            </a:r>
            <a:r>
              <a:rPr dirty="0" spc="105"/>
              <a:t> </a:t>
            </a:r>
            <a:r>
              <a:rPr dirty="0" spc="150"/>
              <a:t>can</a:t>
            </a:r>
            <a:r>
              <a:rPr dirty="0" spc="30"/>
              <a:t> </a:t>
            </a:r>
            <a:r>
              <a:rPr dirty="0" spc="110"/>
              <a:t>be</a:t>
            </a:r>
            <a:r>
              <a:rPr dirty="0"/>
              <a:t> </a:t>
            </a:r>
            <a:r>
              <a:rPr dirty="0" spc="125"/>
              <a:t>expensive,</a:t>
            </a:r>
            <a:r>
              <a:rPr dirty="0" spc="250"/>
              <a:t> </a:t>
            </a:r>
            <a:r>
              <a:rPr dirty="0" spc="105"/>
              <a:t>especially </a:t>
            </a:r>
            <a:r>
              <a:rPr dirty="0" spc="-325"/>
              <a:t> </a:t>
            </a:r>
            <a:r>
              <a:rPr dirty="0" spc="145"/>
              <a:t>the</a:t>
            </a:r>
            <a:r>
              <a:rPr dirty="0" spc="-15"/>
              <a:t> </a:t>
            </a:r>
            <a:r>
              <a:rPr dirty="0" spc="150"/>
              <a:t>commercial</a:t>
            </a:r>
            <a:r>
              <a:rPr dirty="0" spc="100"/>
              <a:t> </a:t>
            </a:r>
            <a:r>
              <a:rPr dirty="0" spc="150"/>
              <a:t>systems</a:t>
            </a:r>
          </a:p>
          <a:p>
            <a:pPr lvl="1" marL="346075" marR="68580" indent="28575">
              <a:lnSpc>
                <a:spcPct val="117200"/>
              </a:lnSpc>
              <a:spcBef>
                <a:spcPts val="75"/>
              </a:spcBef>
              <a:buClr>
                <a:srgbClr val="666666"/>
              </a:buClr>
              <a:buSzPct val="80645"/>
              <a:buFont typeface="Times New Roman"/>
              <a:buChar char="●"/>
              <a:tabLst>
                <a:tab pos="661035" algn="l"/>
                <a:tab pos="661670" algn="l"/>
              </a:tabLst>
            </a:pPr>
            <a:r>
              <a:rPr dirty="0" sz="1550" spc="145">
                <a:solidFill>
                  <a:srgbClr val="30394D"/>
                </a:solidFill>
                <a:latin typeface="Cambria"/>
                <a:cs typeface="Cambria"/>
              </a:rPr>
              <a:t>They </a:t>
            </a:r>
            <a:r>
              <a:rPr dirty="0" sz="1550" spc="150">
                <a:solidFill>
                  <a:srgbClr val="30394D"/>
                </a:solidFill>
                <a:latin typeface="Cambria"/>
                <a:cs typeface="Cambria"/>
              </a:rPr>
              <a:t>can </a:t>
            </a:r>
            <a:r>
              <a:rPr dirty="0" sz="1550" spc="110">
                <a:solidFill>
                  <a:srgbClr val="30394D"/>
                </a:solidFill>
                <a:latin typeface="Cambria"/>
                <a:cs typeface="Cambria"/>
              </a:rPr>
              <a:t>be </a:t>
            </a:r>
            <a:r>
              <a:rPr dirty="0" sz="1550" spc="145">
                <a:solidFill>
                  <a:srgbClr val="30394D"/>
                </a:solidFill>
                <a:latin typeface="Cambria"/>
                <a:cs typeface="Cambria"/>
              </a:rPr>
              <a:t>complex </a:t>
            </a:r>
            <a:r>
              <a:rPr dirty="0" sz="1550" spc="140">
                <a:solidFill>
                  <a:srgbClr val="30394D"/>
                </a:solidFill>
                <a:latin typeface="Cambria"/>
                <a:cs typeface="Cambria"/>
              </a:rPr>
              <a:t>to </a:t>
            </a:r>
            <a:r>
              <a:rPr dirty="0" sz="1550" spc="135">
                <a:solidFill>
                  <a:srgbClr val="30394D"/>
                </a:solidFill>
                <a:latin typeface="Cambria"/>
                <a:cs typeface="Cambria"/>
              </a:rPr>
              <a:t>use, </a:t>
            </a:r>
            <a:r>
              <a:rPr dirty="0" sz="1550" spc="1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550" spc="105">
                <a:solidFill>
                  <a:srgbClr val="30394D"/>
                </a:solidFill>
                <a:latin typeface="Cambria"/>
                <a:cs typeface="Cambria"/>
              </a:rPr>
              <a:t>especially</a:t>
            </a:r>
            <a:r>
              <a:rPr dirty="0" sz="1550" spc="18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550" spc="114">
                <a:solidFill>
                  <a:srgbClr val="30394D"/>
                </a:solidFill>
                <a:latin typeface="Cambria"/>
                <a:cs typeface="Cambria"/>
              </a:rPr>
              <a:t>for</a:t>
            </a:r>
            <a:r>
              <a:rPr dirty="0" sz="1550" spc="6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550" spc="165">
                <a:solidFill>
                  <a:srgbClr val="30394D"/>
                </a:solidFill>
                <a:latin typeface="Cambria"/>
                <a:cs typeface="Cambria"/>
              </a:rPr>
              <a:t>non-technical</a:t>
            </a:r>
            <a:r>
              <a:rPr dirty="0" sz="1550" spc="18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550" spc="114">
                <a:solidFill>
                  <a:srgbClr val="30394D"/>
                </a:solidFill>
                <a:latin typeface="Cambria"/>
                <a:cs typeface="Cambria"/>
              </a:rPr>
              <a:t>users</a:t>
            </a:r>
            <a:endParaRPr sz="1550">
              <a:latin typeface="Cambria"/>
              <a:cs typeface="Cambria"/>
            </a:endParaRPr>
          </a:p>
          <a:p>
            <a:pPr marL="298450" marR="5080" indent="-298450">
              <a:lnSpc>
                <a:spcPct val="117100"/>
              </a:lnSpc>
              <a:spcBef>
                <a:spcPts val="75"/>
              </a:spcBef>
              <a:buClr>
                <a:srgbClr val="666666"/>
              </a:buClr>
              <a:buSzPct val="80645"/>
              <a:buFont typeface="Times New Roman"/>
              <a:buChar char="●"/>
              <a:tabLst>
                <a:tab pos="298450" algn="l"/>
                <a:tab pos="299085" algn="l"/>
              </a:tabLst>
            </a:pPr>
            <a:r>
              <a:rPr dirty="0" spc="145"/>
              <a:t>They</a:t>
            </a:r>
            <a:r>
              <a:rPr dirty="0" spc="95"/>
              <a:t> </a:t>
            </a:r>
            <a:r>
              <a:rPr dirty="0" spc="180"/>
              <a:t>may</a:t>
            </a:r>
            <a:r>
              <a:rPr dirty="0" spc="25"/>
              <a:t> </a:t>
            </a:r>
            <a:r>
              <a:rPr dirty="0" spc="150"/>
              <a:t>not</a:t>
            </a:r>
            <a:r>
              <a:rPr dirty="0" spc="55"/>
              <a:t> </a:t>
            </a:r>
            <a:r>
              <a:rPr dirty="0" spc="110"/>
              <a:t>be</a:t>
            </a:r>
            <a:r>
              <a:rPr dirty="0" spc="-5"/>
              <a:t> </a:t>
            </a:r>
            <a:r>
              <a:rPr dirty="0" spc="120"/>
              <a:t>flexible</a:t>
            </a:r>
            <a:r>
              <a:rPr dirty="0" spc="145"/>
              <a:t> </a:t>
            </a:r>
            <a:r>
              <a:rPr dirty="0" spc="150"/>
              <a:t>enough</a:t>
            </a:r>
            <a:r>
              <a:rPr dirty="0" spc="185"/>
              <a:t> </a:t>
            </a:r>
            <a:r>
              <a:rPr dirty="0" spc="140"/>
              <a:t>to </a:t>
            </a:r>
            <a:r>
              <a:rPr dirty="0" spc="-330"/>
              <a:t> </a:t>
            </a:r>
            <a:r>
              <a:rPr dirty="0" spc="135"/>
              <a:t>meet</a:t>
            </a:r>
            <a:r>
              <a:rPr dirty="0" spc="125"/>
              <a:t> </a:t>
            </a:r>
            <a:r>
              <a:rPr dirty="0" spc="145"/>
              <a:t>the</a:t>
            </a:r>
            <a:r>
              <a:rPr dirty="0" spc="-5"/>
              <a:t> </a:t>
            </a:r>
            <a:r>
              <a:rPr dirty="0" spc="114"/>
              <a:t>needs</a:t>
            </a:r>
            <a:r>
              <a:rPr dirty="0" spc="200"/>
              <a:t> </a:t>
            </a:r>
            <a:r>
              <a:rPr dirty="0" spc="155"/>
              <a:t>of</a:t>
            </a:r>
            <a:r>
              <a:rPr dirty="0" spc="-5"/>
              <a:t> </a:t>
            </a:r>
            <a:r>
              <a:rPr dirty="0" spc="114"/>
              <a:t>all</a:t>
            </a:r>
            <a:r>
              <a:rPr dirty="0" spc="100"/>
              <a:t> </a:t>
            </a:r>
            <a:r>
              <a:rPr dirty="0" spc="120"/>
              <a:t>projects</a:t>
            </a:r>
          </a:p>
          <a:p>
            <a:pPr lvl="1" marL="384810" indent="-286385">
              <a:lnSpc>
                <a:spcPct val="100000"/>
              </a:lnSpc>
              <a:spcBef>
                <a:spcPts val="320"/>
              </a:spcBef>
              <a:buClr>
                <a:srgbClr val="666666"/>
              </a:buClr>
              <a:buSzPct val="80645"/>
              <a:buFont typeface="Times New Roman"/>
              <a:buChar char="●"/>
              <a:tabLst>
                <a:tab pos="384175" algn="l"/>
                <a:tab pos="384810" algn="l"/>
              </a:tabLst>
            </a:pPr>
            <a:r>
              <a:rPr dirty="0" sz="1550" spc="145">
                <a:solidFill>
                  <a:srgbClr val="30394D"/>
                </a:solidFill>
                <a:latin typeface="Cambria"/>
                <a:cs typeface="Cambria"/>
              </a:rPr>
              <a:t>They</a:t>
            </a:r>
            <a:r>
              <a:rPr dirty="0" sz="1550" spc="9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550" spc="175">
                <a:solidFill>
                  <a:srgbClr val="30394D"/>
                </a:solidFill>
                <a:latin typeface="Cambria"/>
                <a:cs typeface="Cambria"/>
              </a:rPr>
              <a:t>may</a:t>
            </a:r>
            <a:r>
              <a:rPr dirty="0" sz="1550" spc="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550" spc="150">
                <a:solidFill>
                  <a:srgbClr val="30394D"/>
                </a:solidFill>
                <a:latin typeface="Cambria"/>
                <a:cs typeface="Cambria"/>
              </a:rPr>
              <a:t>not</a:t>
            </a:r>
            <a:r>
              <a:rPr dirty="0" sz="1550" spc="5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550" spc="110">
                <a:solidFill>
                  <a:srgbClr val="30394D"/>
                </a:solidFill>
                <a:latin typeface="Cambria"/>
                <a:cs typeface="Cambria"/>
              </a:rPr>
              <a:t>be</a:t>
            </a:r>
            <a:r>
              <a:rPr dirty="0" sz="1550" spc="-1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550" spc="114">
                <a:solidFill>
                  <a:srgbClr val="30394D"/>
                </a:solidFill>
                <a:latin typeface="Cambria"/>
                <a:cs typeface="Cambria"/>
              </a:rPr>
              <a:t>able</a:t>
            </a:r>
            <a:r>
              <a:rPr dirty="0" sz="1550" spc="6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550" spc="140">
                <a:solidFill>
                  <a:srgbClr val="30394D"/>
                </a:solidFill>
                <a:latin typeface="Cambria"/>
                <a:cs typeface="Cambria"/>
              </a:rPr>
              <a:t>to</a:t>
            </a:r>
            <a:r>
              <a:rPr dirty="0" sz="1550" spc="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1550" spc="130">
                <a:solidFill>
                  <a:srgbClr val="30394D"/>
                </a:solidFill>
                <a:latin typeface="Cambria"/>
                <a:cs typeface="Cambria"/>
              </a:rPr>
              <a:t>integrate</a:t>
            </a:r>
            <a:endParaRPr sz="1550">
              <a:latin typeface="Cambria"/>
              <a:cs typeface="Cambria"/>
            </a:endParaRPr>
          </a:p>
          <a:p>
            <a:pPr marL="1099820">
              <a:lnSpc>
                <a:spcPct val="100000"/>
              </a:lnSpc>
              <a:spcBef>
                <a:spcPts val="395"/>
              </a:spcBef>
            </a:pPr>
            <a:r>
              <a:rPr dirty="0" spc="140"/>
              <a:t>with</a:t>
            </a:r>
            <a:r>
              <a:rPr dirty="0" spc="20"/>
              <a:t> </a:t>
            </a:r>
            <a:r>
              <a:rPr dirty="0" spc="125"/>
              <a:t>other</a:t>
            </a:r>
            <a:r>
              <a:rPr dirty="0" spc="40"/>
              <a:t> </a:t>
            </a:r>
            <a:r>
              <a:rPr dirty="0" spc="150"/>
              <a:t>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61593"/>
            <a:ext cx="73628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29"/>
              <a:t>Hardware,</a:t>
            </a:r>
            <a:r>
              <a:rPr dirty="0" spc="110"/>
              <a:t> </a:t>
            </a:r>
            <a:r>
              <a:rPr dirty="0" spc="235"/>
              <a:t>Software,</a:t>
            </a:r>
            <a:r>
              <a:rPr dirty="0" spc="114"/>
              <a:t> </a:t>
            </a:r>
            <a:r>
              <a:rPr dirty="0" spc="240"/>
              <a:t>Tools</a:t>
            </a:r>
            <a:r>
              <a:rPr dirty="0" spc="95"/>
              <a:t> </a:t>
            </a:r>
            <a:r>
              <a:rPr dirty="0" spc="250"/>
              <a:t>and</a:t>
            </a:r>
            <a:r>
              <a:rPr dirty="0" spc="70"/>
              <a:t> </a:t>
            </a:r>
            <a:r>
              <a:rPr dirty="0" spc="225"/>
              <a:t>constraint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759" y="1896745"/>
            <a:ext cx="3430270" cy="2487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marR="5080" indent="-229235">
              <a:lnSpc>
                <a:spcPct val="115300"/>
              </a:lnSpc>
              <a:spcBef>
                <a:spcPts val="105"/>
              </a:spcBef>
            </a:pPr>
            <a:r>
              <a:rPr dirty="0" sz="2000" spc="229">
                <a:solidFill>
                  <a:srgbClr val="30394D"/>
                </a:solidFill>
                <a:latin typeface="Cambria"/>
                <a:cs typeface="Cambria"/>
              </a:rPr>
              <a:t>T</a:t>
            </a:r>
            <a:r>
              <a:rPr dirty="0" sz="2000" spc="240">
                <a:solidFill>
                  <a:srgbClr val="30394D"/>
                </a:solidFill>
                <a:latin typeface="Cambria"/>
                <a:cs typeface="Cambria"/>
              </a:rPr>
              <a:t>h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-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110">
                <a:solidFill>
                  <a:srgbClr val="30394D"/>
                </a:solidFill>
                <a:latin typeface="Cambria"/>
                <a:cs typeface="Cambria"/>
              </a:rPr>
              <a:t>y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s</a:t>
            </a:r>
            <a:r>
              <a:rPr dirty="0" sz="2000" spc="110">
                <a:solidFill>
                  <a:srgbClr val="30394D"/>
                </a:solidFill>
                <a:latin typeface="Cambria"/>
                <a:cs typeface="Cambria"/>
              </a:rPr>
              <a:t>t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355">
                <a:solidFill>
                  <a:srgbClr val="30394D"/>
                </a:solidFill>
                <a:latin typeface="Cambria"/>
                <a:cs typeface="Cambria"/>
              </a:rPr>
              <a:t>m</a:t>
            </a:r>
            <a:r>
              <a:rPr dirty="0" sz="2000" spc="-13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w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ill</a:t>
            </a:r>
            <a:r>
              <a:rPr dirty="0" sz="2000" spc="-7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65">
                <a:solidFill>
                  <a:srgbClr val="30394D"/>
                </a:solidFill>
                <a:latin typeface="Cambria"/>
                <a:cs typeface="Cambria"/>
              </a:rPr>
              <a:t>r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100">
                <a:solidFill>
                  <a:srgbClr val="30394D"/>
                </a:solidFill>
                <a:latin typeface="Cambria"/>
                <a:cs typeface="Cambria"/>
              </a:rPr>
              <a:t>q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u</a:t>
            </a:r>
            <a:r>
              <a:rPr dirty="0" sz="2000" spc="85">
                <a:solidFill>
                  <a:srgbClr val="30394D"/>
                </a:solidFill>
                <a:latin typeface="Cambria"/>
                <a:cs typeface="Cambria"/>
              </a:rPr>
              <a:t>i</a:t>
            </a:r>
            <a:r>
              <a:rPr dirty="0" sz="2000" spc="95">
                <a:solidFill>
                  <a:srgbClr val="30394D"/>
                </a:solidFill>
                <a:latin typeface="Cambria"/>
                <a:cs typeface="Cambria"/>
              </a:rPr>
              <a:t>r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t</a:t>
            </a:r>
            <a:r>
              <a:rPr dirty="0" sz="2000" spc="240">
                <a:solidFill>
                  <a:srgbClr val="30394D"/>
                </a:solidFill>
                <a:latin typeface="Cambria"/>
                <a:cs typeface="Cambria"/>
              </a:rPr>
              <a:t>h</a:t>
            </a:r>
            <a:r>
              <a:rPr dirty="0" sz="2000" spc="80">
                <a:solidFill>
                  <a:srgbClr val="30394D"/>
                </a:solidFill>
                <a:latin typeface="Cambria"/>
                <a:cs typeface="Cambria"/>
              </a:rPr>
              <a:t>e  </a:t>
            </a:r>
            <a:r>
              <a:rPr dirty="0" sz="2000" spc="215">
                <a:solidFill>
                  <a:srgbClr val="30394D"/>
                </a:solidFill>
                <a:latin typeface="Cambria"/>
                <a:cs typeface="Cambria"/>
              </a:rPr>
              <a:t>f</a:t>
            </a:r>
            <a:r>
              <a:rPr dirty="0" sz="2000" spc="135">
                <a:solidFill>
                  <a:srgbClr val="30394D"/>
                </a:solidFill>
                <a:latin typeface="Cambria"/>
                <a:cs typeface="Cambria"/>
              </a:rPr>
              <a:t>o</a:t>
            </a:r>
            <a:r>
              <a:rPr dirty="0" sz="2000" spc="110">
                <a:solidFill>
                  <a:srgbClr val="30394D"/>
                </a:solidFill>
                <a:latin typeface="Cambria"/>
                <a:cs typeface="Cambria"/>
              </a:rPr>
              <a:t>ll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o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w</a:t>
            </a:r>
            <a:r>
              <a:rPr dirty="0" sz="2000" spc="195">
                <a:solidFill>
                  <a:srgbClr val="30394D"/>
                </a:solidFill>
                <a:latin typeface="Cambria"/>
                <a:cs typeface="Cambria"/>
              </a:rPr>
              <a:t>ing</a:t>
            </a:r>
            <a:r>
              <a:rPr dirty="0" sz="2000" spc="-10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240">
                <a:solidFill>
                  <a:srgbClr val="30394D"/>
                </a:solidFill>
                <a:latin typeface="Cambria"/>
                <a:cs typeface="Cambria"/>
              </a:rPr>
              <a:t>h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 spc="65">
                <a:solidFill>
                  <a:srgbClr val="30394D"/>
                </a:solidFill>
                <a:latin typeface="Cambria"/>
                <a:cs typeface="Cambria"/>
              </a:rPr>
              <a:t>r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d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w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 spc="65">
                <a:solidFill>
                  <a:srgbClr val="30394D"/>
                </a:solidFill>
                <a:latin typeface="Cambria"/>
                <a:cs typeface="Cambria"/>
              </a:rPr>
              <a:t>r</a:t>
            </a:r>
            <a:r>
              <a:rPr dirty="0" sz="2000" spc="125">
                <a:solidFill>
                  <a:srgbClr val="30394D"/>
                </a:solidFill>
                <a:latin typeface="Cambria"/>
                <a:cs typeface="Cambria"/>
              </a:rPr>
              <a:t>e</a:t>
            </a:r>
            <a:r>
              <a:rPr dirty="0" sz="2000" spc="-1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 spc="130">
                <a:solidFill>
                  <a:srgbClr val="30394D"/>
                </a:solidFill>
                <a:latin typeface="Cambria"/>
                <a:cs typeface="Cambria"/>
              </a:rPr>
              <a:t>nd 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software: web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server,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 database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server,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web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browser, 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Django </a:t>
            </a:r>
            <a:r>
              <a:rPr dirty="0" sz="2000" spc="18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framework, 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and </a:t>
            </a:r>
            <a:r>
              <a:rPr dirty="0" sz="2000" spc="220">
                <a:solidFill>
                  <a:srgbClr val="30394D"/>
                </a:solidFill>
                <a:latin typeface="Cambria"/>
                <a:cs typeface="Cambria"/>
              </a:rPr>
              <a:t>MySQL </a:t>
            </a:r>
            <a:r>
              <a:rPr dirty="0" sz="2000" spc="2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database.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9426" y="1596961"/>
            <a:ext cx="5588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E2E2E2"/>
                </a:solidFill>
                <a:latin typeface="Roboto"/>
                <a:cs typeface="Roboto"/>
              </a:rPr>
              <a:t>,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3950" y="1600200"/>
            <a:ext cx="1047750" cy="1066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900" y="1590675"/>
            <a:ext cx="1104900" cy="10953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76900" y="2907655"/>
            <a:ext cx="1752600" cy="15951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61593"/>
            <a:ext cx="302641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10"/>
              <a:t>Proposed</a:t>
            </a:r>
            <a:r>
              <a:rPr dirty="0" spc="-5"/>
              <a:t> </a:t>
            </a:r>
            <a:r>
              <a:rPr dirty="0" spc="254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79" y="1557274"/>
            <a:ext cx="8673465" cy="1556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1045844">
              <a:lnSpc>
                <a:spcPct val="100000"/>
              </a:lnSpc>
              <a:spcBef>
                <a:spcPts val="130"/>
              </a:spcBef>
            </a:pPr>
            <a:r>
              <a:rPr dirty="0" sz="2000" spc="200">
                <a:solidFill>
                  <a:srgbClr val="30394D"/>
                </a:solidFill>
                <a:latin typeface="Cambria"/>
                <a:cs typeface="Cambria"/>
              </a:rPr>
              <a:t>The</a:t>
            </a:r>
            <a:r>
              <a:rPr dirty="0" sz="2000" spc="-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proposed</a:t>
            </a:r>
            <a:r>
              <a:rPr dirty="0" sz="2000" spc="-1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85">
                <a:solidFill>
                  <a:srgbClr val="30394D"/>
                </a:solidFill>
                <a:latin typeface="Cambria"/>
                <a:cs typeface="Cambria"/>
              </a:rPr>
              <a:t>system</a:t>
            </a:r>
            <a:r>
              <a:rPr dirty="0" sz="2000" spc="-6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will</a:t>
            </a:r>
            <a:r>
              <a:rPr dirty="0" sz="2000" spc="-7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14">
                <a:solidFill>
                  <a:srgbClr val="30394D"/>
                </a:solidFill>
                <a:latin typeface="Cambria"/>
                <a:cs typeface="Cambria"/>
              </a:rPr>
              <a:t>be</a:t>
            </a:r>
            <a:r>
              <a:rPr dirty="0" sz="2000" spc="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 spc="-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200">
                <a:solidFill>
                  <a:srgbClr val="30394D"/>
                </a:solidFill>
                <a:latin typeface="Cambria"/>
                <a:cs typeface="Cambria"/>
              </a:rPr>
              <a:t>web-based</a:t>
            </a:r>
            <a:r>
              <a:rPr dirty="0" sz="2000" spc="-1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90">
                <a:solidFill>
                  <a:srgbClr val="30394D"/>
                </a:solidFill>
                <a:latin typeface="Cambria"/>
                <a:cs typeface="Cambria"/>
              </a:rPr>
              <a:t>system</a:t>
            </a:r>
            <a:r>
              <a:rPr dirty="0" sz="2000" spc="-5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that</a:t>
            </a:r>
            <a:r>
              <a:rPr dirty="0" sz="2000" spc="-6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will</a:t>
            </a:r>
            <a:r>
              <a:rPr dirty="0" sz="2000" spc="-6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14">
                <a:solidFill>
                  <a:srgbClr val="30394D"/>
                </a:solidFill>
                <a:latin typeface="Cambria"/>
                <a:cs typeface="Cambria"/>
              </a:rPr>
              <a:t>be </a:t>
            </a:r>
            <a:r>
              <a:rPr dirty="0" sz="2000" spc="-4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developed</a:t>
            </a:r>
            <a:r>
              <a:rPr dirty="0" sz="2000" spc="-13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90">
                <a:solidFill>
                  <a:srgbClr val="30394D"/>
                </a:solidFill>
                <a:latin typeface="Cambria"/>
                <a:cs typeface="Cambria"/>
              </a:rPr>
              <a:t>using</a:t>
            </a:r>
            <a:r>
              <a:rPr dirty="0" sz="2000" spc="-10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the</a:t>
            </a:r>
            <a:r>
              <a:rPr dirty="0" sz="2000" spc="-5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Django</a:t>
            </a:r>
            <a:r>
              <a:rPr dirty="0" sz="2000" spc="-2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framework.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Django</a:t>
            </a:r>
            <a:r>
              <a:rPr dirty="0" sz="2000" spc="-2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is</a:t>
            </a:r>
            <a:r>
              <a:rPr dirty="0" sz="2000" spc="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0">
                <a:solidFill>
                  <a:srgbClr val="30394D"/>
                </a:solidFill>
                <a:latin typeface="Cambria"/>
                <a:cs typeface="Cambria"/>
              </a:rPr>
              <a:t>a</a:t>
            </a:r>
            <a:r>
              <a:rPr dirty="0" sz="200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free</a:t>
            </a:r>
            <a:r>
              <a:rPr dirty="0" sz="2000" spc="-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5">
                <a:solidFill>
                  <a:srgbClr val="30394D"/>
                </a:solidFill>
                <a:latin typeface="Cambria"/>
                <a:cs typeface="Cambria"/>
              </a:rPr>
              <a:t>and</a:t>
            </a:r>
            <a:r>
              <a:rPr dirty="0" sz="2000" spc="3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200">
                <a:solidFill>
                  <a:srgbClr val="30394D"/>
                </a:solidFill>
                <a:latin typeface="Cambria"/>
                <a:cs typeface="Cambria"/>
              </a:rPr>
              <a:t>open-source,</a:t>
            </a:r>
            <a:r>
              <a:rPr dirty="0" sz="2000" spc="-1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200">
                <a:solidFill>
                  <a:srgbClr val="30394D"/>
                </a:solidFill>
                <a:latin typeface="Cambria"/>
                <a:cs typeface="Cambria"/>
              </a:rPr>
              <a:t>Python-based</a:t>
            </a:r>
            <a:r>
              <a:rPr dirty="0" sz="2000" spc="-12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50">
                <a:solidFill>
                  <a:srgbClr val="30394D"/>
                </a:solidFill>
                <a:latin typeface="Cambria"/>
                <a:cs typeface="Cambria"/>
              </a:rPr>
              <a:t>web</a:t>
            </a:r>
            <a:r>
              <a:rPr dirty="0" sz="2000" spc="-16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65">
                <a:solidFill>
                  <a:srgbClr val="30394D"/>
                </a:solidFill>
                <a:latin typeface="Cambria"/>
                <a:cs typeface="Cambria"/>
              </a:rPr>
              <a:t>framework</a:t>
            </a:r>
            <a:r>
              <a:rPr dirty="0" sz="2000" spc="-7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that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155">
                <a:solidFill>
                  <a:srgbClr val="30394D"/>
                </a:solidFill>
                <a:latin typeface="Cambria"/>
                <a:cs typeface="Cambria"/>
              </a:rPr>
              <a:t>follows</a:t>
            </a:r>
            <a:r>
              <a:rPr dirty="0" sz="2000" spc="-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70">
                <a:solidFill>
                  <a:srgbClr val="30394D"/>
                </a:solidFill>
                <a:latin typeface="Cambria"/>
                <a:cs typeface="Cambria"/>
              </a:rPr>
              <a:t>the</a:t>
            </a:r>
            <a:r>
              <a:rPr dirty="0" sz="2000" spc="-45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80">
                <a:solidFill>
                  <a:srgbClr val="30394D"/>
                </a:solidFill>
                <a:latin typeface="Cambria"/>
                <a:cs typeface="Cambria"/>
              </a:rPr>
              <a:t>model</a:t>
            </a:r>
            <a:r>
              <a:rPr dirty="0" sz="2000" spc="180">
                <a:solidFill>
                  <a:srgbClr val="30394D"/>
                </a:solidFill>
                <a:latin typeface="Verdana"/>
                <a:cs typeface="Verdana"/>
              </a:rPr>
              <a:t>–</a:t>
            </a:r>
            <a:r>
              <a:rPr dirty="0" sz="2000" spc="180">
                <a:solidFill>
                  <a:srgbClr val="30394D"/>
                </a:solidFill>
                <a:latin typeface="Cambria"/>
                <a:cs typeface="Cambria"/>
              </a:rPr>
              <a:t>template</a:t>
            </a:r>
            <a:r>
              <a:rPr dirty="0" sz="2000" spc="180">
                <a:solidFill>
                  <a:srgbClr val="30394D"/>
                </a:solidFill>
                <a:latin typeface="Verdana"/>
                <a:cs typeface="Verdana"/>
              </a:rPr>
              <a:t>–</a:t>
            </a:r>
            <a:r>
              <a:rPr dirty="0" sz="2000" spc="180">
                <a:solidFill>
                  <a:srgbClr val="30394D"/>
                </a:solidFill>
                <a:latin typeface="Cambria"/>
                <a:cs typeface="Cambria"/>
              </a:rPr>
              <a:t>views</a:t>
            </a:r>
            <a:r>
              <a:rPr dirty="0" sz="2000" spc="-114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200">
                <a:solidFill>
                  <a:srgbClr val="30394D"/>
                </a:solidFill>
                <a:latin typeface="Cambria"/>
                <a:cs typeface="Cambria"/>
              </a:rPr>
              <a:t>(MTV)</a:t>
            </a:r>
            <a:r>
              <a:rPr dirty="0" sz="2000" spc="-11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0">
                <a:solidFill>
                  <a:srgbClr val="30394D"/>
                </a:solidFill>
                <a:latin typeface="Cambria"/>
                <a:cs typeface="Cambria"/>
              </a:rPr>
              <a:t>architectural</a:t>
            </a:r>
            <a:r>
              <a:rPr dirty="0" sz="2000" spc="-140">
                <a:solidFill>
                  <a:srgbClr val="30394D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30394D"/>
                </a:solidFill>
                <a:latin typeface="Cambria"/>
                <a:cs typeface="Cambria"/>
              </a:rPr>
              <a:t>pattern.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394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2024-04-12T17:59:30Z</dcterms:created>
  <dcterms:modified xsi:type="dcterms:W3CDTF">2024-04-12T17:59:30Z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LastSaved">
    <vt:filetime>2024-04-12T00:00:00Z</vt:filetime>
  </property>
</Properties>
</file>