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533656-F00E-4E80-AD66-541B3B72A361}">
  <a:tblStyle styleId="{04533656-F00E-4E80-AD66-541B3B72A3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df352a8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df352a8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1163dc0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1163dc0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1163dc0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1163dc0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1163dc08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1163dc08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c14778d2ac0a6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c14778d2ac0a6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df352b47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7df352b47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publications.drdo.gov.in/ojs/index.php/djlit/article/view/13860" TargetMode="External"/><Relationship Id="rId4" Type="http://schemas.openxmlformats.org/officeDocument/2006/relationships/hyperlink" Target="https://jurnal.polgan.ac.id/index.php/sinkron/article/view/10902" TargetMode="External"/><Relationship Id="rId5" Type="http://schemas.openxmlformats.org/officeDocument/2006/relationships/hyperlink" Target="https://doi.org/10.14429/djlit.36.1.927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Times New Roman"/>
                <a:ea typeface="Times New Roman"/>
                <a:cs typeface="Times New Roman"/>
                <a:sym typeface="Times New Roman"/>
              </a:rPr>
              <a:t>TheLegalHub</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3600"/>
              <a:buNone/>
            </a:pPr>
            <a:r>
              <a:rPr lang="en" sz="2000">
                <a:solidFill>
                  <a:srgbClr val="002F4A"/>
                </a:solidFill>
                <a:latin typeface="Times New Roman"/>
                <a:ea typeface="Times New Roman"/>
                <a:cs typeface="Times New Roman"/>
                <a:sym typeface="Times New Roman"/>
              </a:rPr>
              <a:t>GOAL 16: Peace and Justice Strong Institutions		</a:t>
            </a:r>
            <a:endParaRPr>
              <a:latin typeface="Times New Roman"/>
              <a:ea typeface="Times New Roman"/>
              <a:cs typeface="Times New Roman"/>
              <a:sym typeface="Times New Roman"/>
            </a:endParaRPr>
          </a:p>
        </p:txBody>
      </p:sp>
      <p:sp>
        <p:nvSpPr>
          <p:cNvPr id="65" name="Google Shape;65;p13"/>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latin typeface="Times New Roman"/>
                <a:ea typeface="Times New Roman"/>
                <a:cs typeface="Times New Roman"/>
                <a:sym typeface="Times New Roman"/>
              </a:rPr>
              <a:t>Project Mentor :   Prerna Solanke</a:t>
            </a:r>
            <a:endParaRPr>
              <a:latin typeface="Times New Roman"/>
              <a:ea typeface="Times New Roman"/>
              <a:cs typeface="Times New Roman"/>
              <a:sym typeface="Times New Roman"/>
            </a:endParaRPr>
          </a:p>
        </p:txBody>
      </p:sp>
      <p:pic>
        <p:nvPicPr>
          <p:cNvPr id="66" name="Google Shape;66;p13"/>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3"/>
          <p:cNvSpPr txBox="1"/>
          <p:nvPr/>
        </p:nvSpPr>
        <p:spPr>
          <a:xfrm>
            <a:off x="5950650" y="3673925"/>
            <a:ext cx="30960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F3F3F3"/>
                </a:solidFill>
                <a:latin typeface="Times New Roman"/>
                <a:ea typeface="Times New Roman"/>
                <a:cs typeface="Times New Roman"/>
                <a:sym typeface="Times New Roman"/>
              </a:rPr>
              <a:t>Group Number: 39</a:t>
            </a:r>
            <a:endParaRPr b="1">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Times New Roman"/>
                <a:ea typeface="Times New Roman"/>
                <a:cs typeface="Times New Roman"/>
                <a:sym typeface="Times New Roman"/>
              </a:rPr>
              <a:t>Group </a:t>
            </a:r>
            <a:r>
              <a:rPr b="1" lang="en">
                <a:solidFill>
                  <a:srgbClr val="F3F3F3"/>
                </a:solidFill>
                <a:latin typeface="Times New Roman"/>
                <a:ea typeface="Times New Roman"/>
                <a:cs typeface="Times New Roman"/>
                <a:sym typeface="Times New Roman"/>
              </a:rPr>
              <a:t>Members</a:t>
            </a:r>
            <a:r>
              <a:rPr i="0" lang="en" sz="1400" u="none" cap="none" strike="noStrike">
                <a:solidFill>
                  <a:srgbClr val="F3F3F3"/>
                </a:solidFill>
                <a:latin typeface="Times New Roman"/>
                <a:ea typeface="Times New Roman"/>
                <a:cs typeface="Times New Roman"/>
                <a:sym typeface="Times New Roman"/>
              </a:rPr>
              <a:t>:</a:t>
            </a:r>
            <a:endParaRPr i="0" sz="14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F3F3F3"/>
                </a:solidFill>
                <a:latin typeface="Times New Roman"/>
                <a:ea typeface="Times New Roman"/>
                <a:cs typeface="Times New Roman"/>
                <a:sym typeface="Times New Roman"/>
              </a:rPr>
              <a:t>Nitika</a:t>
            </a:r>
            <a:r>
              <a:rPr lang="en">
                <a:solidFill>
                  <a:srgbClr val="F3F3F3"/>
                </a:solidFill>
                <a:latin typeface="Times New Roman"/>
                <a:ea typeface="Times New Roman"/>
                <a:cs typeface="Times New Roman"/>
                <a:sym typeface="Times New Roman"/>
              </a:rPr>
              <a:t> </a:t>
            </a:r>
            <a:r>
              <a:rPr i="0" lang="en" sz="1400" u="none" cap="none" strike="noStrike">
                <a:solidFill>
                  <a:srgbClr val="F3F3F3"/>
                </a:solidFill>
                <a:latin typeface="Times New Roman"/>
                <a:ea typeface="Times New Roman"/>
                <a:cs typeface="Times New Roman"/>
                <a:sym typeface="Times New Roman"/>
              </a:rPr>
              <a:t>Nagdevani(33)</a:t>
            </a:r>
            <a:endParaRPr i="0" sz="14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latin typeface="Times New Roman"/>
                <a:ea typeface="Times New Roman"/>
                <a:cs typeface="Times New Roman"/>
                <a:sym typeface="Times New Roman"/>
              </a:rPr>
              <a:t>Vedika Walhe (63)</a:t>
            </a:r>
            <a:endParaRPr>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latin typeface="Times New Roman"/>
                <a:ea typeface="Times New Roman"/>
                <a:cs typeface="Times New Roman"/>
                <a:sym typeface="Times New Roman"/>
              </a:rPr>
              <a:t>Sanika Ingale(19)</a:t>
            </a:r>
            <a:endParaRPr>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latin typeface="Times New Roman"/>
                <a:ea typeface="Times New Roman"/>
                <a:cs typeface="Times New Roman"/>
                <a:sym typeface="Times New Roman"/>
              </a:rPr>
              <a:t>Ishwari Dehradray(14)</a:t>
            </a:r>
            <a:endParaRPr>
              <a:solidFill>
                <a:srgbClr val="F3F3F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sz="3000">
                <a:latin typeface="Times New Roman"/>
                <a:ea typeface="Times New Roman"/>
                <a:cs typeface="Times New Roman"/>
                <a:sym typeface="Times New Roman"/>
              </a:rPr>
              <a:t>Evaluation Measures </a:t>
            </a:r>
            <a:endParaRPr sz="3000">
              <a:latin typeface="Times New Roman"/>
              <a:ea typeface="Times New Roman"/>
              <a:cs typeface="Times New Roman"/>
              <a:sym typeface="Times New Roman"/>
            </a:endParaRPr>
          </a:p>
        </p:txBody>
      </p:sp>
      <p:sp>
        <p:nvSpPr>
          <p:cNvPr id="124" name="Google Shape;124;p22"/>
          <p:cNvSpPr txBox="1"/>
          <p:nvPr/>
        </p:nvSpPr>
        <p:spPr>
          <a:xfrm>
            <a:off x="68700" y="1367750"/>
            <a:ext cx="9006600" cy="33864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User-friendly Interface:</a:t>
            </a:r>
            <a:r>
              <a:rPr lang="en" sz="1800">
                <a:latin typeface="Times New Roman"/>
                <a:ea typeface="Times New Roman"/>
                <a:cs typeface="Times New Roman"/>
                <a:sym typeface="Times New Roman"/>
              </a:rPr>
              <a:t> Allows users to easily navigate and search for specific laws and legal information.</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 </a:t>
            </a:r>
            <a:r>
              <a:rPr b="1" lang="en" sz="1800">
                <a:latin typeface="Times New Roman"/>
                <a:ea typeface="Times New Roman"/>
                <a:cs typeface="Times New Roman"/>
                <a:sym typeface="Times New Roman"/>
              </a:rPr>
              <a:t>Categorised Content:</a:t>
            </a:r>
            <a:r>
              <a:rPr lang="en" sz="1800">
                <a:latin typeface="Times New Roman"/>
                <a:ea typeface="Times New Roman"/>
                <a:cs typeface="Times New Roman"/>
                <a:sym typeface="Times New Roman"/>
              </a:rPr>
              <a:t> Organising laws into categories such as criminal, civil, taxation, family, intellectual property, etc., making it easier for users to find relevant information.</a:t>
            </a:r>
            <a:endParaRPr sz="1800"/>
          </a:p>
          <a:p>
            <a:pPr indent="-342900" lvl="0" marL="457200" rtl="0" algn="just">
              <a:lnSpc>
                <a:spcPct val="15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 Search Functionality:</a:t>
            </a:r>
            <a:r>
              <a:rPr lang="en" sz="1800">
                <a:latin typeface="Times New Roman"/>
                <a:ea typeface="Times New Roman"/>
                <a:cs typeface="Times New Roman"/>
                <a:sym typeface="Times New Roman"/>
              </a:rPr>
              <a:t> Enables users to search for laws using keywords, act names, sections, or specific legal topics.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  LegalGenie: </a:t>
            </a:r>
            <a:r>
              <a:rPr lang="en" sz="1800">
                <a:latin typeface="Times New Roman"/>
                <a:ea typeface="Times New Roman"/>
                <a:cs typeface="Times New Roman"/>
                <a:sym typeface="Times New Roman"/>
              </a:rPr>
              <a:t>An AI  gemini chatbot to solve legal problems.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latin typeface="Times New Roman"/>
                <a:ea typeface="Times New Roman"/>
                <a:cs typeface="Times New Roman"/>
                <a:sym typeface="Times New Roman"/>
              </a:rPr>
              <a:t>Hardware and Software Requirements</a:t>
            </a:r>
            <a:endParaRPr sz="3000">
              <a:latin typeface="Times New Roman"/>
              <a:ea typeface="Times New Roman"/>
              <a:cs typeface="Times New Roman"/>
              <a:sym typeface="Times New Roman"/>
            </a:endParaRPr>
          </a:p>
        </p:txBody>
      </p:sp>
      <p:sp>
        <p:nvSpPr>
          <p:cNvPr id="130" name="Google Shape;130;p23"/>
          <p:cNvSpPr txBox="1"/>
          <p:nvPr>
            <p:ph idx="1" type="body"/>
          </p:nvPr>
        </p:nvSpPr>
        <p:spPr>
          <a:xfrm>
            <a:off x="311725" y="1505700"/>
            <a:ext cx="4260300" cy="3076200"/>
          </a:xfrm>
          <a:prstGeom prst="rect">
            <a:avLst/>
          </a:prstGeom>
          <a:solidFill>
            <a:schemeClr val="lt1"/>
          </a:solid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b="1" lang="en" sz="1800">
                <a:solidFill>
                  <a:srgbClr val="000000"/>
                </a:solidFill>
                <a:highlight>
                  <a:schemeClr val="lt1"/>
                </a:highlight>
                <a:latin typeface="Times New Roman"/>
                <a:ea typeface="Times New Roman"/>
                <a:cs typeface="Times New Roman"/>
                <a:sym typeface="Times New Roman"/>
              </a:rPr>
              <a:t>Web Server:</a:t>
            </a:r>
            <a:r>
              <a:rPr lang="en" sz="1800">
                <a:solidFill>
                  <a:srgbClr val="000000"/>
                </a:solidFill>
                <a:highlight>
                  <a:schemeClr val="lt1"/>
                </a:highlight>
                <a:latin typeface="Times New Roman"/>
                <a:ea typeface="Times New Roman"/>
                <a:cs typeface="Times New Roman"/>
                <a:sym typeface="Times New Roman"/>
              </a:rPr>
              <a:t> Serving web pages</a:t>
            </a:r>
            <a:endParaRPr sz="1800">
              <a:solidFill>
                <a:srgbClr val="000000"/>
              </a:solidFill>
              <a:highlight>
                <a:schemeClr val="lt1"/>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b="1" lang="en" sz="1800">
                <a:solidFill>
                  <a:srgbClr val="000000"/>
                </a:solidFill>
                <a:highlight>
                  <a:schemeClr val="lt1"/>
                </a:highlight>
                <a:latin typeface="Times New Roman"/>
                <a:ea typeface="Times New Roman"/>
                <a:cs typeface="Times New Roman"/>
                <a:sym typeface="Times New Roman"/>
              </a:rPr>
              <a:t>Processor:</a:t>
            </a:r>
            <a:r>
              <a:rPr lang="en" sz="1800">
                <a:solidFill>
                  <a:srgbClr val="000000"/>
                </a:solidFill>
                <a:highlight>
                  <a:schemeClr val="lt1"/>
                </a:highlight>
                <a:latin typeface="Times New Roman"/>
                <a:ea typeface="Times New Roman"/>
                <a:cs typeface="Times New Roman"/>
                <a:sym typeface="Times New Roman"/>
              </a:rPr>
              <a:t> Multi-core CPU</a:t>
            </a:r>
            <a:endParaRPr sz="1800">
              <a:solidFill>
                <a:srgbClr val="000000"/>
              </a:solidFill>
              <a:highlight>
                <a:schemeClr val="lt1"/>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b="1" lang="en" sz="1800">
                <a:solidFill>
                  <a:srgbClr val="000000"/>
                </a:solidFill>
                <a:highlight>
                  <a:schemeClr val="lt1"/>
                </a:highlight>
                <a:latin typeface="Times New Roman"/>
                <a:ea typeface="Times New Roman"/>
                <a:cs typeface="Times New Roman"/>
                <a:sym typeface="Times New Roman"/>
              </a:rPr>
              <a:t>Memory(RAM):</a:t>
            </a:r>
            <a:r>
              <a:rPr lang="en" sz="1800">
                <a:solidFill>
                  <a:srgbClr val="000000"/>
                </a:solidFill>
                <a:highlight>
                  <a:schemeClr val="lt1"/>
                </a:highlight>
                <a:latin typeface="Times New Roman"/>
                <a:ea typeface="Times New Roman"/>
                <a:cs typeface="Times New Roman"/>
                <a:sym typeface="Times New Roman"/>
              </a:rPr>
              <a:t> Min 4GB </a:t>
            </a:r>
            <a:endParaRPr sz="1800">
              <a:solidFill>
                <a:srgbClr val="000000"/>
              </a:solidFill>
              <a:highlight>
                <a:schemeClr val="lt1"/>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b="1" lang="en" sz="1800">
                <a:solidFill>
                  <a:srgbClr val="000000"/>
                </a:solidFill>
                <a:highlight>
                  <a:schemeClr val="lt1"/>
                </a:highlight>
                <a:latin typeface="Times New Roman"/>
                <a:ea typeface="Times New Roman"/>
                <a:cs typeface="Times New Roman"/>
                <a:sym typeface="Times New Roman"/>
              </a:rPr>
              <a:t>Network:</a:t>
            </a:r>
            <a:r>
              <a:rPr lang="en" sz="1800">
                <a:solidFill>
                  <a:srgbClr val="000000"/>
                </a:solidFill>
                <a:highlight>
                  <a:schemeClr val="lt1"/>
                </a:highlight>
                <a:latin typeface="Times New Roman"/>
                <a:ea typeface="Times New Roman"/>
                <a:cs typeface="Times New Roman"/>
                <a:sym typeface="Times New Roman"/>
              </a:rPr>
              <a:t> Stable and Fast</a:t>
            </a:r>
            <a:endParaRPr sz="1800">
              <a:solidFill>
                <a:srgbClr val="000000"/>
              </a:solidFill>
              <a:highlight>
                <a:schemeClr val="lt1"/>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b="1" lang="en" sz="1800">
                <a:solidFill>
                  <a:srgbClr val="000000"/>
                </a:solidFill>
                <a:highlight>
                  <a:schemeClr val="lt1"/>
                </a:highlight>
                <a:latin typeface="Times New Roman"/>
                <a:ea typeface="Times New Roman"/>
                <a:cs typeface="Times New Roman"/>
                <a:sym typeface="Times New Roman"/>
              </a:rPr>
              <a:t>Security:</a:t>
            </a:r>
            <a:r>
              <a:rPr lang="en" sz="1800">
                <a:solidFill>
                  <a:srgbClr val="000000"/>
                </a:solidFill>
                <a:highlight>
                  <a:schemeClr val="lt1"/>
                </a:highlight>
                <a:latin typeface="Times New Roman"/>
                <a:ea typeface="Times New Roman"/>
                <a:cs typeface="Times New Roman"/>
                <a:sym typeface="Times New Roman"/>
              </a:rPr>
              <a:t> Firewalls, Encryptions and backup</a:t>
            </a:r>
            <a:r>
              <a:rPr lang="en" sz="2200">
                <a:solidFill>
                  <a:srgbClr val="000000"/>
                </a:solidFill>
                <a:highlight>
                  <a:schemeClr val="lt1"/>
                </a:highlight>
                <a:latin typeface="Times New Roman"/>
                <a:ea typeface="Times New Roman"/>
                <a:cs typeface="Times New Roman"/>
                <a:sym typeface="Times New Roman"/>
              </a:rPr>
              <a:t>.</a:t>
            </a:r>
            <a:endParaRPr sz="22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2200">
              <a:highlight>
                <a:schemeClr val="lt1"/>
              </a:highlight>
              <a:latin typeface="Times New Roman"/>
              <a:ea typeface="Times New Roman"/>
              <a:cs typeface="Times New Roman"/>
              <a:sym typeface="Times New Roman"/>
            </a:endParaRPr>
          </a:p>
        </p:txBody>
      </p:sp>
      <p:sp>
        <p:nvSpPr>
          <p:cNvPr id="131" name="Google Shape;131;p23"/>
          <p:cNvSpPr txBox="1"/>
          <p:nvPr>
            <p:ph idx="2" type="body"/>
          </p:nvPr>
        </p:nvSpPr>
        <p:spPr>
          <a:xfrm>
            <a:off x="4572025" y="1505700"/>
            <a:ext cx="4260300" cy="30762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HTML:</a:t>
            </a:r>
            <a:r>
              <a:rPr lang="en" sz="1800">
                <a:solidFill>
                  <a:srgbClr val="000000"/>
                </a:solidFill>
                <a:latin typeface="Times New Roman"/>
                <a:ea typeface="Times New Roman"/>
                <a:cs typeface="Times New Roman"/>
                <a:sym typeface="Times New Roman"/>
              </a:rPr>
              <a:t> Create the main structure of web page</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CSS:</a:t>
            </a:r>
            <a:r>
              <a:rPr lang="en" sz="1800">
                <a:solidFill>
                  <a:srgbClr val="000000"/>
                </a:solidFill>
                <a:latin typeface="Times New Roman"/>
                <a:ea typeface="Times New Roman"/>
                <a:cs typeface="Times New Roman"/>
                <a:sym typeface="Times New Roman"/>
              </a:rPr>
              <a:t> Make the website appealing and user friendly</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Javascript:</a:t>
            </a:r>
            <a:r>
              <a:rPr lang="en" sz="1800">
                <a:solidFill>
                  <a:srgbClr val="000000"/>
                </a:solidFill>
                <a:latin typeface="Times New Roman"/>
                <a:ea typeface="Times New Roman"/>
                <a:cs typeface="Times New Roman"/>
                <a:sym typeface="Times New Roman"/>
              </a:rPr>
              <a:t> Enhance user experience </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Python:</a:t>
            </a:r>
            <a:r>
              <a:rPr lang="en" sz="1800">
                <a:solidFill>
                  <a:srgbClr val="000000"/>
                </a:solidFill>
                <a:latin typeface="Times New Roman"/>
                <a:ea typeface="Times New Roman"/>
                <a:cs typeface="Times New Roman"/>
                <a:sym typeface="Times New Roman"/>
              </a:rPr>
              <a:t> AI Gemini Chatbot</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90225"/>
            <a:ext cx="8520600" cy="7881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1800"/>
              </a:spcBef>
              <a:spcAft>
                <a:spcPts val="0"/>
              </a:spcAft>
              <a:buSzPts val="2800"/>
              <a:buNone/>
            </a:pPr>
            <a:r>
              <a:rPr lang="en" sz="3000">
                <a:latin typeface="Times New Roman"/>
                <a:ea typeface="Times New Roman"/>
                <a:cs typeface="Times New Roman"/>
                <a:sym typeface="Times New Roman"/>
              </a:rPr>
              <a:t>Architecture/ Framework   (Block Diagram)</a:t>
            </a:r>
            <a:endParaRPr sz="3000">
              <a:latin typeface="Times New Roman"/>
              <a:ea typeface="Times New Roman"/>
              <a:cs typeface="Times New Roman"/>
              <a:sym typeface="Times New Roman"/>
            </a:endParaRPr>
          </a:p>
        </p:txBody>
      </p:sp>
      <p:pic>
        <p:nvPicPr>
          <p:cNvPr id="137" name="Google Shape;137;p24"/>
          <p:cNvPicPr preferRelativeResize="0"/>
          <p:nvPr/>
        </p:nvPicPr>
        <p:blipFill>
          <a:blip r:embed="rId3">
            <a:alphaModFix/>
          </a:blip>
          <a:stretch>
            <a:fillRect/>
          </a:stretch>
        </p:blipFill>
        <p:spPr>
          <a:xfrm>
            <a:off x="311700" y="1287175"/>
            <a:ext cx="8444500" cy="385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latin typeface="Times New Roman"/>
                <a:ea typeface="Times New Roman"/>
                <a:cs typeface="Times New Roman"/>
                <a:sym typeface="Times New Roman"/>
              </a:rPr>
              <a:t>Methodology </a:t>
            </a:r>
            <a:endParaRPr sz="3000">
              <a:latin typeface="Times New Roman"/>
              <a:ea typeface="Times New Roman"/>
              <a:cs typeface="Times New Roman"/>
              <a:sym typeface="Times New Roman"/>
            </a:endParaRPr>
          </a:p>
        </p:txBody>
      </p:sp>
      <p:sp>
        <p:nvSpPr>
          <p:cNvPr id="143" name="Google Shape;143;p25"/>
          <p:cNvSpPr txBox="1"/>
          <p:nvPr/>
        </p:nvSpPr>
        <p:spPr>
          <a:xfrm>
            <a:off x="245150" y="1282075"/>
            <a:ext cx="8587200" cy="2817300"/>
          </a:xfrm>
          <a:prstGeom prst="rect">
            <a:avLst/>
          </a:prstGeom>
          <a:noFill/>
          <a:ln>
            <a:noFill/>
          </a:ln>
        </p:spPr>
        <p:txBody>
          <a:bodyPr anchorCtr="0" anchor="t" bIns="91425" lIns="91425" spcFirstLastPara="1" rIns="91425" wrap="square" tIns="91425">
            <a:noAutofit/>
          </a:bodyPr>
          <a:lstStyle/>
          <a:p>
            <a:pPr indent="-355600" lvl="0" marL="228600" rtl="0" algn="just">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App Framework:</a:t>
            </a:r>
            <a:endParaRPr b="1" sz="20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1600">
                <a:latin typeface="Times New Roman"/>
                <a:ea typeface="Times New Roman"/>
                <a:cs typeface="Times New Roman"/>
                <a:sym typeface="Times New Roman"/>
              </a:rPr>
              <a:t>The home page will provide the user with the different options to choose from such as Laws, Find a lawyer, Templates and Previous cases . The website is integrated with an AI Chatbot that can help the user understand any law related concept simply and with greater ease. The user can navigate through different law categories as well as book an online appointment with a lawyer. The law categories provided are ipc, cpc, crpc, ida, iea and mva. The website has been made user-friendly by the different filtering options provided on the previous cases page. This ensures easier navigation. Frequently used legal documents can be downloaded and printed from the template's page, these documents get used in legal proceedings. The user can learn more about the website and the vision from the Our mission and Our vision cards on the home page.</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Methodology </a:t>
            </a:r>
            <a:endParaRPr sz="3000">
              <a:latin typeface="Times New Roman"/>
              <a:ea typeface="Times New Roman"/>
              <a:cs typeface="Times New Roman"/>
              <a:sym typeface="Times New Roman"/>
            </a:endParaRPr>
          </a:p>
        </p:txBody>
      </p:sp>
      <p:sp>
        <p:nvSpPr>
          <p:cNvPr id="149" name="Google Shape;149;p26"/>
          <p:cNvSpPr txBox="1"/>
          <p:nvPr/>
        </p:nvSpPr>
        <p:spPr>
          <a:xfrm>
            <a:off x="233100" y="1238200"/>
            <a:ext cx="8162700" cy="3619500"/>
          </a:xfrm>
          <a:prstGeom prst="rect">
            <a:avLst/>
          </a:prstGeom>
          <a:noFill/>
          <a:ln>
            <a:noFill/>
          </a:ln>
        </p:spPr>
        <p:txBody>
          <a:bodyPr anchorCtr="0" anchor="t" bIns="91425" lIns="91425" spcFirstLastPara="1" rIns="91425" wrap="square" tIns="91425">
            <a:noAutofit/>
          </a:bodyPr>
          <a:lstStyle/>
          <a:p>
            <a:pPr indent="-355600" lvl="0" marL="228600" rtl="0" algn="just">
              <a:lnSpc>
                <a:spcPct val="150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Server side:</a:t>
            </a:r>
            <a:endParaRPr b="1"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600">
                <a:latin typeface="Times New Roman"/>
                <a:ea typeface="Times New Roman"/>
                <a:cs typeface="Times New Roman"/>
                <a:sym typeface="Times New Roman"/>
              </a:rPr>
              <a:t>Initially, we compile relevant laws, rules, and legal documents from trusted sources like government websites, legal databases, and legislative archives. We organize this material into user-friendly sections for easier navigation and searchability. Next, a dedicated database is set up to store this legal data, enabling users to search for specific legislation using keywords after filtering. Additionally, we've integrated user registration and login features for personalized access. Moreover, users can conveniently schedule online appointments with legal experts through our website, enhancing the overall user experience and expanding the range of legal services available on our server-side platform.</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Implementation:HomePage</a:t>
            </a:r>
            <a:endParaRPr/>
          </a:p>
        </p:txBody>
      </p:sp>
      <p:pic>
        <p:nvPicPr>
          <p:cNvPr id="155" name="Google Shape;155;p27"/>
          <p:cNvPicPr preferRelativeResize="0"/>
          <p:nvPr/>
        </p:nvPicPr>
        <p:blipFill>
          <a:blip r:embed="rId3">
            <a:alphaModFix/>
          </a:blip>
          <a:stretch>
            <a:fillRect/>
          </a:stretch>
        </p:blipFill>
        <p:spPr>
          <a:xfrm>
            <a:off x="848350" y="1277025"/>
            <a:ext cx="7806887" cy="3714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Implementation:HomePage</a:t>
            </a:r>
            <a:endParaRPr/>
          </a:p>
        </p:txBody>
      </p:sp>
      <p:pic>
        <p:nvPicPr>
          <p:cNvPr id="161" name="Google Shape;161;p28"/>
          <p:cNvPicPr preferRelativeResize="0"/>
          <p:nvPr/>
        </p:nvPicPr>
        <p:blipFill>
          <a:blip r:embed="rId3">
            <a:alphaModFix/>
          </a:blip>
          <a:stretch>
            <a:fillRect/>
          </a:stretch>
        </p:blipFill>
        <p:spPr>
          <a:xfrm>
            <a:off x="152400" y="1277025"/>
            <a:ext cx="8592624" cy="4077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Implementation:LegalGenie</a:t>
            </a:r>
            <a:endParaRPr/>
          </a:p>
        </p:txBody>
      </p:sp>
      <p:pic>
        <p:nvPicPr>
          <p:cNvPr id="167" name="Google Shape;167;p29"/>
          <p:cNvPicPr preferRelativeResize="0"/>
          <p:nvPr/>
        </p:nvPicPr>
        <p:blipFill>
          <a:blip r:embed="rId3">
            <a:alphaModFix/>
          </a:blip>
          <a:stretch>
            <a:fillRect/>
          </a:stretch>
        </p:blipFill>
        <p:spPr>
          <a:xfrm>
            <a:off x="1533425" y="1320525"/>
            <a:ext cx="6615048" cy="3714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FUTURE SCOPE</a:t>
            </a:r>
            <a:endParaRPr sz="3000">
              <a:latin typeface="Times New Roman"/>
              <a:ea typeface="Times New Roman"/>
              <a:cs typeface="Times New Roman"/>
              <a:sym typeface="Times New Roman"/>
            </a:endParaRPr>
          </a:p>
        </p:txBody>
      </p:sp>
      <p:sp>
        <p:nvSpPr>
          <p:cNvPr id="173" name="Google Shape;173;p30"/>
          <p:cNvSpPr txBox="1"/>
          <p:nvPr/>
        </p:nvSpPr>
        <p:spPr>
          <a:xfrm>
            <a:off x="311725" y="1615825"/>
            <a:ext cx="7941900" cy="33708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Roboto"/>
              <a:buChar char="●"/>
            </a:pPr>
            <a:r>
              <a:rPr b="1" lang="en" sz="1800">
                <a:latin typeface="Times New Roman"/>
                <a:ea typeface="Times New Roman"/>
                <a:cs typeface="Times New Roman"/>
                <a:sym typeface="Times New Roman"/>
              </a:rPr>
              <a:t>Mobile App Development</a:t>
            </a:r>
            <a:r>
              <a:rPr lang="en" sz="1800">
                <a:latin typeface="Times New Roman"/>
                <a:ea typeface="Times New Roman"/>
                <a:cs typeface="Times New Roman"/>
                <a:sym typeface="Times New Roman"/>
              </a:rPr>
              <a:t>: Creating a mobile app version of the website.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Roboto"/>
              <a:buChar char="●"/>
            </a:pPr>
            <a:r>
              <a:rPr b="1" lang="en" sz="1800">
                <a:latin typeface="Times New Roman"/>
                <a:ea typeface="Times New Roman"/>
                <a:cs typeface="Times New Roman"/>
                <a:sym typeface="Times New Roman"/>
              </a:rPr>
              <a:t>Community and Forums:</a:t>
            </a:r>
            <a:r>
              <a:rPr lang="en" sz="1800">
                <a:latin typeface="Times New Roman"/>
                <a:ea typeface="Times New Roman"/>
                <a:cs typeface="Times New Roman"/>
                <a:sym typeface="Times New Roman"/>
              </a:rPr>
              <a:t> Building an active </a:t>
            </a:r>
            <a:r>
              <a:rPr lang="en" sz="1800">
                <a:latin typeface="Times New Roman"/>
                <a:ea typeface="Times New Roman"/>
                <a:cs typeface="Times New Roman"/>
                <a:sym typeface="Times New Roman"/>
              </a:rPr>
              <a:t>online</a:t>
            </a:r>
            <a:r>
              <a:rPr lang="en" sz="1800">
                <a:latin typeface="Times New Roman"/>
                <a:ea typeface="Times New Roman"/>
                <a:cs typeface="Times New Roman"/>
                <a:sym typeface="Times New Roman"/>
              </a:rPr>
              <a:t> community or forum where users can discuss legal issues, seek advices and share experiences.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Roboto"/>
              <a:buChar char="●"/>
            </a:pPr>
            <a:r>
              <a:rPr b="1" lang="en" sz="1800">
                <a:latin typeface="Times New Roman"/>
                <a:ea typeface="Times New Roman"/>
                <a:cs typeface="Times New Roman"/>
                <a:sym typeface="Times New Roman"/>
              </a:rPr>
              <a:t>Virtual Courtrooms:</a:t>
            </a:r>
            <a:r>
              <a:rPr lang="en" sz="1800">
                <a:latin typeface="Times New Roman"/>
                <a:ea typeface="Times New Roman"/>
                <a:cs typeface="Times New Roman"/>
                <a:sym typeface="Times New Roman"/>
              </a:rPr>
              <a:t> Case can be resolved online.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Roboto"/>
              <a:buChar char="●"/>
            </a:pPr>
            <a:r>
              <a:rPr b="1" lang="en" sz="1800">
                <a:latin typeface="Times New Roman"/>
                <a:ea typeface="Times New Roman"/>
                <a:cs typeface="Times New Roman"/>
                <a:sym typeface="Times New Roman"/>
              </a:rPr>
              <a:t>Collaborations and Partnerships:</a:t>
            </a:r>
            <a:r>
              <a:rPr lang="en" sz="1800">
                <a:latin typeface="Times New Roman"/>
                <a:ea typeface="Times New Roman"/>
                <a:cs typeface="Times New Roman"/>
                <a:sym typeface="Times New Roman"/>
              </a:rPr>
              <a:t> Partnering with law firms, legal tech startups or other legal organisations</a:t>
            </a:r>
            <a:r>
              <a:rPr lang="en">
                <a:latin typeface="Roboto"/>
                <a:ea typeface="Roboto"/>
                <a:cs typeface="Roboto"/>
                <a:sym typeface="Roboto"/>
              </a:rPr>
              <a:t>.</a:t>
            </a:r>
            <a:endParaRPr>
              <a:latin typeface="Roboto"/>
              <a:ea typeface="Roboto"/>
              <a:cs typeface="Roboto"/>
              <a:sym typeface="Roboto"/>
            </a:endParaRPr>
          </a:p>
          <a:p>
            <a:pPr indent="-342900" lvl="0" marL="457200" rtl="0" algn="just">
              <a:lnSpc>
                <a:spcPct val="150000"/>
              </a:lnSpc>
              <a:spcBef>
                <a:spcPts val="0"/>
              </a:spcBef>
              <a:spcAft>
                <a:spcPts val="0"/>
              </a:spcAft>
              <a:buSzPts val="1800"/>
              <a:buFont typeface="Roboto"/>
              <a:buChar char="●"/>
            </a:pPr>
            <a:r>
              <a:rPr b="1" lang="en" sz="1800">
                <a:latin typeface="Times New Roman"/>
                <a:ea typeface="Times New Roman"/>
                <a:cs typeface="Times New Roman"/>
                <a:sym typeface="Times New Roman"/>
              </a:rPr>
              <a:t>Document Processing and Summarization: </a:t>
            </a:r>
            <a:r>
              <a:rPr lang="en" sz="1800">
                <a:latin typeface="Times New Roman"/>
                <a:ea typeface="Times New Roman"/>
                <a:cs typeface="Times New Roman"/>
                <a:sym typeface="Times New Roman"/>
              </a:rPr>
              <a:t>Implement advanced algorithms to process legal documents and generate concise summaries.</a:t>
            </a:r>
            <a:endParaRPr sz="1800">
              <a:latin typeface="Times New Roman"/>
              <a:ea typeface="Times New Roman"/>
              <a:cs typeface="Times New Roman"/>
              <a:sym typeface="Times New Roman"/>
            </a:endParaRPr>
          </a:p>
        </p:txBody>
      </p:sp>
      <p:sp>
        <p:nvSpPr>
          <p:cNvPr id="174" name="Google Shape;174;p30"/>
          <p:cNvSpPr txBox="1"/>
          <p:nvPr/>
        </p:nvSpPr>
        <p:spPr>
          <a:xfrm>
            <a:off x="0" y="2041793"/>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75" name="Google Shape;175;p30"/>
          <p:cNvSpPr txBox="1"/>
          <p:nvPr/>
        </p:nvSpPr>
        <p:spPr>
          <a:xfrm flipH="1">
            <a:off x="0" y="2428579"/>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76" name="Google Shape;176;p30"/>
          <p:cNvSpPr txBox="1"/>
          <p:nvPr/>
        </p:nvSpPr>
        <p:spPr>
          <a:xfrm>
            <a:off x="5487" y="2038350"/>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Conclusion</a:t>
            </a:r>
            <a:endParaRPr/>
          </a:p>
          <a:p>
            <a:pPr indent="0" lvl="0" marL="0" rtl="0" algn="l">
              <a:lnSpc>
                <a:spcPct val="100000"/>
              </a:lnSpc>
              <a:spcBef>
                <a:spcPts val="0"/>
              </a:spcBef>
              <a:spcAft>
                <a:spcPts val="0"/>
              </a:spcAft>
              <a:buClr>
                <a:schemeClr val="lt1"/>
              </a:buClr>
              <a:buSzPts val="2800"/>
              <a:buNone/>
            </a:pPr>
            <a:r>
              <a:t/>
            </a:r>
            <a:endParaRPr/>
          </a:p>
        </p:txBody>
      </p:sp>
      <p:sp>
        <p:nvSpPr>
          <p:cNvPr id="182" name="Google Shape;182;p31"/>
          <p:cNvSpPr txBox="1"/>
          <p:nvPr/>
        </p:nvSpPr>
        <p:spPr>
          <a:xfrm>
            <a:off x="174425" y="1438950"/>
            <a:ext cx="8325600" cy="35775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TheLegalHub is an instructive and user friendly website that provides a comprehensive knowledge of the legal services available.</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Unlike other platforms, it has features such as clear navigation, extensive material, accurate and dependable information.</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It improves learning, keep users up to date on legal updations, fosters a connected legal community, and provides opportunities for collaboration.</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latin typeface="Times New Roman"/>
                <a:ea typeface="Times New Roman"/>
                <a:cs typeface="Times New Roman"/>
                <a:sym typeface="Times New Roman"/>
              </a:rPr>
              <a:t>Content</a:t>
            </a:r>
            <a:endParaRPr sz="3000">
              <a:latin typeface="Times New Roman"/>
              <a:ea typeface="Times New Roman"/>
              <a:cs typeface="Times New Roman"/>
              <a:sym typeface="Times New Roman"/>
            </a:endParaRPr>
          </a:p>
        </p:txBody>
      </p:sp>
      <p:sp>
        <p:nvSpPr>
          <p:cNvPr id="73" name="Google Shape;73;p14"/>
          <p:cNvSpPr txBox="1"/>
          <p:nvPr>
            <p:ph idx="1" type="body"/>
          </p:nvPr>
        </p:nvSpPr>
        <p:spPr>
          <a:xfrm>
            <a:off x="311725" y="1124625"/>
            <a:ext cx="8832300" cy="37080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Introduction</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Problem Definition</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Goals/ Objectives</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Literature Survey</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Lacuna of Existing Systems</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Details of Hardware &amp; Software</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Proposed System</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Evaluation Measures</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Block Diagram</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Methodology</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Future Scope</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Conclusion  </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References</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188" name="Google Shape;188;p32"/>
          <p:cNvSpPr txBox="1"/>
          <p:nvPr>
            <p:ph idx="1" type="body"/>
          </p:nvPr>
        </p:nvSpPr>
        <p:spPr>
          <a:xfrm>
            <a:off x="0" y="986050"/>
            <a:ext cx="8520600" cy="117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[1]Raj Kumar Bhardwaj(2019). Development of Online Legal Information System Lawyers Perceptions,Development of Online Legal Information System Lawyers Perceptions</a:t>
            </a:r>
            <a:endParaRPr sz="16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           </a:t>
            </a:r>
            <a:r>
              <a:rPr lang="en" sz="1600" u="sng">
                <a:solidFill>
                  <a:schemeClr val="hlink"/>
                </a:solidFill>
                <a:latin typeface="Times New Roman"/>
                <a:ea typeface="Times New Roman"/>
                <a:cs typeface="Times New Roman"/>
                <a:sym typeface="Times New Roman"/>
                <a:hlinkClick r:id="rId3"/>
              </a:rPr>
              <a:t>Development of Online Legal Information System Lawyers Perceptions</a:t>
            </a:r>
            <a:endParaRPr sz="16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9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800">
              <a:solidFill>
                <a:srgbClr val="000000"/>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000"/>
              <a:buNone/>
            </a:pPr>
            <a:r>
              <a:t/>
            </a:r>
            <a:endParaRPr sz="2200">
              <a:solidFill>
                <a:srgbClr val="000000"/>
              </a:solidFill>
              <a:highlight>
                <a:srgbClr val="FFFBFA"/>
              </a:highlight>
              <a:latin typeface="Times New Roman"/>
              <a:ea typeface="Times New Roman"/>
              <a:cs typeface="Times New Roman"/>
              <a:sym typeface="Times New Roman"/>
            </a:endParaRPr>
          </a:p>
          <a:p>
            <a:pPr indent="0" lvl="0" marL="228600" rtl="0" algn="just">
              <a:lnSpc>
                <a:spcPct val="115000"/>
              </a:lnSpc>
              <a:spcBef>
                <a:spcPts val="0"/>
              </a:spcBef>
              <a:spcAft>
                <a:spcPts val="0"/>
              </a:spcAft>
              <a:buSzPts val="1000"/>
              <a:buNone/>
            </a:pPr>
            <a:r>
              <a:t/>
            </a:r>
            <a:endParaRPr sz="2200">
              <a:solidFill>
                <a:srgbClr val="000000"/>
              </a:solidFill>
              <a:highlight>
                <a:srgbClr val="FFFBFA"/>
              </a:highlight>
              <a:latin typeface="Times New Roman"/>
              <a:ea typeface="Times New Roman"/>
              <a:cs typeface="Times New Roman"/>
              <a:sym typeface="Times New Roman"/>
            </a:endParaRPr>
          </a:p>
        </p:txBody>
      </p:sp>
      <p:sp>
        <p:nvSpPr>
          <p:cNvPr id="189" name="Google Shape;189;p32"/>
          <p:cNvSpPr txBox="1"/>
          <p:nvPr/>
        </p:nvSpPr>
        <p:spPr>
          <a:xfrm flipH="1" rot="10800000">
            <a:off x="4483200" y="3963877"/>
            <a:ext cx="466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0" name="Google Shape;190;p32"/>
          <p:cNvSpPr txBox="1"/>
          <p:nvPr/>
        </p:nvSpPr>
        <p:spPr>
          <a:xfrm flipH="1">
            <a:off x="-50" y="2425175"/>
            <a:ext cx="9144000" cy="15390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[2] Utami, Melinda &amp; Zen, Bita &amp; Rauna, Yayi. (2021). Developing a legal assistant website “Notoaturan” using Waterfall method. SinkrOn.</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600">
                <a:latin typeface="Times New Roman"/>
                <a:ea typeface="Times New Roman"/>
                <a:cs typeface="Times New Roman"/>
                <a:sym typeface="Times New Roman"/>
              </a:rPr>
              <a:t>          </a:t>
            </a:r>
            <a:r>
              <a:rPr lang="en" sz="1600" u="sng">
                <a:solidFill>
                  <a:schemeClr val="hlink"/>
                </a:solidFill>
                <a:latin typeface="Times New Roman"/>
                <a:ea typeface="Times New Roman"/>
                <a:cs typeface="Times New Roman"/>
                <a:sym typeface="Times New Roman"/>
                <a:hlinkClick r:id="rId4"/>
              </a:rPr>
              <a:t>Developing a legal assistant website “Notoaturan” using Waterfall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[3] Bhardwaj, R., &amp; Madhusudhan, M. (2016). Online Legal Information System (OLIS) Leveraging Access to Legal Information Resources in Indian Environment. DESIDOC Journal of Library &amp; Information Technology, 36(1).</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600">
                <a:latin typeface="Times New Roman"/>
                <a:ea typeface="Times New Roman"/>
                <a:cs typeface="Times New Roman"/>
                <a:sym typeface="Times New Roman"/>
              </a:rPr>
              <a:t>         </a:t>
            </a:r>
            <a:r>
              <a:rPr lang="en" sz="1600" u="sng">
                <a:solidFill>
                  <a:schemeClr val="hlink"/>
                </a:solidFill>
                <a:latin typeface="Times New Roman"/>
                <a:ea typeface="Times New Roman"/>
                <a:cs typeface="Times New Roman"/>
                <a:sym typeface="Times New Roman"/>
                <a:hlinkClick r:id="rId5"/>
              </a:rPr>
              <a:t>https://doi.org/10.14429/djlit.36.1.9271</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15"/>
          <p:cNvSpPr txBox="1"/>
          <p:nvPr>
            <p:ph idx="4294967295" type="body"/>
          </p:nvPr>
        </p:nvSpPr>
        <p:spPr>
          <a:xfrm>
            <a:off x="311700" y="1304350"/>
            <a:ext cx="8520600" cy="35361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TheLegalHub is a law resources platform which provides enacted laws, previous cases as well as the format of various documents. </a:t>
            </a:r>
            <a:endParaRPr sz="1900">
              <a:solidFill>
                <a:srgbClr val="000000"/>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main objective of the website is to display and simplify information by correlating to the previous cases. </a:t>
            </a:r>
            <a:endParaRPr sz="1900">
              <a:solidFill>
                <a:srgbClr val="000000"/>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 centralised law resources website can aggregate relevant and reliable legal information, making it easily accessible to a wider audience. </a:t>
            </a:r>
            <a:endParaRPr sz="1900">
              <a:solidFill>
                <a:srgbClr val="000000"/>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TheLegalHub can offer search and filtering functionalities to help users find specific laws and relevant cases efficiently.</a:t>
            </a:r>
            <a:endParaRPr sz="1900">
              <a:solidFill>
                <a:srgbClr val="000000"/>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000000"/>
              </a:buClr>
              <a:buSzPts val="1400"/>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latin typeface="Times New Roman"/>
                <a:ea typeface="Times New Roman"/>
                <a:cs typeface="Times New Roman"/>
                <a:sym typeface="Times New Roman"/>
              </a:rPr>
              <a:t>Problem Definition</a:t>
            </a:r>
            <a:endParaRPr sz="3000">
              <a:latin typeface="Times New Roman"/>
              <a:ea typeface="Times New Roman"/>
              <a:cs typeface="Times New Roman"/>
              <a:sym typeface="Times New Roman"/>
            </a:endParaRPr>
          </a:p>
        </p:txBody>
      </p:sp>
      <p:sp>
        <p:nvSpPr>
          <p:cNvPr id="85" name="Google Shape;85;p16"/>
          <p:cNvSpPr txBox="1"/>
          <p:nvPr>
            <p:ph idx="1" type="body"/>
          </p:nvPr>
        </p:nvSpPr>
        <p:spPr>
          <a:xfrm>
            <a:off x="252850" y="1553850"/>
            <a:ext cx="8520600" cy="3028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n" sz="2000">
                <a:solidFill>
                  <a:srgbClr val="000000"/>
                </a:solidFill>
                <a:latin typeface="Times New Roman"/>
                <a:ea typeface="Times New Roman"/>
                <a:cs typeface="Times New Roman"/>
                <a:sym typeface="Times New Roman"/>
              </a:rPr>
              <a:t>Problems faced:</a:t>
            </a:r>
            <a:endParaRPr b="1"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Limited availability of resources </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Accuracy</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Lan</a:t>
            </a:r>
            <a:r>
              <a:rPr lang="en" sz="2000">
                <a:solidFill>
                  <a:srgbClr val="000000"/>
                </a:solidFill>
                <a:latin typeface="Times New Roman"/>
                <a:ea typeface="Times New Roman"/>
                <a:cs typeface="Times New Roman"/>
                <a:sym typeface="Times New Roman"/>
              </a:rPr>
              <a:t>guage</a:t>
            </a:r>
            <a:r>
              <a:rPr lang="en" sz="2000">
                <a:solidFill>
                  <a:srgbClr val="000000"/>
                </a:solidFill>
                <a:latin typeface="Times New Roman"/>
                <a:ea typeface="Times New Roman"/>
                <a:cs typeface="Times New Roman"/>
                <a:sym typeface="Times New Roman"/>
              </a:rPr>
              <a:t> Complexity</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Time-consuming</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Cost of legal advice</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Lack of application</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Inadequate Access</a:t>
            </a:r>
            <a:endParaRPr sz="20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latin typeface="Times New Roman"/>
                <a:ea typeface="Times New Roman"/>
                <a:cs typeface="Times New Roman"/>
                <a:sym typeface="Times New Roman"/>
              </a:rPr>
              <a:t>Goals</a:t>
            </a:r>
            <a:endParaRPr sz="3000">
              <a:latin typeface="Times New Roman"/>
              <a:ea typeface="Times New Roman"/>
              <a:cs typeface="Times New Roman"/>
              <a:sym typeface="Times New Roman"/>
            </a:endParaRPr>
          </a:p>
        </p:txBody>
      </p:sp>
      <p:sp>
        <p:nvSpPr>
          <p:cNvPr id="91" name="Google Shape;91;p17"/>
          <p:cNvSpPr txBox="1"/>
          <p:nvPr/>
        </p:nvSpPr>
        <p:spPr>
          <a:xfrm>
            <a:off x="-5" y="1430364"/>
            <a:ext cx="8520600" cy="29391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To display and simplify information by correlating it to real life scenarios with the help of the previous cases.</a:t>
            </a:r>
            <a:endParaRPr sz="2000">
              <a:latin typeface="Times New Roman"/>
              <a:ea typeface="Times New Roman"/>
              <a:cs typeface="Times New Roman"/>
              <a:sym typeface="Times New Roman"/>
            </a:endParaRPr>
          </a:p>
          <a:p>
            <a:pPr indent="0" lvl="0" marL="457200" rtl="0" algn="just">
              <a:spcBef>
                <a:spcPts val="0"/>
              </a:spcBef>
              <a:spcAft>
                <a:spcPts val="0"/>
              </a:spcAft>
              <a:buNone/>
            </a:pP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To assure its sustained contribution to legal education and research.</a:t>
            </a:r>
            <a:endParaRPr sz="2000">
              <a:latin typeface="Times New Roman"/>
              <a:ea typeface="Times New Roman"/>
              <a:cs typeface="Times New Roman"/>
              <a:sym typeface="Times New Roman"/>
            </a:endParaRPr>
          </a:p>
          <a:p>
            <a:pPr indent="0" lvl="0" marL="457200" rtl="0" algn="just">
              <a:spcBef>
                <a:spcPts val="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T</a:t>
            </a:r>
            <a:r>
              <a:rPr lang="en" sz="2000">
                <a:latin typeface="Times New Roman"/>
                <a:ea typeface="Times New Roman"/>
                <a:cs typeface="Times New Roman"/>
                <a:sym typeface="Times New Roman"/>
              </a:rPr>
              <a:t>o empower underprivileged and vulnerable members of society, such as women, children, older citizens, and people with disabilities, by assisting them in understanding and exercising their rights.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latin typeface="Times New Roman"/>
                <a:ea typeface="Times New Roman"/>
                <a:cs typeface="Times New Roman"/>
                <a:sym typeface="Times New Roman"/>
              </a:rPr>
              <a:t>Literature Survey</a:t>
            </a:r>
            <a:endParaRPr sz="3000">
              <a:latin typeface="Times New Roman"/>
              <a:ea typeface="Times New Roman"/>
              <a:cs typeface="Times New Roman"/>
              <a:sym typeface="Times New Roman"/>
            </a:endParaRPr>
          </a:p>
        </p:txBody>
      </p:sp>
      <p:sp>
        <p:nvSpPr>
          <p:cNvPr id="97" name="Google Shape;97;p18"/>
          <p:cNvSpPr txBox="1"/>
          <p:nvPr>
            <p:ph idx="2" type="body"/>
          </p:nvPr>
        </p:nvSpPr>
        <p:spPr>
          <a:xfrm>
            <a:off x="4832400" y="1366000"/>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98" name="Google Shape;98;p18"/>
          <p:cNvGraphicFramePr/>
          <p:nvPr/>
        </p:nvGraphicFramePr>
        <p:xfrm>
          <a:off x="247875" y="1366000"/>
          <a:ext cx="3000000" cy="3000000"/>
        </p:xfrm>
        <a:graphic>
          <a:graphicData uri="http://schemas.openxmlformats.org/drawingml/2006/table">
            <a:tbl>
              <a:tblPr>
                <a:noFill/>
                <a:tableStyleId>{04533656-F00E-4E80-AD66-541B3B72A361}</a:tableStyleId>
              </a:tblPr>
              <a:tblGrid>
                <a:gridCol w="1839075"/>
                <a:gridCol w="1570675"/>
                <a:gridCol w="2064075"/>
                <a:gridCol w="3110600"/>
              </a:tblGrid>
              <a:tr h="373775">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Name of paper</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Published on</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Name of Author</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Summary</a:t>
                      </a:r>
                      <a:endParaRPr sz="1600">
                        <a:latin typeface="Times New Roman"/>
                        <a:ea typeface="Times New Roman"/>
                        <a:cs typeface="Times New Roman"/>
                        <a:sym typeface="Times New Roman"/>
                      </a:endParaRPr>
                    </a:p>
                  </a:txBody>
                  <a:tcPr marT="91425" marB="91425" marR="91425" marL="91425"/>
                </a:tc>
              </a:tr>
              <a:tr h="1608350">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Survey On Open Access To Legal Information System</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March 2020</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Miss. Kajal Zade Miss. Vrushali kakde</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Miss.Gauri Nampalliwar</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Miss. Disha Uttarwar Prof.Rupatai Lichode</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The paper </a:t>
                      </a:r>
                      <a:r>
                        <a:rPr lang="en" sz="1600">
                          <a:latin typeface="Times New Roman"/>
                          <a:ea typeface="Times New Roman"/>
                          <a:cs typeface="Times New Roman"/>
                          <a:sym typeface="Times New Roman"/>
                        </a:rPr>
                        <a:t>discusses the potential recognition of public access to legal information as a fundamental human right, which could enhance global accessibility.</a:t>
                      </a:r>
                      <a:endParaRPr sz="1600">
                        <a:latin typeface="Times New Roman"/>
                        <a:ea typeface="Times New Roman"/>
                        <a:cs typeface="Times New Roman"/>
                        <a:sym typeface="Times New Roman"/>
                      </a:endParaRPr>
                    </a:p>
                  </a:txBody>
                  <a:tcPr marT="91425" marB="91425" marR="91425" marL="91425"/>
                </a:tc>
              </a:tr>
              <a:tr h="1409750">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Development of Online Legal Information System : Lawyers’ Perceptions</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March 2019</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Raj Kumar Bhardwaj</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 Practicing lawyers preferred features and services, while academic lawyers leaned toward case law, research articles, and legal news.</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latin typeface="Times New Roman"/>
                <a:ea typeface="Times New Roman"/>
                <a:cs typeface="Times New Roman"/>
                <a:sym typeface="Times New Roman"/>
              </a:rPr>
              <a:t>Literature Survey</a:t>
            </a:r>
            <a:endParaRPr sz="3000">
              <a:latin typeface="Times New Roman"/>
              <a:ea typeface="Times New Roman"/>
              <a:cs typeface="Times New Roman"/>
              <a:sym typeface="Times New Roman"/>
            </a:endParaRPr>
          </a:p>
        </p:txBody>
      </p:sp>
      <p:sp>
        <p:nvSpPr>
          <p:cNvPr id="104" name="Google Shape;104;p19"/>
          <p:cNvSpPr txBox="1"/>
          <p:nvPr>
            <p:ph idx="2" type="body"/>
          </p:nvPr>
        </p:nvSpPr>
        <p:spPr>
          <a:xfrm>
            <a:off x="4832400" y="1366000"/>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05" name="Google Shape;105;p19"/>
          <p:cNvGraphicFramePr/>
          <p:nvPr/>
        </p:nvGraphicFramePr>
        <p:xfrm>
          <a:off x="201913" y="1305375"/>
          <a:ext cx="3000000" cy="3000000"/>
        </p:xfrm>
        <a:graphic>
          <a:graphicData uri="http://schemas.openxmlformats.org/drawingml/2006/table">
            <a:tbl>
              <a:tblPr>
                <a:noFill/>
                <a:tableStyleId>{04533656-F00E-4E80-AD66-541B3B72A361}</a:tableStyleId>
              </a:tblPr>
              <a:tblGrid>
                <a:gridCol w="2055075"/>
                <a:gridCol w="1510050"/>
                <a:gridCol w="1642075"/>
                <a:gridCol w="3575575"/>
              </a:tblGrid>
              <a:tr h="42065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Name of paper</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Published on</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Name of Author</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Summary</a:t>
                      </a:r>
                      <a:endParaRPr sz="1500">
                        <a:latin typeface="Times New Roman"/>
                        <a:ea typeface="Times New Roman"/>
                        <a:cs typeface="Times New Roman"/>
                        <a:sym typeface="Times New Roman"/>
                      </a:endParaRPr>
                    </a:p>
                  </a:txBody>
                  <a:tcPr marT="91425" marB="91425" marR="91425" marL="91425"/>
                </a:tc>
              </a:tr>
              <a:tr h="168742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Developing a legal assistant website ‘Notoaturan’ using Waterfall Method</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April 2021</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Melinda Utami</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Bita Parga Zen</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Yayi Sufia Rauna</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Notoaturan is a website which provides notary services,searches for a lawyer and also complaint service in case of offense.The website is mainly divided in three main parts viz.clients,notary and lawyer dashboard and admin dashboard.</a:t>
                      </a:r>
                      <a:endParaRPr sz="1500">
                        <a:latin typeface="Times New Roman"/>
                        <a:ea typeface="Times New Roman"/>
                        <a:cs typeface="Times New Roman"/>
                        <a:sym typeface="Times New Roman"/>
                      </a:endParaRPr>
                    </a:p>
                  </a:txBody>
                  <a:tcPr marT="91425" marB="91425" marR="91425" marL="91425"/>
                </a:tc>
              </a:tr>
              <a:tr h="166362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Online Legal Information System(OLIS) Levering Access to Legal Information Resources in Indian Environment.</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January 2016</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Raj Kumar Bhardwaj</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M. Madhusudhan</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solidFill>
                            <a:srgbClr val="252525"/>
                          </a:solidFill>
                          <a:highlight>
                            <a:srgbClr val="FFFFFF"/>
                          </a:highlight>
                          <a:latin typeface="Times New Roman"/>
                          <a:ea typeface="Times New Roman"/>
                          <a:cs typeface="Times New Roman"/>
                          <a:sym typeface="Times New Roman"/>
                        </a:rPr>
                        <a:t>It is an online resource for Indian law students, researchers, and the general public, providing access to various legal resources, citation search facilities, and Web 2.0 tools, fostering interdisciplinary research and learning in the field of law.</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 sz="3000">
                <a:latin typeface="Times New Roman"/>
                <a:ea typeface="Times New Roman"/>
                <a:cs typeface="Times New Roman"/>
                <a:sym typeface="Times New Roman"/>
              </a:rPr>
              <a:t>Lacuna of Existing Systems</a:t>
            </a:r>
            <a:endParaRPr sz="30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a:latin typeface="Times New Roman"/>
              <a:ea typeface="Times New Roman"/>
              <a:cs typeface="Times New Roman"/>
              <a:sym typeface="Times New Roman"/>
            </a:endParaRPr>
          </a:p>
        </p:txBody>
      </p:sp>
      <p:sp>
        <p:nvSpPr>
          <p:cNvPr id="111" name="Google Shape;111;p20"/>
          <p:cNvSpPr txBox="1"/>
          <p:nvPr>
            <p:ph idx="1" type="body"/>
          </p:nvPr>
        </p:nvSpPr>
        <p:spPr>
          <a:xfrm>
            <a:off x="311700" y="1315075"/>
            <a:ext cx="4260300" cy="326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website may lack the latest legal updates due to rapid changes in legal content.</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Limited technology access can hinder effective use of virtual consultation</a:t>
            </a:r>
            <a:r>
              <a:rPr lang="en" sz="1800">
                <a:solidFill>
                  <a:srgbClr val="000000"/>
                </a:solidFill>
                <a:latin typeface="Times New Roman"/>
                <a:ea typeface="Times New Roman"/>
                <a:cs typeface="Times New Roman"/>
                <a:sym typeface="Times New Roman"/>
              </a:rPr>
              <a:t>s.</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Users should verify local law applicability as the website's information may not be jurisdiction-specific.</a:t>
            </a:r>
            <a:endParaRPr sz="1800">
              <a:solidFill>
                <a:srgbClr val="000000"/>
              </a:solidFill>
              <a:latin typeface="Times New Roman"/>
              <a:ea typeface="Times New Roman"/>
              <a:cs typeface="Times New Roman"/>
              <a:sym typeface="Times New Roman"/>
            </a:endParaRPr>
          </a:p>
        </p:txBody>
      </p:sp>
      <p:sp>
        <p:nvSpPr>
          <p:cNvPr id="112" name="Google Shape;112;p20"/>
          <p:cNvSpPr txBox="1"/>
          <p:nvPr>
            <p:ph idx="2" type="body"/>
          </p:nvPr>
        </p:nvSpPr>
        <p:spPr>
          <a:xfrm>
            <a:off x="4358975" y="1315200"/>
            <a:ext cx="4473300" cy="326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 While simplifying legal concepts, the website may not cover all intricate issues, necessitating personalized advice.</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Search results may vary in accuracy, requiring verification.</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Remote consultations may not suit all legal matters, especially those needing in-person court representation</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latin typeface="Times New Roman"/>
                <a:ea typeface="Times New Roman"/>
                <a:cs typeface="Times New Roman"/>
                <a:sym typeface="Times New Roman"/>
              </a:rPr>
              <a:t>Proposed System</a:t>
            </a:r>
            <a:endParaRPr sz="3000">
              <a:latin typeface="Times New Roman"/>
              <a:ea typeface="Times New Roman"/>
              <a:cs typeface="Times New Roman"/>
              <a:sym typeface="Times New Roman"/>
            </a:endParaRPr>
          </a:p>
        </p:txBody>
      </p:sp>
      <p:sp>
        <p:nvSpPr>
          <p:cNvPr id="118" name="Google Shape;118;p21"/>
          <p:cNvSpPr txBox="1"/>
          <p:nvPr/>
        </p:nvSpPr>
        <p:spPr>
          <a:xfrm>
            <a:off x="172575" y="1480700"/>
            <a:ext cx="8659800" cy="29553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The objective is to build a user-friendly interface called "TheLegalHub" that will provide comprehensive information about numerous laws, rules, regulations, commissions and tribunals.</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Provide a number of templates for legal papers necessary at various stages of a case, such as petitions, affidavits, contracts, and more.</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We take pride in our ability to orchestrate a smooth legal experience by adhering to strict data security measures and using monetization approaches that blend accessibility with sustainability.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