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5143500" cx="9144000"/>
  <p:notesSz cx="6858000" cy="9144000"/>
  <p:embeddedFontLst>
    <p:embeddedFont>
      <p:font typeface="Robo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576">
          <p15:clr>
            <a:srgbClr val="747775"/>
          </p15:clr>
        </p15:guide>
      </p15:sldGuideLst>
    </p:ext>
    <p:ext uri="GoogleSlidesCustomDataVersion2">
      <go:slidesCustomData xmlns:go="http://customooxmlschemas.google.com/" r:id="rId26" roundtripDataSignature="AMtx7mgoHHLGtbuC4jowSxQXW44k5vJkY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975F33F-B07A-4EFB-B77D-4558E424A7F0}">
  <a:tblStyle styleId="{8975F33F-B07A-4EFB-B77D-4558E424A7F0}"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56724D8A-437A-49E8-BC75-8C46408A29EA}"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576"/>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font" Target="fonts/Roboto-regular.fntdata"/><Relationship Id="rId21" Type="http://schemas.openxmlformats.org/officeDocument/2006/relationships/slide" Target="slides/slide15.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customschemas.google.com/relationships/presentationmetadata" Target="metadata"/><Relationship Id="rId25" Type="http://schemas.openxmlformats.org/officeDocument/2006/relationships/font" Target="fonts/Robo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8fab20e50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8fab20e50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9" name="Google Shape;15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5" name="Google Shape;165;p1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1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7" name="Google Shape;17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0" name="Google Shape;11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5b0d1f3d312dff6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5b0d1f3d312dff6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8" name="Google Shape;12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g2f2591fefe7_0_120"/>
          <p:cNvGrpSpPr/>
          <p:nvPr/>
        </p:nvGrpSpPr>
        <p:grpSpPr>
          <a:xfrm>
            <a:off x="6098378" y="5"/>
            <a:ext cx="3045625" cy="2030570"/>
            <a:chOff x="6098378" y="5"/>
            <a:chExt cx="3045625" cy="2030570"/>
          </a:xfrm>
        </p:grpSpPr>
        <p:sp>
          <p:nvSpPr>
            <p:cNvPr id="11" name="Google Shape;11;g2f2591fefe7_0_120"/>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g2f2591fefe7_0_120"/>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 name="Google Shape;13;g2f2591fefe7_0_120"/>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g2f2591fefe7_0_120"/>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g2f2591fefe7_0_120"/>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 name="Google Shape;16;g2f2591fefe7_0_120"/>
          <p:cNvSpPr txBox="1"/>
          <p:nvPr>
            <p:ph type="ctrTitle"/>
          </p:nvPr>
        </p:nvSpPr>
        <p:spPr>
          <a:xfrm>
            <a:off x="598100" y="1775222"/>
            <a:ext cx="8222100" cy="8388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17" name="Google Shape;17;g2f2591fefe7_0_120"/>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g2f2591fefe7_0_12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g2f2591fefe7_0_180"/>
          <p:cNvGrpSpPr/>
          <p:nvPr/>
        </p:nvGrpSpPr>
        <p:grpSpPr>
          <a:xfrm>
            <a:off x="6098378" y="5"/>
            <a:ext cx="3045625" cy="2030570"/>
            <a:chOff x="6098378" y="5"/>
            <a:chExt cx="3045625" cy="2030570"/>
          </a:xfrm>
        </p:grpSpPr>
        <p:sp>
          <p:nvSpPr>
            <p:cNvPr id="71" name="Google Shape;71;g2f2591fefe7_0_180"/>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g2f2591fefe7_0_180"/>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2f2591fefe7_0_180"/>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g2f2591fefe7_0_180"/>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g2f2591fefe7_0_180"/>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6" name="Google Shape;76;g2f2591fefe7_0_180"/>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7" name="Google Shape;77;g2f2591fefe7_0_180"/>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78" name="Google Shape;78;g2f2591fefe7_0_18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g2f2591fefe7_0_19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g2f2591fefe7_0_14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1" name="Google Shape;21;g2f2591fefe7_0_149"/>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2" name="Google Shape;22;g2f2591fefe7_0_149"/>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g2f2591fefe7_0_14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g2f2591fefe7_0_154"/>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6" name="Google Shape;26;g2f2591fefe7_0_15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7" name="Shape 27"/>
        <p:cNvGrpSpPr/>
        <p:nvPr/>
      </p:nvGrpSpPr>
      <p:grpSpPr>
        <a:xfrm>
          <a:off x="0" y="0"/>
          <a:ext cx="0" cy="0"/>
          <a:chOff x="0" y="0"/>
          <a:chExt cx="0" cy="0"/>
        </a:xfrm>
      </p:grpSpPr>
      <p:grpSp>
        <p:nvGrpSpPr>
          <p:cNvPr id="28" name="Google Shape;28;g2f2591fefe7_0_130"/>
          <p:cNvGrpSpPr/>
          <p:nvPr/>
        </p:nvGrpSpPr>
        <p:grpSpPr>
          <a:xfrm>
            <a:off x="6098378" y="5"/>
            <a:ext cx="3045625" cy="2030570"/>
            <a:chOff x="6098378" y="5"/>
            <a:chExt cx="3045625" cy="2030570"/>
          </a:xfrm>
        </p:grpSpPr>
        <p:sp>
          <p:nvSpPr>
            <p:cNvPr id="29" name="Google Shape;29;g2f2591fefe7_0_130"/>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 name="Google Shape;30;g2f2591fefe7_0_130"/>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 name="Google Shape;31;g2f2591fefe7_0_130"/>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g2f2591fefe7_0_130"/>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g2f2591fefe7_0_130"/>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4" name="Google Shape;34;g2f2591fefe7_0_130"/>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35" name="Google Shape;35;g2f2591fefe7_0_13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 name="Shape 36"/>
        <p:cNvGrpSpPr/>
        <p:nvPr/>
      </p:nvGrpSpPr>
      <p:grpSpPr>
        <a:xfrm>
          <a:off x="0" y="0"/>
          <a:ext cx="0" cy="0"/>
          <a:chOff x="0" y="0"/>
          <a:chExt cx="0" cy="0"/>
        </a:xfrm>
      </p:grpSpPr>
      <p:grpSp>
        <p:nvGrpSpPr>
          <p:cNvPr id="37" name="Google Shape;37;g2f2591fefe7_0_139"/>
          <p:cNvGrpSpPr/>
          <p:nvPr/>
        </p:nvGrpSpPr>
        <p:grpSpPr>
          <a:xfrm>
            <a:off x="0" y="3903669"/>
            <a:ext cx="9144000" cy="1239925"/>
            <a:chOff x="0" y="3903669"/>
            <a:chExt cx="9144000" cy="1239925"/>
          </a:xfrm>
        </p:grpSpPr>
        <p:sp>
          <p:nvSpPr>
            <p:cNvPr id="38" name="Google Shape;38;g2f2591fefe7_0_139"/>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g2f2591fefe7_0_139"/>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g2f2591fefe7_0_139"/>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g2f2591fefe7_0_139"/>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g2f2591fefe7_0_139"/>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3" name="Google Shape;43;g2f2591fefe7_0_139"/>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4" name="Google Shape;44;g2f2591fefe7_0_139"/>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5" name="Google Shape;45;g2f2591fefe7_0_13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g2f2591fefe7_0_15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8" name="Google Shape;48;g2f2591fefe7_0_157"/>
          <p:cNvSpPr txBox="1"/>
          <p:nvPr>
            <p:ph idx="1" type="body"/>
          </p:nvPr>
        </p:nvSpPr>
        <p:spPr>
          <a:xfrm>
            <a:off x="311700" y="1465804"/>
            <a:ext cx="2808000" cy="31032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9" name="Google Shape;49;g2f2591fefe7_0_15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g2f2591fefe7_0_161"/>
          <p:cNvGrpSpPr/>
          <p:nvPr/>
        </p:nvGrpSpPr>
        <p:grpSpPr>
          <a:xfrm>
            <a:off x="6098378" y="5"/>
            <a:ext cx="3045625" cy="2030570"/>
            <a:chOff x="6098378" y="5"/>
            <a:chExt cx="3045625" cy="2030570"/>
          </a:xfrm>
        </p:grpSpPr>
        <p:sp>
          <p:nvSpPr>
            <p:cNvPr id="52" name="Google Shape;52;g2f2591fefe7_0_161"/>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g2f2591fefe7_0_161"/>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g2f2591fefe7_0_161"/>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g2f2591fefe7_0_161"/>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g2f2591fefe7_0_161"/>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7" name="Google Shape;57;g2f2591fefe7_0_161"/>
          <p:cNvSpPr txBox="1"/>
          <p:nvPr>
            <p:ph type="title"/>
          </p:nvPr>
        </p:nvSpPr>
        <p:spPr>
          <a:xfrm>
            <a:off x="490250" y="526350"/>
            <a:ext cx="56187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58" name="Google Shape;58;g2f2591fefe7_0_16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g2f2591fefe7_0_170"/>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61" name="Google Shape;61;g2f2591fefe7_0_17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g2f2591fefe7_0_170"/>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63" name="Google Shape;63;g2f2591fefe7_0_170"/>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g2f2591fefe7_0_17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65" name="Google Shape;65;g2f2591fefe7_0_17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g2f2591fefe7_0_177"/>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68" name="Google Shape;68;g2f2591fefe7_0_17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g2f2591fefe7_0_116"/>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7" name="Google Shape;7;g2f2591fefe7_0_116"/>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2pPr>
            <a:lvl3pPr indent="-317500" lvl="2" marL="1371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3pPr>
            <a:lvl4pPr indent="-317500" lvl="3" marL="1828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4pPr>
            <a:lvl5pPr indent="-317500" lvl="4" marL="22860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5pPr>
            <a:lvl6pPr indent="-317500" lvl="5" marL="27432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6pPr>
            <a:lvl7pPr indent="-317500" lvl="6" marL="32004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7pPr>
            <a:lvl8pPr indent="-317500" lvl="7" marL="36576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8pPr>
            <a:lvl9pPr indent="-317500" lvl="8" marL="4114800" marR="0" rtl="0" algn="l">
              <a:lnSpc>
                <a:spcPct val="115000"/>
              </a:lnSpc>
              <a:spcBef>
                <a:spcPts val="0"/>
              </a:spcBef>
              <a:spcAft>
                <a:spcPts val="0"/>
              </a:spcAft>
              <a:buClr>
                <a:schemeClr val="dk2"/>
              </a:buClr>
              <a:buSzPts val="1400"/>
              <a:buFont typeface="Roboto"/>
              <a:buChar char="■"/>
              <a:defRPr b="0" i="0" sz="1400" u="none" cap="none" strike="noStrike">
                <a:solidFill>
                  <a:schemeClr val="dk2"/>
                </a:solidFill>
                <a:latin typeface="Roboto"/>
                <a:ea typeface="Roboto"/>
                <a:cs typeface="Roboto"/>
                <a:sym typeface="Roboto"/>
              </a:defRPr>
            </a:lvl9pPr>
          </a:lstStyle>
          <a:p/>
        </p:txBody>
      </p:sp>
      <p:sp>
        <p:nvSpPr>
          <p:cNvPr id="8" name="Google Shape;8;g2f2591fefe7_0_11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84" name="Shape 84"/>
        <p:cNvGrpSpPr/>
        <p:nvPr/>
      </p:nvGrpSpPr>
      <p:grpSpPr>
        <a:xfrm>
          <a:off x="0" y="0"/>
          <a:ext cx="0" cy="0"/>
          <a:chOff x="0" y="0"/>
          <a:chExt cx="0" cy="0"/>
        </a:xfrm>
      </p:grpSpPr>
      <p:sp>
        <p:nvSpPr>
          <p:cNvPr id="85" name="Google Shape;85;p1"/>
          <p:cNvSpPr txBox="1"/>
          <p:nvPr>
            <p:ph type="ctrTitle"/>
          </p:nvPr>
        </p:nvSpPr>
        <p:spPr>
          <a:xfrm>
            <a:off x="311700" y="314125"/>
            <a:ext cx="8520600" cy="12825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MapMyForest</a:t>
            </a:r>
            <a:endParaRPr/>
          </a:p>
          <a:p>
            <a:pPr indent="0" lvl="0" marL="0" rtl="0" algn="ctr">
              <a:lnSpc>
                <a:spcPct val="100000"/>
              </a:lnSpc>
              <a:spcBef>
                <a:spcPts val="0"/>
              </a:spcBef>
              <a:spcAft>
                <a:spcPts val="0"/>
              </a:spcAft>
              <a:buSzPts val="3600"/>
              <a:buNone/>
            </a:pPr>
            <a:r>
              <a:rPr lang="en" sz="2000"/>
              <a:t>Industry / Inhouse Project : 2024 - 25</a:t>
            </a:r>
            <a:endParaRPr sz="2000"/>
          </a:p>
          <a:p>
            <a:pPr indent="0" lvl="0" marL="0" rtl="0" algn="ctr">
              <a:lnSpc>
                <a:spcPct val="100000"/>
              </a:lnSpc>
              <a:spcBef>
                <a:spcPts val="0"/>
              </a:spcBef>
              <a:spcAft>
                <a:spcPts val="0"/>
              </a:spcAft>
              <a:buSzPts val="3600"/>
              <a:buNone/>
            </a:pPr>
            <a:r>
              <a:rPr lang="en" sz="2000"/>
              <a:t>Review - II</a:t>
            </a:r>
            <a:endParaRPr sz="2000"/>
          </a:p>
        </p:txBody>
      </p:sp>
      <p:sp>
        <p:nvSpPr>
          <p:cNvPr id="86" name="Google Shape;86;p1"/>
          <p:cNvSpPr txBox="1"/>
          <p:nvPr>
            <p:ph idx="1" type="subTitle"/>
          </p:nvPr>
        </p:nvSpPr>
        <p:spPr>
          <a:xfrm>
            <a:off x="457375" y="3330983"/>
            <a:ext cx="5361300" cy="522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600"/>
              <a:buNone/>
            </a:pPr>
            <a:r>
              <a:rPr b="1" lang="en" sz="1800"/>
              <a:t>Project Mentor : </a:t>
            </a:r>
            <a:r>
              <a:rPr b="1" lang="en" sz="1800"/>
              <a:t>Dr. Mrs.Gresha Bhatia</a:t>
            </a:r>
            <a:endParaRPr b="1" sz="1800"/>
          </a:p>
        </p:txBody>
      </p:sp>
      <p:pic>
        <p:nvPicPr>
          <p:cNvPr id="87" name="Google Shape;87;p1"/>
          <p:cNvPicPr preferRelativeResize="0"/>
          <p:nvPr/>
        </p:nvPicPr>
        <p:blipFill rotWithShape="1">
          <a:blip r:embed="rId3">
            <a:alphaModFix/>
          </a:blip>
          <a:srcRect b="0" l="0" r="0" t="0"/>
          <a:stretch/>
        </p:blipFill>
        <p:spPr>
          <a:xfrm>
            <a:off x="311700" y="370825"/>
            <a:ext cx="724100" cy="1169075"/>
          </a:xfrm>
          <a:prstGeom prst="rect">
            <a:avLst/>
          </a:prstGeom>
          <a:noFill/>
          <a:ln>
            <a:noFill/>
          </a:ln>
        </p:spPr>
      </p:pic>
      <p:sp>
        <p:nvSpPr>
          <p:cNvPr id="88" name="Google Shape;88;p1"/>
          <p:cNvSpPr txBox="1"/>
          <p:nvPr/>
        </p:nvSpPr>
        <p:spPr>
          <a:xfrm>
            <a:off x="6390250" y="2897875"/>
            <a:ext cx="2665800" cy="1757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Roboto"/>
                <a:ea typeface="Roboto"/>
                <a:cs typeface="Roboto"/>
                <a:sym typeface="Roboto"/>
              </a:rPr>
              <a:t>Group Number</a:t>
            </a:r>
            <a:r>
              <a:rPr i="0" lang="en" sz="1400" u="none" cap="none" strike="noStrike">
                <a:solidFill>
                  <a:srgbClr val="FFFFFF"/>
                </a:solidFill>
                <a:latin typeface="Roboto"/>
                <a:ea typeface="Roboto"/>
                <a:cs typeface="Roboto"/>
                <a:sym typeface="Roboto"/>
              </a:rPr>
              <a:t> : 06</a:t>
            </a:r>
            <a:endParaRPr i="0" sz="1400" u="none" cap="none" strike="noStrike">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1" i="0" lang="en" sz="1400" u="none" cap="none" strike="noStrike">
                <a:solidFill>
                  <a:srgbClr val="FFFFFF"/>
                </a:solidFill>
                <a:latin typeface="Roboto"/>
                <a:ea typeface="Roboto"/>
                <a:cs typeface="Roboto"/>
                <a:sym typeface="Roboto"/>
              </a:rPr>
              <a:t>Group Members</a:t>
            </a:r>
            <a:r>
              <a:rPr i="0" lang="en" sz="1400" u="none" cap="none" strike="noStrike">
                <a:solidFill>
                  <a:srgbClr val="FFFFFF"/>
                </a:solidFill>
                <a:latin typeface="Roboto"/>
                <a:ea typeface="Roboto"/>
                <a:cs typeface="Roboto"/>
                <a:sym typeface="Roboto"/>
              </a:rPr>
              <a:t> :</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Chinmay Desai (D12C / 16)</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Gautam Rai (</a:t>
            </a:r>
            <a:r>
              <a:rPr lang="en">
                <a:solidFill>
                  <a:schemeClr val="lt1"/>
                </a:solidFill>
                <a:latin typeface="Roboto"/>
                <a:ea typeface="Roboto"/>
                <a:cs typeface="Roboto"/>
                <a:sym typeface="Roboto"/>
              </a:rPr>
              <a:t>D12C / </a:t>
            </a:r>
            <a:r>
              <a:rPr lang="en">
                <a:solidFill>
                  <a:srgbClr val="FFFFFF"/>
                </a:solidFill>
                <a:latin typeface="Roboto"/>
                <a:ea typeface="Roboto"/>
                <a:cs typeface="Roboto"/>
                <a:sym typeface="Roboto"/>
              </a:rPr>
              <a:t>53)</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Shaanveer Singh (</a:t>
            </a:r>
            <a:r>
              <a:rPr lang="en">
                <a:solidFill>
                  <a:schemeClr val="lt1"/>
                </a:solidFill>
                <a:latin typeface="Roboto"/>
                <a:ea typeface="Roboto"/>
                <a:cs typeface="Roboto"/>
                <a:sym typeface="Roboto"/>
              </a:rPr>
              <a:t>D12C / </a:t>
            </a:r>
            <a:r>
              <a:rPr lang="en">
                <a:solidFill>
                  <a:srgbClr val="FFFFFF"/>
                </a:solidFill>
                <a:latin typeface="Roboto"/>
                <a:ea typeface="Roboto"/>
                <a:cs typeface="Roboto"/>
                <a:sym typeface="Roboto"/>
              </a:rPr>
              <a:t>61)</a:t>
            </a:r>
            <a:endParaRPr>
              <a:solidFill>
                <a:srgbClr val="FFFFFF"/>
              </a:solidFill>
              <a:latin typeface="Roboto"/>
              <a:ea typeface="Roboto"/>
              <a:cs typeface="Roboto"/>
              <a:sym typeface="Roboto"/>
            </a:endParaRPr>
          </a:p>
          <a:p>
            <a:pPr indent="0" lvl="0" marL="0" rtl="0" algn="l">
              <a:spcBef>
                <a:spcPts val="0"/>
              </a:spcBef>
              <a:spcAft>
                <a:spcPts val="0"/>
              </a:spcAft>
              <a:buNone/>
            </a:pPr>
            <a:r>
              <a:rPr lang="en">
                <a:solidFill>
                  <a:srgbClr val="FFFFFF"/>
                </a:solidFill>
                <a:latin typeface="Roboto"/>
                <a:ea typeface="Roboto"/>
                <a:cs typeface="Roboto"/>
                <a:sym typeface="Roboto"/>
              </a:rPr>
              <a:t>Atharva Deore (</a:t>
            </a:r>
            <a:r>
              <a:rPr lang="en">
                <a:solidFill>
                  <a:schemeClr val="lt1"/>
                </a:solidFill>
                <a:latin typeface="Roboto"/>
                <a:ea typeface="Roboto"/>
                <a:cs typeface="Roboto"/>
                <a:sym typeface="Roboto"/>
              </a:rPr>
              <a:t>D12C / </a:t>
            </a:r>
            <a:r>
              <a:rPr lang="en">
                <a:solidFill>
                  <a:srgbClr val="FFFFFF"/>
                </a:solidFill>
                <a:latin typeface="Roboto"/>
                <a:ea typeface="Roboto"/>
                <a:cs typeface="Roboto"/>
                <a:sym typeface="Roboto"/>
              </a:rPr>
              <a:t>15)</a:t>
            </a:r>
            <a:endParaRPr sz="1100">
              <a:solidFill>
                <a:srgbClr val="FFFFFF"/>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a:solidFill>
                <a:srgbClr val="FFFFFF"/>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8" name="Shape 148"/>
        <p:cNvGrpSpPr/>
        <p:nvPr/>
      </p:nvGrpSpPr>
      <p:grpSpPr>
        <a:xfrm>
          <a:off x="0" y="0"/>
          <a:ext cx="0" cy="0"/>
          <a:chOff x="0" y="0"/>
          <a:chExt cx="0" cy="0"/>
        </a:xfrm>
      </p:grpSpPr>
      <p:sp>
        <p:nvSpPr>
          <p:cNvPr id="149" name="Google Shape;149;p9"/>
          <p:cNvSpPr txBox="1"/>
          <p:nvPr>
            <p:ph type="title"/>
          </p:nvPr>
        </p:nvSpPr>
        <p:spPr>
          <a:xfrm>
            <a:off x="438150" y="1175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Block Diagram</a:t>
            </a:r>
            <a:endParaRPr/>
          </a:p>
        </p:txBody>
      </p:sp>
      <p:pic>
        <p:nvPicPr>
          <p:cNvPr id="150" name="Google Shape;150;p9"/>
          <p:cNvPicPr preferRelativeResize="0"/>
          <p:nvPr/>
        </p:nvPicPr>
        <p:blipFill>
          <a:blip r:embed="rId3">
            <a:alphaModFix/>
          </a:blip>
          <a:stretch>
            <a:fillRect/>
          </a:stretch>
        </p:blipFill>
        <p:spPr>
          <a:xfrm>
            <a:off x="0" y="1199027"/>
            <a:ext cx="9144003" cy="319237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8fab20e503_0_0"/>
          <p:cNvSpPr txBox="1"/>
          <p:nvPr>
            <p:ph type="title"/>
          </p:nvPr>
        </p:nvSpPr>
        <p:spPr>
          <a:xfrm>
            <a:off x="311700" y="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Modular Diagram</a:t>
            </a:r>
            <a:endParaRPr/>
          </a:p>
        </p:txBody>
      </p:sp>
      <p:pic>
        <p:nvPicPr>
          <p:cNvPr id="156" name="Google Shape;156;g28fab20e503_0_0"/>
          <p:cNvPicPr preferRelativeResize="0"/>
          <p:nvPr/>
        </p:nvPicPr>
        <p:blipFill>
          <a:blip r:embed="rId3">
            <a:alphaModFix/>
          </a:blip>
          <a:stretch>
            <a:fillRect/>
          </a:stretch>
        </p:blipFill>
        <p:spPr>
          <a:xfrm>
            <a:off x="615813" y="748900"/>
            <a:ext cx="7912371" cy="4446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0"/>
          <p:cNvSpPr txBox="1"/>
          <p:nvPr>
            <p:ph type="title"/>
          </p:nvPr>
        </p:nvSpPr>
        <p:spPr>
          <a:xfrm>
            <a:off x="395600" y="1233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Architectural Diagram</a:t>
            </a:r>
            <a:endParaRPr/>
          </a:p>
        </p:txBody>
      </p:sp>
      <p:pic>
        <p:nvPicPr>
          <p:cNvPr id="162" name="Google Shape;162;p10"/>
          <p:cNvPicPr preferRelativeResize="0"/>
          <p:nvPr/>
        </p:nvPicPr>
        <p:blipFill>
          <a:blip r:embed="rId3">
            <a:alphaModFix/>
          </a:blip>
          <a:stretch>
            <a:fillRect/>
          </a:stretch>
        </p:blipFill>
        <p:spPr>
          <a:xfrm>
            <a:off x="0" y="834913"/>
            <a:ext cx="9144003" cy="4308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6" name="Shape 166"/>
        <p:cNvGrpSpPr/>
        <p:nvPr/>
      </p:nvGrpSpPr>
      <p:grpSpPr>
        <a:xfrm>
          <a:off x="0" y="0"/>
          <a:ext cx="0" cy="0"/>
          <a:chOff x="0" y="0"/>
          <a:chExt cx="0" cy="0"/>
        </a:xfrm>
      </p:grpSpPr>
      <p:sp>
        <p:nvSpPr>
          <p:cNvPr id="167" name="Google Shape;167;p11"/>
          <p:cNvSpPr txBox="1"/>
          <p:nvPr>
            <p:ph type="title"/>
          </p:nvPr>
        </p:nvSpPr>
        <p:spPr>
          <a:xfrm>
            <a:off x="351550" y="115275"/>
            <a:ext cx="7505700" cy="5505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lang="en"/>
              <a:t>Next Work Plan </a:t>
            </a:r>
            <a:endParaRPr/>
          </a:p>
        </p:txBody>
      </p:sp>
      <p:sp>
        <p:nvSpPr>
          <p:cNvPr id="168" name="Google Shape;168;p11"/>
          <p:cNvSpPr txBox="1"/>
          <p:nvPr/>
        </p:nvSpPr>
        <p:spPr>
          <a:xfrm>
            <a:off x="351550" y="932950"/>
            <a:ext cx="8792400" cy="3963600"/>
          </a:xfrm>
          <a:prstGeom prst="rect">
            <a:avLst/>
          </a:prstGeom>
          <a:noFill/>
          <a:ln>
            <a:noFill/>
          </a:ln>
        </p:spPr>
        <p:txBody>
          <a:bodyPr anchorCtr="0" anchor="t" bIns="91425" lIns="91425" spcFirstLastPara="1" rIns="91425" wrap="square" tIns="91425">
            <a:spAutoFit/>
          </a:bodyPr>
          <a:lstStyle/>
          <a:p>
            <a:pPr indent="-323850" lvl="0" marL="457200" rtl="0" algn="l">
              <a:lnSpc>
                <a:spcPct val="150000"/>
              </a:lnSpc>
              <a:spcBef>
                <a:spcPts val="0"/>
              </a:spcBef>
              <a:spcAft>
                <a:spcPts val="0"/>
              </a:spcAft>
              <a:buSzPts val="1500"/>
              <a:buFont typeface="Times New Roman"/>
              <a:buChar char="●"/>
            </a:pPr>
            <a:r>
              <a:rPr b="1" lang="en">
                <a:latin typeface="Roboto"/>
                <a:ea typeface="Roboto"/>
                <a:cs typeface="Roboto"/>
                <a:sym typeface="Roboto"/>
              </a:rPr>
              <a:t>Phase 1: Model Development and Dataset Collection</a:t>
            </a:r>
            <a:br>
              <a:rPr b="1" lang="en">
                <a:latin typeface="Roboto"/>
                <a:ea typeface="Roboto"/>
                <a:cs typeface="Roboto"/>
                <a:sym typeface="Roboto"/>
              </a:rPr>
            </a:br>
            <a:r>
              <a:rPr lang="en">
                <a:latin typeface="Roboto"/>
                <a:ea typeface="Roboto"/>
                <a:cs typeface="Roboto"/>
                <a:sym typeface="Roboto"/>
              </a:rPr>
              <a:t>Develop and train the core model for detecting and enumerating trees using collected datasets.</a:t>
            </a:r>
            <a:endParaRPr>
              <a:latin typeface="Roboto"/>
              <a:ea typeface="Roboto"/>
              <a:cs typeface="Roboto"/>
              <a:sym typeface="Roboto"/>
            </a:endParaRPr>
          </a:p>
          <a:p>
            <a:pPr indent="-323850" lvl="0" marL="457200" rtl="0" algn="l">
              <a:lnSpc>
                <a:spcPct val="150000"/>
              </a:lnSpc>
              <a:spcBef>
                <a:spcPts val="1200"/>
              </a:spcBef>
              <a:spcAft>
                <a:spcPts val="0"/>
              </a:spcAft>
              <a:buSzPts val="1500"/>
              <a:buFont typeface="Times New Roman"/>
              <a:buChar char="●"/>
            </a:pPr>
            <a:r>
              <a:rPr b="1" lang="en">
                <a:latin typeface="Roboto"/>
                <a:ea typeface="Roboto"/>
                <a:cs typeface="Roboto"/>
                <a:sym typeface="Roboto"/>
              </a:rPr>
              <a:t>Phase 2: User Interface Creation</a:t>
            </a:r>
            <a:br>
              <a:rPr b="1" lang="en">
                <a:latin typeface="Roboto"/>
                <a:ea typeface="Roboto"/>
                <a:cs typeface="Roboto"/>
                <a:sym typeface="Roboto"/>
              </a:rPr>
            </a:br>
            <a:r>
              <a:rPr lang="en">
                <a:latin typeface="Roboto"/>
                <a:ea typeface="Roboto"/>
                <a:cs typeface="Roboto"/>
                <a:sym typeface="Roboto"/>
              </a:rPr>
              <a:t>Design and build a user-friendly interface with visualizations and control panels.</a:t>
            </a:r>
            <a:endParaRPr>
              <a:latin typeface="Roboto"/>
              <a:ea typeface="Roboto"/>
              <a:cs typeface="Roboto"/>
              <a:sym typeface="Roboto"/>
            </a:endParaRPr>
          </a:p>
          <a:p>
            <a:pPr indent="-323850" lvl="0" marL="457200" rtl="0" algn="l">
              <a:lnSpc>
                <a:spcPct val="150000"/>
              </a:lnSpc>
              <a:spcBef>
                <a:spcPts val="1000"/>
              </a:spcBef>
              <a:spcAft>
                <a:spcPts val="0"/>
              </a:spcAft>
              <a:buSzPts val="1500"/>
              <a:buFont typeface="Times New Roman"/>
              <a:buChar char="●"/>
            </a:pPr>
            <a:r>
              <a:rPr b="1" lang="en">
                <a:latin typeface="Roboto"/>
                <a:ea typeface="Roboto"/>
                <a:cs typeface="Roboto"/>
                <a:sym typeface="Roboto"/>
              </a:rPr>
              <a:t>Phase 3: Integration</a:t>
            </a:r>
            <a:br>
              <a:rPr b="1" lang="en">
                <a:latin typeface="Roboto"/>
                <a:ea typeface="Roboto"/>
                <a:cs typeface="Roboto"/>
                <a:sym typeface="Roboto"/>
              </a:rPr>
            </a:br>
            <a:r>
              <a:rPr lang="en">
                <a:latin typeface="Roboto"/>
                <a:ea typeface="Roboto"/>
                <a:cs typeface="Roboto"/>
                <a:sym typeface="Roboto"/>
              </a:rPr>
              <a:t>Combine the model with the UI, ensuring seamless functionality and connectivity.</a:t>
            </a:r>
            <a:endParaRPr>
              <a:latin typeface="Roboto"/>
              <a:ea typeface="Roboto"/>
              <a:cs typeface="Roboto"/>
              <a:sym typeface="Roboto"/>
            </a:endParaRPr>
          </a:p>
          <a:p>
            <a:pPr indent="-323850" lvl="0" marL="457200" rtl="0" algn="l">
              <a:lnSpc>
                <a:spcPct val="150000"/>
              </a:lnSpc>
              <a:spcBef>
                <a:spcPts val="1000"/>
              </a:spcBef>
              <a:spcAft>
                <a:spcPts val="0"/>
              </a:spcAft>
              <a:buSzPts val="1500"/>
              <a:buFont typeface="Times New Roman"/>
              <a:buChar char="●"/>
            </a:pPr>
            <a:r>
              <a:rPr b="1" lang="en">
                <a:latin typeface="Roboto"/>
                <a:ea typeface="Roboto"/>
                <a:cs typeface="Roboto"/>
                <a:sym typeface="Roboto"/>
              </a:rPr>
              <a:t>Phase 4: Testing and Evaluation</a:t>
            </a:r>
            <a:br>
              <a:rPr b="1" lang="en">
                <a:latin typeface="Roboto"/>
                <a:ea typeface="Roboto"/>
                <a:cs typeface="Roboto"/>
                <a:sym typeface="Roboto"/>
              </a:rPr>
            </a:br>
            <a:r>
              <a:rPr lang="en">
                <a:latin typeface="Roboto"/>
                <a:ea typeface="Roboto"/>
                <a:cs typeface="Roboto"/>
                <a:sym typeface="Roboto"/>
              </a:rPr>
              <a:t>Perform comprehensive testing to evaluate functionality, performance, usability, and accuracy.</a:t>
            </a:r>
            <a:endParaRPr>
              <a:latin typeface="Roboto"/>
              <a:ea typeface="Roboto"/>
              <a:cs typeface="Roboto"/>
              <a:sym typeface="Roboto"/>
            </a:endParaRPr>
          </a:p>
          <a:p>
            <a:pPr indent="-323850" lvl="0" marL="457200" rtl="0" algn="l">
              <a:lnSpc>
                <a:spcPct val="150000"/>
              </a:lnSpc>
              <a:spcBef>
                <a:spcPts val="1000"/>
              </a:spcBef>
              <a:spcAft>
                <a:spcPts val="1200"/>
              </a:spcAft>
              <a:buSzPts val="1500"/>
              <a:buFont typeface="Times New Roman"/>
              <a:buChar char="●"/>
            </a:pPr>
            <a:r>
              <a:rPr b="1" lang="en">
                <a:latin typeface="Roboto"/>
                <a:ea typeface="Roboto"/>
                <a:cs typeface="Roboto"/>
                <a:sym typeface="Roboto"/>
              </a:rPr>
              <a:t>Phase 5: Final Review and Documentation</a:t>
            </a:r>
            <a:br>
              <a:rPr b="1" lang="en">
                <a:latin typeface="Roboto"/>
                <a:ea typeface="Roboto"/>
                <a:cs typeface="Roboto"/>
                <a:sym typeface="Roboto"/>
              </a:rPr>
            </a:br>
            <a:r>
              <a:rPr lang="en">
                <a:latin typeface="Roboto"/>
                <a:ea typeface="Roboto"/>
                <a:cs typeface="Roboto"/>
                <a:sym typeface="Roboto"/>
              </a:rPr>
              <a:t>Complete the final system review, prepare all documentation, and close the project.</a:t>
            </a:r>
            <a:endParaRPr b="1" sz="15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2"/>
          <p:cNvSpPr txBox="1"/>
          <p:nvPr>
            <p:ph type="title"/>
          </p:nvPr>
        </p:nvSpPr>
        <p:spPr>
          <a:xfrm>
            <a:off x="382725" y="4403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lt1"/>
              </a:buClr>
              <a:buSzPts val="2800"/>
              <a:buNone/>
            </a:pPr>
            <a:r>
              <a:rPr lang="en"/>
              <a:t>Conclusion</a:t>
            </a:r>
            <a:endParaRPr/>
          </a:p>
        </p:txBody>
      </p:sp>
      <p:sp>
        <p:nvSpPr>
          <p:cNvPr id="174" name="Google Shape;174;p12"/>
          <p:cNvSpPr txBox="1"/>
          <p:nvPr/>
        </p:nvSpPr>
        <p:spPr>
          <a:xfrm>
            <a:off x="382725" y="1394950"/>
            <a:ext cx="7730100" cy="30153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SzPts val="1400"/>
              <a:buFont typeface="Times New Roman"/>
              <a:buChar char="●"/>
            </a:pPr>
            <a:r>
              <a:rPr b="1" lang="en">
                <a:latin typeface="Roboto"/>
                <a:ea typeface="Roboto"/>
                <a:cs typeface="Roboto"/>
                <a:sym typeface="Roboto"/>
              </a:rPr>
              <a:t>Simplify</a:t>
            </a:r>
            <a:r>
              <a:rPr b="1" lang="en">
                <a:latin typeface="Roboto"/>
                <a:ea typeface="Roboto"/>
                <a:cs typeface="Roboto"/>
                <a:sym typeface="Roboto"/>
              </a:rPr>
              <a:t> Tree Enumeration</a:t>
            </a:r>
            <a:r>
              <a:rPr lang="en">
                <a:latin typeface="Roboto"/>
                <a:ea typeface="Roboto"/>
                <a:cs typeface="Roboto"/>
                <a:sym typeface="Roboto"/>
              </a:rPr>
              <a:t>: The image analytics solution offers a simpler approach to tree enumeration by automating and scaling the process, which enhances efficiency and accuracy.</a:t>
            </a:r>
            <a:endParaRPr>
              <a:latin typeface="Roboto"/>
              <a:ea typeface="Roboto"/>
              <a:cs typeface="Roboto"/>
              <a:sym typeface="Roboto"/>
            </a:endParaRPr>
          </a:p>
          <a:p>
            <a:pPr indent="-317500" lvl="0" marL="457200" rtl="0" algn="just">
              <a:lnSpc>
                <a:spcPct val="115000"/>
              </a:lnSpc>
              <a:spcBef>
                <a:spcPts val="1000"/>
              </a:spcBef>
              <a:spcAft>
                <a:spcPts val="0"/>
              </a:spcAft>
              <a:buSzPts val="1400"/>
              <a:buFont typeface="Times New Roman"/>
              <a:buChar char="●"/>
            </a:pPr>
            <a:r>
              <a:rPr b="1" lang="en">
                <a:latin typeface="Roboto"/>
                <a:ea typeface="Roboto"/>
                <a:cs typeface="Roboto"/>
                <a:sym typeface="Roboto"/>
              </a:rPr>
              <a:t>Improved Decision-Making</a:t>
            </a:r>
            <a:r>
              <a:rPr lang="en">
                <a:latin typeface="Roboto"/>
                <a:ea typeface="Roboto"/>
                <a:cs typeface="Roboto"/>
                <a:sym typeface="Roboto"/>
              </a:rPr>
              <a:t>: The automated analysis provides precise data that supports more informed decision-making regarding land use and conservation efforts.</a:t>
            </a:r>
            <a:endParaRPr>
              <a:latin typeface="Roboto"/>
              <a:ea typeface="Roboto"/>
              <a:cs typeface="Roboto"/>
              <a:sym typeface="Roboto"/>
            </a:endParaRPr>
          </a:p>
          <a:p>
            <a:pPr indent="-317500" lvl="0" marL="457200" rtl="0" algn="just">
              <a:lnSpc>
                <a:spcPct val="115000"/>
              </a:lnSpc>
              <a:spcBef>
                <a:spcPts val="1000"/>
              </a:spcBef>
              <a:spcAft>
                <a:spcPts val="0"/>
              </a:spcAft>
              <a:buSzPts val="1400"/>
              <a:buFont typeface="Times New Roman"/>
              <a:buChar char="●"/>
            </a:pPr>
            <a:r>
              <a:rPr b="1" lang="en">
                <a:latin typeface="Roboto"/>
                <a:ea typeface="Roboto"/>
                <a:cs typeface="Roboto"/>
                <a:sym typeface="Roboto"/>
              </a:rPr>
              <a:t>Seamless Integration</a:t>
            </a:r>
            <a:r>
              <a:rPr lang="en">
                <a:latin typeface="Roboto"/>
                <a:ea typeface="Roboto"/>
                <a:cs typeface="Roboto"/>
                <a:sym typeface="Roboto"/>
              </a:rPr>
              <a:t>: Designed to work seamlessly with existing forest management tools, the solution integrates effortlessly into current systems, improving their functionality.</a:t>
            </a:r>
            <a:endParaRPr>
              <a:latin typeface="Roboto"/>
              <a:ea typeface="Roboto"/>
              <a:cs typeface="Roboto"/>
              <a:sym typeface="Roboto"/>
            </a:endParaRPr>
          </a:p>
          <a:p>
            <a:pPr indent="-317500" lvl="0" marL="457200" rtl="0" algn="just">
              <a:lnSpc>
                <a:spcPct val="115000"/>
              </a:lnSpc>
              <a:spcBef>
                <a:spcPts val="1000"/>
              </a:spcBef>
              <a:spcAft>
                <a:spcPts val="0"/>
              </a:spcAft>
              <a:buSzPts val="1400"/>
              <a:buFont typeface="Times New Roman"/>
              <a:buChar char="●"/>
            </a:pPr>
            <a:r>
              <a:rPr b="1" lang="en">
                <a:latin typeface="Roboto"/>
                <a:ea typeface="Roboto"/>
                <a:cs typeface="Roboto"/>
                <a:sym typeface="Roboto"/>
              </a:rPr>
              <a:t>Commitment to Standards</a:t>
            </a:r>
            <a:r>
              <a:rPr lang="en">
                <a:latin typeface="Roboto"/>
                <a:ea typeface="Roboto"/>
                <a:cs typeface="Roboto"/>
                <a:sym typeface="Roboto"/>
              </a:rPr>
              <a:t>: The solution adheres to ethical and environmental standards, ensuring that forest management practices remain responsible and sustainable.</a:t>
            </a:r>
            <a:endParaRPr>
              <a:solidFill>
                <a:schemeClr val="dk2"/>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3"/>
          <p:cNvSpPr txBox="1"/>
          <p:nvPr>
            <p:ph type="title"/>
          </p:nvPr>
        </p:nvSpPr>
        <p:spPr>
          <a:xfrm>
            <a:off x="306750" y="2038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References</a:t>
            </a:r>
            <a:endParaRPr/>
          </a:p>
        </p:txBody>
      </p:sp>
      <p:sp>
        <p:nvSpPr>
          <p:cNvPr id="180" name="Google Shape;180;p13"/>
          <p:cNvSpPr txBox="1"/>
          <p:nvPr>
            <p:ph idx="1" type="body"/>
          </p:nvPr>
        </p:nvSpPr>
        <p:spPr>
          <a:xfrm>
            <a:off x="306750" y="697725"/>
            <a:ext cx="8530500" cy="4401300"/>
          </a:xfrm>
          <a:prstGeom prst="rect">
            <a:avLst/>
          </a:prstGeom>
          <a:noFill/>
          <a:ln>
            <a:noFill/>
          </a:ln>
        </p:spPr>
        <p:txBody>
          <a:bodyPr anchorCtr="0" anchor="t" bIns="91425" lIns="91425" spcFirstLastPara="1" rIns="91425" wrap="square" tIns="91425">
            <a:noAutofit/>
          </a:bodyPr>
          <a:lstStyle/>
          <a:p>
            <a:pPr indent="-304800" lvl="0" marL="457200" rtl="0" algn="just">
              <a:lnSpc>
                <a:spcPct val="100000"/>
              </a:lnSpc>
              <a:spcBef>
                <a:spcPts val="0"/>
              </a:spcBef>
              <a:spcAft>
                <a:spcPts val="0"/>
              </a:spcAft>
              <a:buClr>
                <a:srgbClr val="000000"/>
              </a:buClr>
              <a:buSzPts val="1200"/>
              <a:buFont typeface="Times New Roman"/>
              <a:buChar char="●"/>
            </a:pPr>
            <a:r>
              <a:rPr lang="en" sz="1200">
                <a:solidFill>
                  <a:srgbClr val="222222"/>
                </a:solidFill>
                <a:latin typeface="Times New Roman"/>
                <a:ea typeface="Times New Roman"/>
                <a:cs typeface="Times New Roman"/>
                <a:sym typeface="Times New Roman"/>
              </a:rPr>
              <a:t>“Satellite Image Analytics for Tree Enumeration for Diversion of Forest Land”  ,  SSRN,  Saniya Kakade </a:t>
            </a:r>
            <a:r>
              <a:rPr lang="en" sz="1200">
                <a:solidFill>
                  <a:srgbClr val="000000"/>
                </a:solidFill>
                <a:latin typeface="Times New Roman"/>
                <a:ea typeface="Times New Roman"/>
                <a:cs typeface="Times New Roman"/>
                <a:sym typeface="Times New Roman"/>
              </a:rPr>
              <a:t>Et all, </a:t>
            </a:r>
            <a:r>
              <a:rPr lang="en" sz="1200">
                <a:solidFill>
                  <a:srgbClr val="000000"/>
                </a:solidFill>
                <a:highlight>
                  <a:srgbClr val="FFFFFF"/>
                </a:highlight>
                <a:latin typeface="Times New Roman"/>
                <a:ea typeface="Times New Roman"/>
                <a:cs typeface="Times New Roman"/>
                <a:sym typeface="Times New Roman"/>
              </a:rPr>
              <a:t>July 2024</a:t>
            </a:r>
            <a:endParaRPr sz="1200">
              <a:solidFill>
                <a:srgbClr val="000000"/>
              </a:solidFill>
              <a:highlight>
                <a:srgbClr val="FFFFFF"/>
              </a:highlight>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rgbClr val="000000"/>
              </a:buClr>
              <a:buSzPts val="1200"/>
              <a:buFont typeface="Times New Roman"/>
              <a:buChar char="●"/>
            </a:pPr>
            <a:r>
              <a:rPr lang="en" sz="1200">
                <a:solidFill>
                  <a:srgbClr val="000000"/>
                </a:solidFill>
                <a:highlight>
                  <a:srgbClr val="FFFFFF"/>
                </a:highlight>
                <a:latin typeface="Times New Roman"/>
                <a:ea typeface="Times New Roman"/>
                <a:cs typeface="Times New Roman"/>
                <a:sym typeface="Times New Roman"/>
              </a:rPr>
              <a:t>Ms. Shubhangi Mahule , Thatikonda Pranathi , Thadepu Bhuvan Ranjan , Tirumani Asha Kiran , Arrolla Siddhartha “Intelligent Forest Assessment: Advanced Tree Detection and Enumeration with AI” ,ISSN 2582-7421 , May 2024</a:t>
            </a:r>
            <a:endParaRPr sz="1200">
              <a:solidFill>
                <a:srgbClr val="000000"/>
              </a:solidFill>
              <a:highlight>
                <a:srgbClr val="FFFFFF"/>
              </a:highlight>
              <a:latin typeface="Times New Roman"/>
              <a:ea typeface="Times New Roman"/>
              <a:cs typeface="Times New Roman"/>
              <a:sym typeface="Times New Roman"/>
            </a:endParaRPr>
          </a:p>
          <a:p>
            <a:pPr indent="-304800" lvl="0" marL="457200" marR="233347" rtl="0" algn="just">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Martin Brandta, Rasmus Fensholta, “Deep learning enables image-based tree counting, crown segmentation, and height prediction at national scale” PNAS Nexus, 2023.</a:t>
            </a:r>
            <a:endParaRPr sz="1200">
              <a:solidFill>
                <a:srgbClr val="000000"/>
              </a:solidFill>
              <a:latin typeface="Times New Roman"/>
              <a:ea typeface="Times New Roman"/>
              <a:cs typeface="Times New Roman"/>
              <a:sym typeface="Times New Roman"/>
            </a:endParaRPr>
          </a:p>
          <a:p>
            <a:pPr indent="-304800" lvl="0" marL="457200" rtl="0" algn="just">
              <a:lnSpc>
                <a:spcPct val="100000"/>
              </a:lnSpc>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Remote Sensing Application for Analysis of Forest Change Detection, </a:t>
            </a:r>
            <a:r>
              <a:rPr b="1" lang="en" sz="1200">
                <a:solidFill>
                  <a:srgbClr val="333333"/>
                </a:solidFill>
                <a:highlight>
                  <a:srgbClr val="FFFFFF"/>
                </a:highlight>
                <a:latin typeface="Times New Roman"/>
                <a:ea typeface="Times New Roman"/>
                <a:cs typeface="Times New Roman"/>
                <a:sym typeface="Times New Roman"/>
              </a:rPr>
              <a:t> </a:t>
            </a:r>
            <a:r>
              <a:rPr lang="en" sz="1200">
                <a:solidFill>
                  <a:srgbClr val="000000"/>
                </a:solidFill>
                <a:latin typeface="Times New Roman"/>
                <a:ea typeface="Times New Roman"/>
                <a:cs typeface="Times New Roman"/>
                <a:sym typeface="Times New Roman"/>
              </a:rPr>
              <a:t>2022 International Conference for Advancement in Technology (ICONAT) Swati Mohod, et al</a:t>
            </a:r>
            <a:endParaRPr sz="1200">
              <a:solidFill>
                <a:srgbClr val="000000"/>
              </a:solidFill>
              <a:latin typeface="Times New Roman"/>
              <a:ea typeface="Times New Roman"/>
              <a:cs typeface="Times New Roman"/>
              <a:sym typeface="Times New Roman"/>
            </a:endParaRPr>
          </a:p>
          <a:p>
            <a:pPr indent="-304800" lvl="0" marL="457200" marR="233347" rtl="0" algn="just">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F.Z. Bassine, A. Errami, M. Khaldoun “Real time Algorithm for Tree Detection, Recognition and Counting in a Video Sequence”, J . Mater. Environ. Sci., Volume 11, Issue 3, Page 367-377, 2020.</a:t>
            </a:r>
            <a:endParaRPr sz="1200">
              <a:solidFill>
                <a:srgbClr val="000000"/>
              </a:solidFill>
              <a:latin typeface="Times New Roman"/>
              <a:ea typeface="Times New Roman"/>
              <a:cs typeface="Times New Roman"/>
              <a:sym typeface="Times New Roman"/>
            </a:endParaRPr>
          </a:p>
          <a:p>
            <a:pPr indent="-304800" lvl="0" marL="457200" marR="233347" rtl="0" algn="just">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CHIA-YEN CHIANG, CHLOE BARNES "Deep Learning-Based Automated Forest Health Diagnosis From Aerial Images" accepted July 9, 2020, date of publication July 28, 2020, date of current version August 18, 2020.</a:t>
            </a:r>
            <a:endParaRPr sz="1200">
              <a:solidFill>
                <a:srgbClr val="000000"/>
              </a:solidFill>
              <a:latin typeface="Times New Roman"/>
              <a:ea typeface="Times New Roman"/>
              <a:cs typeface="Times New Roman"/>
              <a:sym typeface="Times New Roman"/>
            </a:endParaRPr>
          </a:p>
          <a:p>
            <a:pPr indent="-304800" lvl="0" marL="457200" marR="233347" rtl="0" algn="just">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WASSIM BOUACHIR, NIZAR BOUGUILA "Computer Vision System for Automatic Counting of Planting Microsites Using UAV Imagery" Received May 17, 2019, accepted June 8, 2019, date of publication June 19, 2019, date of current version July 9, 2019.</a:t>
            </a:r>
            <a:endParaRPr sz="1200" u="sng">
              <a:solidFill>
                <a:srgbClr val="000000"/>
              </a:solidFill>
              <a:latin typeface="Times New Roman"/>
              <a:ea typeface="Times New Roman"/>
              <a:cs typeface="Times New Roman"/>
              <a:sym typeface="Times New Roman"/>
            </a:endParaRPr>
          </a:p>
          <a:p>
            <a:pPr indent="-304800" lvl="0" marL="457200" marR="233347" rtl="0" algn="just">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Y. Wang and Y. Zou, ‘‘Fast visual object counting via example-based density estimation,’’ in Proc. IEEE Int. Conf. Image Process. (ICIP), pp. 3653–3657, Sep. 2016.</a:t>
            </a:r>
            <a:endParaRPr sz="1200">
              <a:solidFill>
                <a:srgbClr val="000000"/>
              </a:solidFill>
              <a:latin typeface="Times New Roman"/>
              <a:ea typeface="Times New Roman"/>
              <a:cs typeface="Times New Roman"/>
              <a:sym typeface="Times New Roman"/>
            </a:endParaRPr>
          </a:p>
          <a:p>
            <a:pPr indent="-304800" lvl="0" marL="457200" marR="233347" rtl="0" algn="just">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S. V. Koneru et al., "Detection and Enumeration of Trees using Cartosat2 High Resolution Satellite Imagery," IEEE International Conference on Aerospace Electronics and Remote Sensing Technology (ICARES), Bali, Indonesia, 2018, pp. 1-6, doi: 10.1109/ICARES.2018.8547072, 2018.</a:t>
            </a:r>
            <a:endParaRPr sz="1200">
              <a:solidFill>
                <a:srgbClr val="000000"/>
              </a:solidFill>
              <a:latin typeface="Times New Roman"/>
              <a:ea typeface="Times New Roman"/>
              <a:cs typeface="Times New Roman"/>
              <a:sym typeface="Times New Roman"/>
            </a:endParaRPr>
          </a:p>
          <a:p>
            <a:pPr indent="-304800" lvl="0" marL="457200" marR="233347" rtl="0" algn="just">
              <a:spcBef>
                <a:spcPts val="0"/>
              </a:spcBef>
              <a:spcAft>
                <a:spcPts val="0"/>
              </a:spcAft>
              <a:buClr>
                <a:srgbClr val="000000"/>
              </a:buClr>
              <a:buSzPts val="1200"/>
              <a:buFont typeface="Times New Roman"/>
              <a:buChar char="●"/>
            </a:pPr>
            <a:r>
              <a:rPr lang="en" sz="1200">
                <a:solidFill>
                  <a:srgbClr val="000000"/>
                </a:solidFill>
                <a:latin typeface="Times New Roman"/>
                <a:ea typeface="Times New Roman"/>
                <a:cs typeface="Times New Roman"/>
                <a:sym typeface="Times New Roman"/>
              </a:rPr>
              <a:t>G. Grenzdörffer, ‘‘UAS-based automatic bird count of a common gull colony,’’ Int. Arch. Photogram., Remote Sens. Spatial Inf. Sci., vol. 1, p. W2, 2013.</a:t>
            </a:r>
            <a:endParaRPr sz="1200">
              <a:solidFill>
                <a:srgbClr val="000000"/>
              </a:solidFill>
              <a:latin typeface="Times New Roman"/>
              <a:ea typeface="Times New Roman"/>
              <a:cs typeface="Times New Roman"/>
              <a:sym typeface="Times New Roman"/>
            </a:endParaRPr>
          </a:p>
          <a:p>
            <a:pPr indent="0" lvl="0" marL="457200" rtl="0" algn="just">
              <a:lnSpc>
                <a:spcPct val="115000"/>
              </a:lnSpc>
              <a:spcBef>
                <a:spcPts val="0"/>
              </a:spcBef>
              <a:spcAft>
                <a:spcPts val="0"/>
              </a:spcAft>
              <a:buNone/>
            </a:pPr>
            <a:r>
              <a:t/>
            </a:r>
            <a:endParaRPr sz="1200">
              <a:solidFill>
                <a:srgbClr val="000000"/>
              </a:solidFill>
              <a:highlight>
                <a:srgbClr val="FFFBFA"/>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687775" y="37802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Content</a:t>
            </a:r>
            <a:endParaRPr/>
          </a:p>
        </p:txBody>
      </p:sp>
      <p:sp>
        <p:nvSpPr>
          <p:cNvPr id="94" name="Google Shape;94;p2"/>
          <p:cNvSpPr txBox="1"/>
          <p:nvPr>
            <p:ph idx="1" type="body"/>
          </p:nvPr>
        </p:nvSpPr>
        <p:spPr>
          <a:xfrm>
            <a:off x="772500" y="1086700"/>
            <a:ext cx="7910700" cy="3639300"/>
          </a:xfrm>
          <a:prstGeom prst="rect">
            <a:avLst/>
          </a:prstGeom>
          <a:noFill/>
          <a:ln>
            <a:noFill/>
          </a:ln>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SzPts val="1800"/>
              <a:buAutoNum type="romanUcPeriod"/>
            </a:pPr>
            <a:r>
              <a:rPr lang="en" sz="1800"/>
              <a:t>Introduction to Project</a:t>
            </a:r>
            <a:endParaRPr sz="1800"/>
          </a:p>
          <a:p>
            <a:pPr indent="-342900" lvl="0" marL="457200" rtl="0" algn="l">
              <a:lnSpc>
                <a:spcPct val="115000"/>
              </a:lnSpc>
              <a:spcBef>
                <a:spcPts val="0"/>
              </a:spcBef>
              <a:spcAft>
                <a:spcPts val="0"/>
              </a:spcAft>
              <a:buSzPts val="1800"/>
              <a:buAutoNum type="romanUcPeriod"/>
            </a:pPr>
            <a:r>
              <a:rPr lang="en" sz="1800"/>
              <a:t>Lacuna in the existing systems</a:t>
            </a:r>
            <a:endParaRPr sz="1800"/>
          </a:p>
          <a:p>
            <a:pPr indent="-342900" lvl="0" marL="457200" rtl="0" algn="l">
              <a:lnSpc>
                <a:spcPct val="115000"/>
              </a:lnSpc>
              <a:spcBef>
                <a:spcPts val="0"/>
              </a:spcBef>
              <a:spcAft>
                <a:spcPts val="0"/>
              </a:spcAft>
              <a:buSzPts val="1800"/>
              <a:buAutoNum type="romanUcPeriod"/>
            </a:pPr>
            <a:r>
              <a:rPr lang="en" sz="1800"/>
              <a:t>Problem Definition</a:t>
            </a:r>
            <a:endParaRPr sz="1800"/>
          </a:p>
          <a:p>
            <a:pPr indent="-342900" lvl="0" marL="457200" rtl="0" algn="l">
              <a:lnSpc>
                <a:spcPct val="115000"/>
              </a:lnSpc>
              <a:spcBef>
                <a:spcPts val="0"/>
              </a:spcBef>
              <a:spcAft>
                <a:spcPts val="0"/>
              </a:spcAft>
              <a:buSzPts val="1800"/>
              <a:buAutoNum type="romanUcPeriod"/>
            </a:pPr>
            <a:r>
              <a:rPr lang="en" sz="1800"/>
              <a:t>Literature Survey</a:t>
            </a:r>
            <a:endParaRPr sz="1800"/>
          </a:p>
          <a:p>
            <a:pPr indent="-342900" lvl="0" marL="457200" rtl="0" algn="l">
              <a:lnSpc>
                <a:spcPct val="115000"/>
              </a:lnSpc>
              <a:spcBef>
                <a:spcPts val="0"/>
              </a:spcBef>
              <a:spcAft>
                <a:spcPts val="0"/>
              </a:spcAft>
              <a:buSzPts val="1800"/>
              <a:buAutoNum type="romanUcPeriod"/>
            </a:pPr>
            <a:r>
              <a:rPr lang="en" sz="1800"/>
              <a:t>Hardware, Software, tools and the constraints</a:t>
            </a:r>
            <a:endParaRPr sz="1800"/>
          </a:p>
          <a:p>
            <a:pPr indent="-342900" lvl="0" marL="457200" rtl="0" algn="l">
              <a:spcBef>
                <a:spcPts val="0"/>
              </a:spcBef>
              <a:spcAft>
                <a:spcPts val="0"/>
              </a:spcAft>
              <a:buSzPts val="1800"/>
              <a:buAutoNum type="romanUcPeriod"/>
            </a:pPr>
            <a:r>
              <a:rPr lang="en" sz="1800"/>
              <a:t>Methodology employed</a:t>
            </a:r>
            <a:endParaRPr sz="1800"/>
          </a:p>
          <a:p>
            <a:pPr indent="-342900" lvl="0" marL="457200" rtl="0" algn="l">
              <a:lnSpc>
                <a:spcPct val="115000"/>
              </a:lnSpc>
              <a:spcBef>
                <a:spcPts val="0"/>
              </a:spcBef>
              <a:spcAft>
                <a:spcPts val="0"/>
              </a:spcAft>
              <a:buSzPts val="1800"/>
              <a:buAutoNum type="romanUcPeriod"/>
            </a:pPr>
            <a:r>
              <a:rPr lang="en" sz="1800"/>
              <a:t>Block Diagram</a:t>
            </a:r>
            <a:endParaRPr sz="1800"/>
          </a:p>
          <a:p>
            <a:pPr indent="-342900" lvl="0" marL="457200" rtl="0" algn="l">
              <a:lnSpc>
                <a:spcPct val="115000"/>
              </a:lnSpc>
              <a:spcBef>
                <a:spcPts val="0"/>
              </a:spcBef>
              <a:spcAft>
                <a:spcPts val="0"/>
              </a:spcAft>
              <a:buSzPts val="1800"/>
              <a:buAutoNum type="romanUcPeriod"/>
            </a:pPr>
            <a:r>
              <a:rPr lang="en" sz="1800"/>
              <a:t>Modular Diagram</a:t>
            </a:r>
            <a:endParaRPr sz="1800"/>
          </a:p>
          <a:p>
            <a:pPr indent="-342900" lvl="0" marL="457200" rtl="0" algn="l">
              <a:lnSpc>
                <a:spcPct val="115000"/>
              </a:lnSpc>
              <a:spcBef>
                <a:spcPts val="0"/>
              </a:spcBef>
              <a:spcAft>
                <a:spcPts val="0"/>
              </a:spcAft>
              <a:buSzPts val="1800"/>
              <a:buAutoNum type="romanUcPeriod"/>
            </a:pPr>
            <a:r>
              <a:rPr lang="en" sz="1800"/>
              <a:t>Architectural</a:t>
            </a:r>
            <a:r>
              <a:rPr lang="en" sz="1800"/>
              <a:t> Diagram</a:t>
            </a:r>
            <a:endParaRPr sz="1800"/>
          </a:p>
          <a:p>
            <a:pPr indent="-342900" lvl="0" marL="457200" rtl="0" algn="l">
              <a:lnSpc>
                <a:spcPct val="115000"/>
              </a:lnSpc>
              <a:spcBef>
                <a:spcPts val="0"/>
              </a:spcBef>
              <a:spcAft>
                <a:spcPts val="0"/>
              </a:spcAft>
              <a:buSzPts val="1800"/>
              <a:buAutoNum type="romanUcPeriod"/>
            </a:pPr>
            <a:r>
              <a:rPr lang="en" sz="1800"/>
              <a:t>Next Work Plan</a:t>
            </a:r>
            <a:endParaRPr sz="1800"/>
          </a:p>
          <a:p>
            <a:pPr indent="-342900" lvl="0" marL="457200" rtl="0" algn="l">
              <a:lnSpc>
                <a:spcPct val="115000"/>
              </a:lnSpc>
              <a:spcBef>
                <a:spcPts val="0"/>
              </a:spcBef>
              <a:spcAft>
                <a:spcPts val="0"/>
              </a:spcAft>
              <a:buSzPts val="1800"/>
              <a:buAutoNum type="romanUcPeriod"/>
            </a:pPr>
            <a:r>
              <a:rPr lang="en" sz="1800"/>
              <a:t>Conclusion</a:t>
            </a:r>
            <a:endParaRPr sz="1800"/>
          </a:p>
          <a:p>
            <a:pPr indent="-342900" lvl="0" marL="457200" rtl="0" algn="l">
              <a:lnSpc>
                <a:spcPct val="115000"/>
              </a:lnSpc>
              <a:spcBef>
                <a:spcPts val="0"/>
              </a:spcBef>
              <a:spcAft>
                <a:spcPts val="0"/>
              </a:spcAft>
              <a:buSzPts val="1800"/>
              <a:buAutoNum type="romanUcPeriod"/>
            </a:pPr>
            <a:r>
              <a:rPr lang="en" sz="1800"/>
              <a:t>References</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311700" y="378025"/>
            <a:ext cx="7505700" cy="68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Introduction to Project</a:t>
            </a:r>
            <a:endParaRPr/>
          </a:p>
        </p:txBody>
      </p:sp>
      <p:sp>
        <p:nvSpPr>
          <p:cNvPr id="100" name="Google Shape;100;p3"/>
          <p:cNvSpPr txBox="1"/>
          <p:nvPr>
            <p:ph idx="4294967295" type="body"/>
          </p:nvPr>
        </p:nvSpPr>
        <p:spPr>
          <a:xfrm>
            <a:off x="311700" y="1064425"/>
            <a:ext cx="8520600" cy="3540900"/>
          </a:xfrm>
          <a:prstGeom prst="rect">
            <a:avLst/>
          </a:prstGeom>
          <a:noFill/>
          <a:ln>
            <a:noFill/>
          </a:ln>
        </p:spPr>
        <p:txBody>
          <a:bodyPr anchorCtr="0" anchor="t" bIns="91425" lIns="91425" spcFirstLastPara="1" rIns="91425" wrap="square" tIns="91425">
            <a:noAutofit/>
          </a:bodyPr>
          <a:lstStyle/>
          <a:p>
            <a:pPr indent="0" lvl="0" marL="0" rtl="0" algn="just">
              <a:spcBef>
                <a:spcPts val="1200"/>
              </a:spcBef>
              <a:spcAft>
                <a:spcPts val="0"/>
              </a:spcAft>
              <a:buNone/>
            </a:pPr>
            <a:r>
              <a:rPr b="1" lang="en" sz="1400">
                <a:solidFill>
                  <a:srgbClr val="000000"/>
                </a:solidFill>
              </a:rPr>
              <a:t>MapMyForest</a:t>
            </a:r>
            <a:r>
              <a:rPr lang="en" sz="1400">
                <a:solidFill>
                  <a:srgbClr val="000000"/>
                </a:solidFill>
              </a:rPr>
              <a:t> </a:t>
            </a:r>
            <a:r>
              <a:rPr lang="en" sz="1400">
                <a:solidFill>
                  <a:srgbClr val="000000"/>
                </a:solidFill>
              </a:rPr>
              <a:t>is a web based solution designed to support environmental agencies, government bodies, and conservation organizations by providing accurate data on tree populations in forested areas. By analyzing aerial photographs of the designated regions. MapMyForest offers detailed insights into tree density, species distribution, and overall forest health.</a:t>
            </a:r>
            <a:endParaRPr sz="1400">
              <a:solidFill>
                <a:srgbClr val="000000"/>
              </a:solidFill>
            </a:endParaRPr>
          </a:p>
          <a:p>
            <a:pPr indent="0" lvl="0" marL="0" rtl="0" algn="just">
              <a:spcBef>
                <a:spcPts val="1200"/>
              </a:spcBef>
              <a:spcAft>
                <a:spcPts val="0"/>
              </a:spcAft>
              <a:buNone/>
            </a:pPr>
            <a:r>
              <a:rPr lang="en" sz="1400">
                <a:solidFill>
                  <a:srgbClr val="000000"/>
                </a:solidFill>
              </a:rPr>
              <a:t>The primary goals of MapMyForest:</a:t>
            </a:r>
            <a:endParaRPr sz="1400">
              <a:solidFill>
                <a:srgbClr val="000000"/>
              </a:solidFill>
            </a:endParaRPr>
          </a:p>
          <a:p>
            <a:pPr indent="-317500" lvl="0" marL="457200" rtl="0" algn="just">
              <a:lnSpc>
                <a:spcPct val="150000"/>
              </a:lnSpc>
              <a:spcBef>
                <a:spcPts val="1200"/>
              </a:spcBef>
              <a:spcAft>
                <a:spcPts val="0"/>
              </a:spcAft>
              <a:buClr>
                <a:srgbClr val="000000"/>
              </a:buClr>
              <a:buSzPts val="1400"/>
              <a:buChar char="●"/>
            </a:pPr>
            <a:r>
              <a:rPr lang="en" sz="1400">
                <a:solidFill>
                  <a:srgbClr val="000000"/>
                </a:solidFill>
              </a:rPr>
              <a:t>Improve the precision of environmental impact assessments</a:t>
            </a:r>
            <a:endParaRPr sz="1400">
              <a:solidFill>
                <a:srgbClr val="000000"/>
              </a:solidFill>
            </a:endParaRPr>
          </a:p>
          <a:p>
            <a:pPr indent="-317500" lvl="0" marL="457200" rtl="0" algn="just">
              <a:lnSpc>
                <a:spcPct val="150000"/>
              </a:lnSpc>
              <a:spcBef>
                <a:spcPts val="0"/>
              </a:spcBef>
              <a:spcAft>
                <a:spcPts val="0"/>
              </a:spcAft>
              <a:buClr>
                <a:srgbClr val="000000"/>
              </a:buClr>
              <a:buSzPts val="1400"/>
              <a:buChar char="●"/>
            </a:pPr>
            <a:r>
              <a:rPr lang="en" sz="1400">
                <a:solidFill>
                  <a:srgbClr val="000000"/>
                </a:solidFill>
              </a:rPr>
              <a:t>Aid in sustainable land management</a:t>
            </a:r>
            <a:endParaRPr sz="1400">
              <a:solidFill>
                <a:srgbClr val="000000"/>
              </a:solidFill>
            </a:endParaRPr>
          </a:p>
          <a:p>
            <a:pPr indent="-317500" lvl="0" marL="457200" rtl="0" algn="just">
              <a:lnSpc>
                <a:spcPct val="150000"/>
              </a:lnSpc>
              <a:spcBef>
                <a:spcPts val="0"/>
              </a:spcBef>
              <a:spcAft>
                <a:spcPts val="0"/>
              </a:spcAft>
              <a:buClr>
                <a:srgbClr val="000000"/>
              </a:buClr>
              <a:buSzPts val="1400"/>
              <a:buChar char="●"/>
            </a:pPr>
            <a:r>
              <a:rPr lang="en" sz="1400">
                <a:solidFill>
                  <a:srgbClr val="000000"/>
                </a:solidFill>
              </a:rPr>
              <a:t>Automating the process of tree </a:t>
            </a:r>
            <a:r>
              <a:rPr lang="en" sz="1400">
                <a:solidFill>
                  <a:srgbClr val="000000"/>
                </a:solidFill>
              </a:rPr>
              <a:t>enumeration</a:t>
            </a:r>
            <a:endParaRPr sz="1400">
              <a:solidFill>
                <a:srgbClr val="000000"/>
              </a:solidFill>
            </a:endParaRPr>
          </a:p>
          <a:p>
            <a:pPr indent="-317500" lvl="0" marL="457200" rtl="0" algn="just">
              <a:lnSpc>
                <a:spcPct val="150000"/>
              </a:lnSpc>
              <a:spcBef>
                <a:spcPts val="0"/>
              </a:spcBef>
              <a:spcAft>
                <a:spcPts val="0"/>
              </a:spcAft>
              <a:buClr>
                <a:srgbClr val="000000"/>
              </a:buClr>
              <a:buSzPts val="1400"/>
              <a:buChar char="●"/>
            </a:pPr>
            <a:r>
              <a:rPr lang="en" sz="1400">
                <a:solidFill>
                  <a:srgbClr val="000000"/>
                </a:solidFill>
              </a:rPr>
              <a:t>D</a:t>
            </a:r>
            <a:r>
              <a:rPr lang="en" sz="1400">
                <a:solidFill>
                  <a:srgbClr val="000000"/>
                </a:solidFill>
              </a:rPr>
              <a:t>elivering actionable data</a:t>
            </a:r>
            <a:endParaRPr sz="1400">
              <a:solidFill>
                <a:srgbClr val="000000"/>
              </a:solidFill>
            </a:endParaRPr>
          </a:p>
          <a:p>
            <a:pPr indent="0" lvl="0" marL="0" rtl="0" algn="just">
              <a:spcBef>
                <a:spcPts val="1200"/>
              </a:spcBef>
              <a:spcAft>
                <a:spcPts val="0"/>
              </a:spcAft>
              <a:buNone/>
            </a:pPr>
            <a:r>
              <a:rPr lang="en" sz="1400">
                <a:solidFill>
                  <a:srgbClr val="000000"/>
                </a:solidFill>
              </a:rPr>
              <a:t>This solution empowers better decision-making for conservation and development efforts.</a:t>
            </a:r>
            <a:endParaRPr sz="1400">
              <a:solidFill>
                <a:srgbClr val="000000"/>
              </a:solidFill>
            </a:endParaRPr>
          </a:p>
          <a:p>
            <a:pPr indent="-228600" lvl="0" marL="457200" rtl="0" algn="just">
              <a:lnSpc>
                <a:spcPct val="115000"/>
              </a:lnSpc>
              <a:spcBef>
                <a:spcPts val="1200"/>
              </a:spcBef>
              <a:spcAft>
                <a:spcPts val="0"/>
              </a:spcAft>
              <a:buClr>
                <a:srgbClr val="000000"/>
              </a:buClr>
              <a:buSzPts val="1400"/>
              <a:buNone/>
            </a:pPr>
            <a:r>
              <a:t/>
            </a:r>
            <a:endParaRPr b="1" sz="1400">
              <a:solidFill>
                <a:srgbClr val="000000"/>
              </a:solidFill>
            </a:endParaRPr>
          </a:p>
        </p:txBody>
      </p:sp>
      <p:pic>
        <p:nvPicPr>
          <p:cNvPr id="101" name="Google Shape;101;p3"/>
          <p:cNvPicPr preferRelativeResize="0"/>
          <p:nvPr/>
        </p:nvPicPr>
        <p:blipFill>
          <a:blip r:embed="rId3">
            <a:alphaModFix/>
          </a:blip>
          <a:stretch>
            <a:fillRect/>
          </a:stretch>
        </p:blipFill>
        <p:spPr>
          <a:xfrm>
            <a:off x="5771125" y="2057400"/>
            <a:ext cx="3061176" cy="17219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4"/>
          <p:cNvSpPr txBox="1"/>
          <p:nvPr>
            <p:ph type="title"/>
          </p:nvPr>
        </p:nvSpPr>
        <p:spPr>
          <a:xfrm>
            <a:off x="311700" y="36242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Lacuna in the existing system</a:t>
            </a:r>
            <a:endParaRPr/>
          </a:p>
        </p:txBody>
      </p:sp>
      <p:sp>
        <p:nvSpPr>
          <p:cNvPr id="107" name="Google Shape;107;p4"/>
          <p:cNvSpPr txBox="1"/>
          <p:nvPr>
            <p:ph idx="1" type="body"/>
          </p:nvPr>
        </p:nvSpPr>
        <p:spPr>
          <a:xfrm>
            <a:off x="311700" y="1317025"/>
            <a:ext cx="8520600" cy="3076200"/>
          </a:xfrm>
          <a:prstGeom prst="rect">
            <a:avLst/>
          </a:prstGeom>
          <a:noFill/>
          <a:ln>
            <a:noFill/>
          </a:ln>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rgbClr val="000000"/>
              </a:buClr>
              <a:buSzPts val="1600"/>
              <a:buFont typeface="Arial"/>
              <a:buChar char="●"/>
            </a:pPr>
            <a:r>
              <a:rPr b="1" lang="en">
                <a:solidFill>
                  <a:srgbClr val="000000"/>
                </a:solidFill>
              </a:rPr>
              <a:t>Manual Processes:</a:t>
            </a:r>
            <a:r>
              <a:rPr lang="en">
                <a:solidFill>
                  <a:srgbClr val="000000"/>
                </a:solidFill>
              </a:rPr>
              <a:t> Manual tree enumeration is time-consuming, labor-intensive, and prone to human error.</a:t>
            </a:r>
            <a:endParaRPr>
              <a:solidFill>
                <a:srgbClr val="000000"/>
              </a:solidFill>
            </a:endParaRPr>
          </a:p>
          <a:p>
            <a:pPr indent="0" lvl="0" marL="457200" rtl="0" algn="just">
              <a:lnSpc>
                <a:spcPct val="150000"/>
              </a:lnSpc>
              <a:spcBef>
                <a:spcPts val="0"/>
              </a:spcBef>
              <a:spcAft>
                <a:spcPts val="0"/>
              </a:spcAft>
              <a:buNone/>
            </a:pPr>
            <a:r>
              <a:t/>
            </a:r>
            <a:endParaRPr>
              <a:solidFill>
                <a:srgbClr val="000000"/>
              </a:solidFill>
            </a:endParaRPr>
          </a:p>
          <a:p>
            <a:pPr indent="-330200" lvl="0" marL="457200" rtl="0" algn="just">
              <a:lnSpc>
                <a:spcPct val="150000"/>
              </a:lnSpc>
              <a:spcBef>
                <a:spcPts val="0"/>
              </a:spcBef>
              <a:spcAft>
                <a:spcPts val="0"/>
              </a:spcAft>
              <a:buClr>
                <a:srgbClr val="000000"/>
              </a:buClr>
              <a:buSzPts val="1600"/>
              <a:buFont typeface="Arial"/>
              <a:buChar char="●"/>
            </a:pPr>
            <a:r>
              <a:rPr b="1" lang="en">
                <a:solidFill>
                  <a:srgbClr val="000000"/>
                </a:solidFill>
              </a:rPr>
              <a:t>Scalability Issues:</a:t>
            </a:r>
            <a:r>
              <a:rPr lang="en">
                <a:solidFill>
                  <a:srgbClr val="000000"/>
                </a:solidFill>
              </a:rPr>
              <a:t> Current automated systems lack scalability and integration with existing forest management platforms.</a:t>
            </a:r>
            <a:endParaRPr>
              <a:solidFill>
                <a:srgbClr val="000000"/>
              </a:solidFill>
            </a:endParaRPr>
          </a:p>
          <a:p>
            <a:pPr indent="0" lvl="0" marL="457200" rtl="0" algn="just">
              <a:lnSpc>
                <a:spcPct val="150000"/>
              </a:lnSpc>
              <a:spcBef>
                <a:spcPts val="0"/>
              </a:spcBef>
              <a:spcAft>
                <a:spcPts val="0"/>
              </a:spcAft>
              <a:buNone/>
            </a:pPr>
            <a:r>
              <a:t/>
            </a:r>
            <a:endParaRPr>
              <a:solidFill>
                <a:srgbClr val="000000"/>
              </a:solidFill>
            </a:endParaRPr>
          </a:p>
          <a:p>
            <a:pPr indent="-330200" lvl="0" marL="457200" rtl="0" algn="just">
              <a:lnSpc>
                <a:spcPct val="150000"/>
              </a:lnSpc>
              <a:spcBef>
                <a:spcPts val="0"/>
              </a:spcBef>
              <a:spcAft>
                <a:spcPts val="0"/>
              </a:spcAft>
              <a:buClr>
                <a:srgbClr val="000000"/>
              </a:buClr>
              <a:buSzPts val="1600"/>
              <a:buFont typeface="Arial"/>
              <a:buChar char="●"/>
            </a:pPr>
            <a:r>
              <a:rPr b="1" lang="en">
                <a:solidFill>
                  <a:srgbClr val="000000"/>
                </a:solidFill>
              </a:rPr>
              <a:t>Data Reliability Concerns:</a:t>
            </a:r>
            <a:r>
              <a:rPr lang="en">
                <a:solidFill>
                  <a:srgbClr val="000000"/>
                </a:solidFill>
              </a:rPr>
              <a:t> Existing systems struggle with accuracy due to varying image quality and environmental conditions.</a:t>
            </a:r>
            <a:endParaRPr b="1" sz="1600">
              <a:solidFill>
                <a:srgbClr val="000000"/>
              </a:solidFill>
            </a:endParaRPr>
          </a:p>
          <a:p>
            <a:pPr indent="0" lvl="0" marL="457200" rtl="0" algn="just">
              <a:lnSpc>
                <a:spcPct val="150000"/>
              </a:lnSpc>
              <a:spcBef>
                <a:spcPts val="0"/>
              </a:spcBef>
              <a:spcAft>
                <a:spcPts val="0"/>
              </a:spcAft>
              <a:buNone/>
            </a:pPr>
            <a:r>
              <a:t/>
            </a:r>
            <a:endParaRPr sz="13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5"/>
          <p:cNvSpPr txBox="1"/>
          <p:nvPr>
            <p:ph type="title"/>
          </p:nvPr>
        </p:nvSpPr>
        <p:spPr>
          <a:xfrm>
            <a:off x="252850" y="47155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Problem Definition</a:t>
            </a:r>
            <a:endParaRPr/>
          </a:p>
        </p:txBody>
      </p:sp>
      <p:sp>
        <p:nvSpPr>
          <p:cNvPr id="113" name="Google Shape;113;p5"/>
          <p:cNvSpPr txBox="1"/>
          <p:nvPr>
            <p:ph idx="1" type="body"/>
          </p:nvPr>
        </p:nvSpPr>
        <p:spPr>
          <a:xfrm>
            <a:off x="252850" y="1112525"/>
            <a:ext cx="8520600" cy="3964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1200"/>
              </a:spcBef>
              <a:spcAft>
                <a:spcPts val="0"/>
              </a:spcAft>
              <a:buNone/>
            </a:pPr>
            <a:r>
              <a:rPr b="1" lang="en">
                <a:solidFill>
                  <a:srgbClr val="000000"/>
                </a:solidFill>
              </a:rPr>
              <a:t>Accurately assessing tree populations</a:t>
            </a:r>
            <a:r>
              <a:rPr lang="en">
                <a:solidFill>
                  <a:srgbClr val="000000"/>
                </a:solidFill>
              </a:rPr>
              <a:t> in forested areas designated for land diversion is crucial for environmental impact assessments and conservation. </a:t>
            </a:r>
            <a:r>
              <a:rPr b="1" lang="en">
                <a:solidFill>
                  <a:srgbClr val="000000"/>
                </a:solidFill>
              </a:rPr>
              <a:t>Traditional methods</a:t>
            </a:r>
            <a:r>
              <a:rPr lang="en">
                <a:solidFill>
                  <a:srgbClr val="000000"/>
                </a:solidFill>
              </a:rPr>
              <a:t>, like manual surveys are not error free and also require a lot of labour to complete the </a:t>
            </a:r>
            <a:r>
              <a:rPr lang="en">
                <a:solidFill>
                  <a:srgbClr val="000000"/>
                </a:solidFill>
              </a:rPr>
              <a:t>enumeration</a:t>
            </a:r>
            <a:r>
              <a:rPr lang="en">
                <a:solidFill>
                  <a:srgbClr val="000000"/>
                </a:solidFill>
              </a:rPr>
              <a:t>.</a:t>
            </a:r>
            <a:endParaRPr>
              <a:solidFill>
                <a:srgbClr val="000000"/>
              </a:solidFill>
            </a:endParaRPr>
          </a:p>
          <a:p>
            <a:pPr indent="0" lvl="0" marL="0" rtl="0" algn="just">
              <a:lnSpc>
                <a:spcPct val="150000"/>
              </a:lnSpc>
              <a:spcBef>
                <a:spcPts val="1200"/>
              </a:spcBef>
              <a:spcAft>
                <a:spcPts val="0"/>
              </a:spcAft>
              <a:buNone/>
            </a:pPr>
            <a:r>
              <a:rPr lang="en">
                <a:solidFill>
                  <a:srgbClr val="000000"/>
                </a:solidFill>
              </a:rPr>
              <a:t>Moreover, </a:t>
            </a:r>
            <a:r>
              <a:rPr b="1" lang="en">
                <a:solidFill>
                  <a:srgbClr val="000000"/>
                </a:solidFill>
              </a:rPr>
              <a:t>categorizing trees</a:t>
            </a:r>
            <a:r>
              <a:rPr lang="en">
                <a:solidFill>
                  <a:srgbClr val="000000"/>
                </a:solidFill>
              </a:rPr>
              <a:t> based on their </a:t>
            </a:r>
            <a:r>
              <a:rPr b="1" lang="en">
                <a:solidFill>
                  <a:srgbClr val="000000"/>
                </a:solidFill>
              </a:rPr>
              <a:t>species</a:t>
            </a:r>
            <a:r>
              <a:rPr lang="en">
                <a:solidFill>
                  <a:srgbClr val="000000"/>
                </a:solidFill>
              </a:rPr>
              <a:t> and calculating their </a:t>
            </a:r>
            <a:r>
              <a:rPr b="1" lang="en">
                <a:solidFill>
                  <a:srgbClr val="000000"/>
                </a:solidFill>
              </a:rPr>
              <a:t>endangered status</a:t>
            </a:r>
            <a:r>
              <a:rPr lang="en">
                <a:solidFill>
                  <a:srgbClr val="000000"/>
                </a:solidFill>
              </a:rPr>
              <a:t> manually is extremely </a:t>
            </a:r>
            <a:r>
              <a:rPr b="1" lang="en">
                <a:solidFill>
                  <a:srgbClr val="000000"/>
                </a:solidFill>
              </a:rPr>
              <a:t>tedious</a:t>
            </a:r>
            <a:r>
              <a:rPr lang="en">
                <a:solidFill>
                  <a:srgbClr val="000000"/>
                </a:solidFill>
              </a:rPr>
              <a:t> and </a:t>
            </a:r>
            <a:r>
              <a:rPr b="1" lang="en">
                <a:solidFill>
                  <a:srgbClr val="000000"/>
                </a:solidFill>
              </a:rPr>
              <a:t>unnecessary</a:t>
            </a:r>
            <a:r>
              <a:rPr lang="en">
                <a:solidFill>
                  <a:srgbClr val="000000"/>
                </a:solidFill>
              </a:rPr>
              <a:t> in the age of AIML.</a:t>
            </a:r>
            <a:endParaRPr>
              <a:solidFill>
                <a:srgbClr val="000000"/>
              </a:solidFill>
            </a:endParaRPr>
          </a:p>
          <a:p>
            <a:pPr indent="0" lvl="0" marL="0" rtl="0" algn="just">
              <a:lnSpc>
                <a:spcPct val="150000"/>
              </a:lnSpc>
              <a:spcBef>
                <a:spcPts val="1200"/>
              </a:spcBef>
              <a:spcAft>
                <a:spcPts val="0"/>
              </a:spcAft>
              <a:buNone/>
            </a:pPr>
            <a:r>
              <a:rPr lang="en">
                <a:solidFill>
                  <a:srgbClr val="000000"/>
                </a:solidFill>
              </a:rPr>
              <a:t>To address these challenges, we aim to present an integrated platform that seamlessly analyzes and maps forest land assisted with the power of neural networks and LLMs.</a:t>
            </a:r>
            <a:endParaRPr>
              <a:solidFill>
                <a:srgbClr val="000000"/>
              </a:solidFill>
            </a:endParaRPr>
          </a:p>
          <a:p>
            <a:pPr indent="0" lvl="0" marL="0" rtl="0" algn="just">
              <a:lnSpc>
                <a:spcPct val="150000"/>
              </a:lnSpc>
              <a:spcBef>
                <a:spcPts val="1200"/>
              </a:spcBef>
              <a:spcAft>
                <a:spcPts val="0"/>
              </a:spcAft>
              <a:buNone/>
            </a:pPr>
            <a:r>
              <a:t/>
            </a:r>
            <a:endParaRPr>
              <a:solidFill>
                <a:srgbClr val="000000"/>
              </a:solidFill>
            </a:endParaRPr>
          </a:p>
          <a:p>
            <a:pPr indent="0" lvl="0" marL="457200" rtl="0" algn="just">
              <a:lnSpc>
                <a:spcPct val="150000"/>
              </a:lnSpc>
              <a:spcBef>
                <a:spcPts val="1200"/>
              </a:spcBef>
              <a:spcAft>
                <a:spcPts val="0"/>
              </a:spcAft>
              <a:buSzPts val="1300"/>
              <a:buNone/>
            </a:pPr>
            <a:r>
              <a:t/>
            </a:r>
            <a:endParaRPr>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17" name="Shape 117"/>
        <p:cNvGrpSpPr/>
        <p:nvPr/>
      </p:nvGrpSpPr>
      <p:grpSpPr>
        <a:xfrm>
          <a:off x="0" y="0"/>
          <a:ext cx="0" cy="0"/>
          <a:chOff x="0" y="0"/>
          <a:chExt cx="0" cy="0"/>
        </a:xfrm>
      </p:grpSpPr>
      <p:sp>
        <p:nvSpPr>
          <p:cNvPr id="118" name="Google Shape;118;p6"/>
          <p:cNvSpPr txBox="1"/>
          <p:nvPr>
            <p:ph type="title"/>
          </p:nvPr>
        </p:nvSpPr>
        <p:spPr>
          <a:xfrm>
            <a:off x="302005" y="78273"/>
            <a:ext cx="7505700" cy="5742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Literature Survey</a:t>
            </a:r>
            <a:endParaRPr/>
          </a:p>
        </p:txBody>
      </p:sp>
      <p:graphicFrame>
        <p:nvGraphicFramePr>
          <p:cNvPr id="119" name="Google Shape;119;p6"/>
          <p:cNvGraphicFramePr/>
          <p:nvPr/>
        </p:nvGraphicFramePr>
        <p:xfrm>
          <a:off x="9" y="705752"/>
          <a:ext cx="3000000" cy="3000000"/>
        </p:xfrm>
        <a:graphic>
          <a:graphicData uri="http://schemas.openxmlformats.org/drawingml/2006/table">
            <a:tbl>
              <a:tblPr>
                <a:noFill/>
                <a:tableStyleId>{8975F33F-B07A-4EFB-B77D-4558E424A7F0}</a:tableStyleId>
              </a:tblPr>
              <a:tblGrid>
                <a:gridCol w="2046675"/>
                <a:gridCol w="1503325"/>
                <a:gridCol w="1854600"/>
                <a:gridCol w="1629800"/>
                <a:gridCol w="2109575"/>
              </a:tblGrid>
              <a:tr h="307450">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Title</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Abstract</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Methodology Used</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Lacuna</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Key Findings</a:t>
                      </a:r>
                      <a:endParaRPr b="1" sz="1200">
                        <a:latin typeface="Times New Roman"/>
                        <a:ea typeface="Times New Roman"/>
                        <a:cs typeface="Times New Roman"/>
                        <a:sym typeface="Times New Roman"/>
                      </a:endParaRPr>
                    </a:p>
                  </a:txBody>
                  <a:tcPr marT="63500" marB="63500" marR="63500" marL="63500"/>
                </a:tc>
              </a:tr>
              <a:tr h="1712175">
                <a:tc>
                  <a:txBody>
                    <a:bodyPr/>
                    <a:lstStyle/>
                    <a:p>
                      <a:pPr indent="0" lvl="0" marL="0" rtl="0" algn="l">
                        <a:spcBef>
                          <a:spcPts val="0"/>
                        </a:spcBef>
                        <a:spcAft>
                          <a:spcPts val="0"/>
                        </a:spcAft>
                        <a:buNone/>
                      </a:pPr>
                      <a:r>
                        <a:rPr lang="en" sz="1200">
                          <a:solidFill>
                            <a:srgbClr val="222222"/>
                          </a:solidFill>
                          <a:latin typeface="Times New Roman"/>
                          <a:ea typeface="Times New Roman"/>
                          <a:cs typeface="Times New Roman"/>
                          <a:sym typeface="Times New Roman"/>
                        </a:rPr>
                        <a:t>“Satellite Image Analytics for Tree Enumeration for Diversion of Forest Land”  , ssrn-4870495</a:t>
                      </a:r>
                      <a:endParaRPr sz="1200">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rPr lang="en" sz="1200">
                          <a:solidFill>
                            <a:srgbClr val="222222"/>
                          </a:solidFill>
                          <a:latin typeface="Times New Roman"/>
                          <a:ea typeface="Times New Roman"/>
                          <a:cs typeface="Times New Roman"/>
                          <a:sym typeface="Times New Roman"/>
                        </a:rPr>
                        <a:t>Saniya Kakade</a:t>
                      </a:r>
                      <a:endParaRPr sz="1200">
                        <a:solidFill>
                          <a:srgbClr val="222222"/>
                        </a:solidFill>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e</a:t>
                      </a:r>
                      <a:r>
                        <a:rPr lang="en" sz="1200">
                          <a:latin typeface="Times New Roman"/>
                          <a:ea typeface="Times New Roman"/>
                          <a:cs typeface="Times New Roman"/>
                          <a:sym typeface="Times New Roman"/>
                        </a:rPr>
                        <a:t>t al., </a:t>
                      </a:r>
                      <a:r>
                        <a:rPr lang="en" sz="1200">
                          <a:highlight>
                            <a:srgbClr val="FFFFFF"/>
                          </a:highlight>
                          <a:latin typeface="Times New Roman"/>
                          <a:ea typeface="Times New Roman"/>
                          <a:cs typeface="Times New Roman"/>
                          <a:sym typeface="Times New Roman"/>
                        </a:rPr>
                        <a:t>July 2024</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The project develops software to automate tree enumeration using satellite imagery and image analytics, replacing manual surveys.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 GIS-Based Spatial Analysis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 Enhanced Vegetation Index (EVI)</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 Transfer Learning</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 Data Augmentation</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 Convolutional Neural Networks (CNN)</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The major drawback of the paper is that it does not provide an analysis of the accuracy of the tree enumeration process.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 Automates tree enumeration with improved accuracy and efficiency.</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 Utilizes machine learning and robust database systems for precise monitoring.</a:t>
                      </a:r>
                      <a:endParaRPr sz="1200">
                        <a:latin typeface="Times New Roman"/>
                        <a:ea typeface="Times New Roman"/>
                        <a:cs typeface="Times New Roman"/>
                        <a:sym typeface="Times New Roman"/>
                      </a:endParaRPr>
                    </a:p>
                  </a:txBody>
                  <a:tcPr marT="63500" marB="63500" marR="63500" marL="63500"/>
                </a:tc>
              </a:tr>
              <a:tr h="2418125">
                <a:tc>
                  <a:txBody>
                    <a:bodyPr/>
                    <a:lstStyle/>
                    <a:p>
                      <a:pPr indent="0" lvl="0" marL="0" rtl="0" algn="l">
                        <a:spcBef>
                          <a:spcPts val="0"/>
                        </a:spcBef>
                        <a:spcAft>
                          <a:spcPts val="0"/>
                        </a:spcAft>
                        <a:buNone/>
                      </a:pPr>
                      <a:r>
                        <a:rPr lang="en" sz="1200">
                          <a:solidFill>
                            <a:srgbClr val="222222"/>
                          </a:solidFill>
                          <a:latin typeface="Times New Roman"/>
                          <a:ea typeface="Times New Roman"/>
                          <a:cs typeface="Times New Roman"/>
                          <a:sym typeface="Times New Roman"/>
                        </a:rPr>
                        <a:t>“Intelligent Forest Assessment: Advanced Tree Detection and Enumeration with AI” , </a:t>
                      </a:r>
                      <a:r>
                        <a:rPr lang="en" sz="1200">
                          <a:highlight>
                            <a:srgbClr val="FFFFFF"/>
                          </a:highlight>
                          <a:latin typeface="Times New Roman"/>
                          <a:ea typeface="Times New Roman"/>
                          <a:cs typeface="Times New Roman"/>
                          <a:sym typeface="Times New Roman"/>
                        </a:rPr>
                        <a:t>ISSN 2582-7421, Ms. Shubhangi Mahule, May 2024</a:t>
                      </a:r>
                      <a:endParaRPr sz="1200">
                        <a:solidFill>
                          <a:srgbClr val="222222"/>
                        </a:solidFill>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Develops a tree detection and counting system using YOLOv8 and Roboflow annotations. Achieves high precision and recall, offering an efficient and accurate method for tree enumeration.</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 Convolutional Neural Networks (CNN)</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 YOLOv8 model and roboflow is being used</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b="1" lang="en" sz="1200">
                          <a:latin typeface="Times New Roman"/>
                          <a:ea typeface="Times New Roman"/>
                          <a:cs typeface="Times New Roman"/>
                          <a:sym typeface="Times New Roman"/>
                        </a:rPr>
                        <a:t>Limited Real-time Data</a:t>
                      </a:r>
                      <a:r>
                        <a:rPr lang="en" sz="1200">
                          <a:latin typeface="Times New Roman"/>
                          <a:ea typeface="Times New Roman"/>
                          <a:cs typeface="Times New Roman"/>
                          <a:sym typeface="Times New Roman"/>
                        </a:rPr>
                        <a:t>: Insufficient real-time environmental data integration.</a:t>
                      </a:r>
                      <a:endParaRPr sz="1200">
                        <a:latin typeface="Times New Roman"/>
                        <a:ea typeface="Times New Roman"/>
                        <a:cs typeface="Times New Roman"/>
                        <a:sym typeface="Times New Roman"/>
                      </a:endParaRPr>
                    </a:p>
                    <a:p>
                      <a:pPr indent="0" lvl="0" marL="0" rtl="0" algn="l">
                        <a:spcBef>
                          <a:spcPts val="0"/>
                        </a:spcBef>
                        <a:spcAft>
                          <a:spcPts val="0"/>
                        </a:spcAft>
                        <a:buNone/>
                      </a:pPr>
                      <a:r>
                        <a:t/>
                      </a:r>
                      <a:endParaRPr sz="1200">
                        <a:latin typeface="Times New Roman"/>
                        <a:ea typeface="Times New Roman"/>
                        <a:cs typeface="Times New Roman"/>
                        <a:sym typeface="Times New Roman"/>
                      </a:endParaRPr>
                    </a:p>
                    <a:p>
                      <a:pPr indent="0" lvl="0" marL="0" rtl="0" algn="l">
                        <a:spcBef>
                          <a:spcPts val="0"/>
                        </a:spcBef>
                        <a:spcAft>
                          <a:spcPts val="0"/>
                        </a:spcAft>
                        <a:buNone/>
                      </a:pPr>
                      <a:r>
                        <a:rPr b="1" lang="en" sz="1200">
                          <a:latin typeface="Times New Roman"/>
                          <a:ea typeface="Times New Roman"/>
                          <a:cs typeface="Times New Roman"/>
                          <a:sym typeface="Times New Roman"/>
                        </a:rPr>
                        <a:t>Regional Variability</a:t>
                      </a:r>
                      <a:r>
                        <a:rPr lang="en" sz="1200">
                          <a:latin typeface="Times New Roman"/>
                          <a:ea typeface="Times New Roman"/>
                          <a:cs typeface="Times New Roman"/>
                          <a:sym typeface="Times New Roman"/>
                        </a:rPr>
                        <a:t>: Inadequate customization for different mining regions.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YOLOv8 model achieved over 90% accuracy in tree detection and counting.</a:t>
                      </a:r>
                      <a:endParaRPr sz="1200">
                        <a:latin typeface="Times New Roman"/>
                        <a:ea typeface="Times New Roman"/>
                        <a:cs typeface="Times New Roman"/>
                        <a:sym typeface="Times New Roman"/>
                      </a:endParaRPr>
                    </a:p>
                  </a:txBody>
                  <a:tcPr marT="63500" marB="63500" marR="63500" marL="63500">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3" name="Shape 123"/>
        <p:cNvGrpSpPr/>
        <p:nvPr/>
      </p:nvGrpSpPr>
      <p:grpSpPr>
        <a:xfrm>
          <a:off x="0" y="0"/>
          <a:ext cx="0" cy="0"/>
          <a:chOff x="0" y="0"/>
          <a:chExt cx="0" cy="0"/>
        </a:xfrm>
      </p:grpSpPr>
      <p:graphicFrame>
        <p:nvGraphicFramePr>
          <p:cNvPr id="124" name="Google Shape;124;g5b0d1f3d312dff61_0"/>
          <p:cNvGraphicFramePr/>
          <p:nvPr/>
        </p:nvGraphicFramePr>
        <p:xfrm>
          <a:off x="-16" y="638191"/>
          <a:ext cx="3000000" cy="3000000"/>
        </p:xfrm>
        <a:graphic>
          <a:graphicData uri="http://schemas.openxmlformats.org/drawingml/2006/table">
            <a:tbl>
              <a:tblPr>
                <a:noFill/>
                <a:tableStyleId>{8975F33F-B07A-4EFB-B77D-4558E424A7F0}</a:tableStyleId>
              </a:tblPr>
              <a:tblGrid>
                <a:gridCol w="2046675"/>
                <a:gridCol w="1503350"/>
                <a:gridCol w="1854600"/>
                <a:gridCol w="1629800"/>
                <a:gridCol w="2109600"/>
              </a:tblGrid>
              <a:tr h="278200">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Title</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Abstract</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Methodology Used</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Lacuna</a:t>
                      </a:r>
                      <a:endParaRPr b="1" sz="1200">
                        <a:latin typeface="Times New Roman"/>
                        <a:ea typeface="Times New Roman"/>
                        <a:cs typeface="Times New Roman"/>
                        <a:sym typeface="Times New Roman"/>
                      </a:endParaRPr>
                    </a:p>
                  </a:txBody>
                  <a:tcPr marT="63500" marB="63500" marR="63500" marL="63500"/>
                </a:tc>
                <a:tc>
                  <a:txBody>
                    <a:bodyPr/>
                    <a:lstStyle/>
                    <a:p>
                      <a:pPr indent="0" lvl="0" marL="0" rtl="0" algn="ctr">
                        <a:spcBef>
                          <a:spcPts val="0"/>
                        </a:spcBef>
                        <a:spcAft>
                          <a:spcPts val="0"/>
                        </a:spcAft>
                        <a:buNone/>
                      </a:pPr>
                      <a:r>
                        <a:rPr b="1" lang="en" sz="1200">
                          <a:latin typeface="Times New Roman"/>
                          <a:ea typeface="Times New Roman"/>
                          <a:cs typeface="Times New Roman"/>
                          <a:sym typeface="Times New Roman"/>
                        </a:rPr>
                        <a:t>Key Findings</a:t>
                      </a:r>
                      <a:endParaRPr b="1" sz="1200">
                        <a:latin typeface="Times New Roman"/>
                        <a:ea typeface="Times New Roman"/>
                        <a:cs typeface="Times New Roman"/>
                        <a:sym typeface="Times New Roman"/>
                      </a:endParaRPr>
                    </a:p>
                  </a:txBody>
                  <a:tcPr marT="63500" marB="63500" marR="63500" marL="63500"/>
                </a:tc>
              </a:tr>
              <a:tr h="2193600">
                <a:tc>
                  <a:txBody>
                    <a:bodyPr/>
                    <a:lstStyle/>
                    <a:p>
                      <a:pPr indent="0" lvl="0" marL="0" rtl="0" algn="l">
                        <a:spcBef>
                          <a:spcPts val="0"/>
                        </a:spcBef>
                        <a:spcAft>
                          <a:spcPts val="1200"/>
                        </a:spcAft>
                        <a:buNone/>
                      </a:pPr>
                      <a:r>
                        <a:rPr lang="en" sz="1200">
                          <a:latin typeface="Times New Roman"/>
                          <a:ea typeface="Times New Roman"/>
                          <a:cs typeface="Times New Roman"/>
                          <a:sym typeface="Times New Roman"/>
                        </a:rPr>
                        <a:t>"Deep learning enables image-based tree counting, crown segmentation, and height prediction at national scale", PNAS Nexus, 2023, Martin Brandta et al.</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The paper demonstrates a deep learning framework for tree counting, crown segmentation, and height prediction using remote sensing images, showing national-scale effectiveness.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 Used remote sensing images.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2. Developed and trained deep learning models.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3. Evaluated performance with accuracy metrics.</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1. Limited by image quality.</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2. Needs testing in different regions.</a:t>
                      </a:r>
                      <a:endParaRPr sz="1200">
                        <a:latin typeface="Times New Roman"/>
                        <a:ea typeface="Times New Roman"/>
                        <a:cs typeface="Times New Roman"/>
                        <a:sym typeface="Times New Roman"/>
                      </a:endParaRPr>
                    </a:p>
                    <a:p>
                      <a:pPr indent="0" lvl="0" marL="0" rtl="0" algn="l">
                        <a:spcBef>
                          <a:spcPts val="0"/>
                        </a:spcBef>
                        <a:spcAft>
                          <a:spcPts val="0"/>
                        </a:spcAft>
                        <a:buNone/>
                      </a:pPr>
                      <a:r>
                        <a:rPr lang="en" sz="1200">
                          <a:latin typeface="Times New Roman"/>
                          <a:ea typeface="Times New Roman"/>
                          <a:cs typeface="Times New Roman"/>
                          <a:sym typeface="Times New Roman"/>
                        </a:rPr>
                        <a:t>3. High computational demands.</a:t>
                      </a:r>
                      <a:endParaRPr sz="1200">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0"/>
                        </a:spcBef>
                        <a:spcAft>
                          <a:spcPts val="1200"/>
                        </a:spcAft>
                        <a:buNone/>
                      </a:pPr>
                      <a:r>
                        <a:rPr lang="en" sz="1200">
                          <a:latin typeface="Times New Roman"/>
                          <a:ea typeface="Times New Roman"/>
                          <a:cs typeface="Times New Roman"/>
                          <a:sym typeface="Times New Roman"/>
                        </a:rPr>
                        <a:t>Utilizes deep learning for scalable tree counting, crown segmentation, and height prediction, highlighting advancements in large-scale tree analysis.</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B cap="flat" cmpd="sng" w="12700">
                      <a:solidFill>
                        <a:srgbClr val="000000"/>
                      </a:solidFill>
                      <a:prstDash val="solid"/>
                      <a:round/>
                      <a:headEnd len="sm" w="sm" type="none"/>
                      <a:tailEnd len="sm" w="sm" type="none"/>
                    </a:lnB>
                  </a:tcPr>
                </a:tc>
              </a:tr>
              <a:tr h="2033500">
                <a:tc>
                  <a:txBody>
                    <a:bodyPr/>
                    <a:lstStyle/>
                    <a:p>
                      <a:pPr indent="0" lvl="0" marL="0" rtl="0" algn="l">
                        <a:spcBef>
                          <a:spcPts val="0"/>
                        </a:spcBef>
                        <a:spcAft>
                          <a:spcPts val="1200"/>
                        </a:spcAft>
                        <a:buNone/>
                      </a:pPr>
                      <a:r>
                        <a:rPr lang="en" sz="1200">
                          <a:latin typeface="Times New Roman"/>
                          <a:ea typeface="Times New Roman"/>
                          <a:cs typeface="Times New Roman"/>
                          <a:sym typeface="Times New Roman"/>
                        </a:rPr>
                        <a:t>Remote Sensing Application for Analysis of Forest Change Detection, </a:t>
                      </a:r>
                      <a:r>
                        <a:rPr b="1" lang="en" sz="1200">
                          <a:solidFill>
                            <a:srgbClr val="333333"/>
                          </a:solidFill>
                          <a:highlight>
                            <a:srgbClr val="FFFFFF"/>
                          </a:highlight>
                          <a:latin typeface="Times New Roman"/>
                          <a:ea typeface="Times New Roman"/>
                          <a:cs typeface="Times New Roman"/>
                          <a:sym typeface="Times New Roman"/>
                        </a:rPr>
                        <a:t> </a:t>
                      </a:r>
                      <a:r>
                        <a:rPr lang="en" sz="1200">
                          <a:latin typeface="Times New Roman"/>
                          <a:ea typeface="Times New Roman"/>
                          <a:cs typeface="Times New Roman"/>
                          <a:sym typeface="Times New Roman"/>
                        </a:rPr>
                        <a:t>2022 International Conference for Advancement in Technology (ICONAT) Swati Mohod, et al.</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The paper uses remote sensing to monitor and analyze forest changes in Yavatmal, India.It employs techniques like NDVI to track vegetation health and changes over time.</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Image Classification: K means clustering NDVI (Normalized Difference Vegetation Index) classification </a:t>
                      </a:r>
                      <a:endParaRPr sz="1200">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200">
                          <a:latin typeface="Times New Roman"/>
                          <a:ea typeface="Times New Roman"/>
                          <a:cs typeface="Times New Roman"/>
                          <a:sym typeface="Times New Roman"/>
                        </a:rPr>
                        <a:t>Limited Discussion on Methodological Challenges Spatial Scale and Heterogeneity</a:t>
                      </a:r>
                      <a:endParaRPr sz="1200">
                        <a:latin typeface="Times New Roman"/>
                        <a:ea typeface="Times New Roman"/>
                        <a:cs typeface="Times New Roman"/>
                        <a:sym typeface="Times New Roman"/>
                      </a:endParaRPr>
                    </a:p>
                  </a:txBody>
                  <a:tcPr marT="63500" marB="63500" marR="63500" marL="63500">
                    <a:lnR cap="flat" cmpd="sng" w="12700">
                      <a:solidFill>
                        <a:srgbClr val="000000"/>
                      </a:solidFill>
                      <a:prstDash val="solid"/>
                      <a:round/>
                      <a:headEnd len="sm" w="sm" type="none"/>
                      <a:tailEnd len="sm" w="sm" type="none"/>
                    </a:lnR>
                  </a:tcPr>
                </a:tc>
                <a:tc>
                  <a:txBody>
                    <a:bodyPr/>
                    <a:lstStyle/>
                    <a:p>
                      <a:pPr indent="0" lvl="0" marL="0" rtl="0" algn="l">
                        <a:spcBef>
                          <a:spcPts val="1200"/>
                        </a:spcBef>
                        <a:spcAft>
                          <a:spcPts val="0"/>
                        </a:spcAft>
                        <a:buNone/>
                      </a:pPr>
                      <a:r>
                        <a:rPr lang="en" sz="1200">
                          <a:latin typeface="Times New Roman"/>
                          <a:ea typeface="Times New Roman"/>
                          <a:cs typeface="Times New Roman"/>
                          <a:sym typeface="Times New Roman"/>
                        </a:rPr>
                        <a:t>Utilizes remote sensing and NDVI to detect forest cover changes, showing a reduction in negative changes to 29.44%.</a:t>
                      </a:r>
                      <a:endParaRPr sz="1200">
                        <a:latin typeface="Times New Roman"/>
                        <a:ea typeface="Times New Roman"/>
                        <a:cs typeface="Times New Roman"/>
                        <a:sym typeface="Times New Roman"/>
                      </a:endParaRPr>
                    </a:p>
                    <a:p>
                      <a:pPr indent="0" lvl="0" marL="0" rtl="0" algn="l">
                        <a:spcBef>
                          <a:spcPts val="1200"/>
                        </a:spcBef>
                        <a:spcAft>
                          <a:spcPts val="1200"/>
                        </a:spcAft>
                        <a:buNone/>
                      </a:pPr>
                      <a:r>
                        <a:t/>
                      </a:r>
                      <a:endParaRPr sz="1200">
                        <a:latin typeface="Times New Roman"/>
                        <a:ea typeface="Times New Roman"/>
                        <a:cs typeface="Times New Roman"/>
                        <a:sym typeface="Times New Roman"/>
                      </a:endParaRPr>
                    </a:p>
                  </a:txBody>
                  <a:tcPr marT="63500" marB="63500"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25" name="Google Shape;125;g5b0d1f3d312dff61_0"/>
          <p:cNvSpPr txBox="1"/>
          <p:nvPr/>
        </p:nvSpPr>
        <p:spPr>
          <a:xfrm>
            <a:off x="339700" y="0"/>
            <a:ext cx="7173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solidFill>
                  <a:schemeClr val="dk1"/>
                </a:solidFill>
                <a:latin typeface="Roboto"/>
                <a:ea typeface="Roboto"/>
                <a:cs typeface="Roboto"/>
                <a:sym typeface="Roboto"/>
              </a:rPr>
              <a:t>Literature Survey (Contd.)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29" name="Shape 129"/>
        <p:cNvGrpSpPr/>
        <p:nvPr/>
      </p:nvGrpSpPr>
      <p:grpSpPr>
        <a:xfrm>
          <a:off x="0" y="0"/>
          <a:ext cx="0" cy="0"/>
          <a:chOff x="0" y="0"/>
          <a:chExt cx="0" cy="0"/>
        </a:xfrm>
      </p:grpSpPr>
      <p:sp>
        <p:nvSpPr>
          <p:cNvPr id="130" name="Google Shape;130;p8"/>
          <p:cNvSpPr txBox="1"/>
          <p:nvPr>
            <p:ph type="title"/>
          </p:nvPr>
        </p:nvSpPr>
        <p:spPr>
          <a:xfrm>
            <a:off x="387200" y="115275"/>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Hardware, Software, Tools and constraints</a:t>
            </a:r>
            <a:endParaRPr/>
          </a:p>
        </p:txBody>
      </p:sp>
      <p:graphicFrame>
        <p:nvGraphicFramePr>
          <p:cNvPr id="131" name="Google Shape;131;p8"/>
          <p:cNvGraphicFramePr/>
          <p:nvPr/>
        </p:nvGraphicFramePr>
        <p:xfrm>
          <a:off x="520550" y="805500"/>
          <a:ext cx="3000000" cy="3000000"/>
        </p:xfrm>
        <a:graphic>
          <a:graphicData uri="http://schemas.openxmlformats.org/drawingml/2006/table">
            <a:tbl>
              <a:tblPr>
                <a:noFill/>
                <a:tableStyleId>{56724D8A-437A-49E8-BC75-8C46408A29EA}</a:tableStyleId>
              </a:tblPr>
              <a:tblGrid>
                <a:gridCol w="2037700"/>
                <a:gridCol w="2037700"/>
                <a:gridCol w="2037700"/>
                <a:gridCol w="2037700"/>
              </a:tblGrid>
              <a:tr h="381000">
                <a:tc>
                  <a:txBody>
                    <a:bodyPr/>
                    <a:lstStyle/>
                    <a:p>
                      <a:pPr indent="0" lvl="0" marL="0" rtl="0" algn="ctr">
                        <a:spcBef>
                          <a:spcPts val="0"/>
                        </a:spcBef>
                        <a:spcAft>
                          <a:spcPts val="0"/>
                        </a:spcAft>
                        <a:buNone/>
                      </a:pPr>
                      <a:r>
                        <a:rPr b="1" lang="en" sz="1300">
                          <a:latin typeface="Roboto"/>
                          <a:ea typeface="Roboto"/>
                          <a:cs typeface="Roboto"/>
                          <a:sym typeface="Roboto"/>
                        </a:rPr>
                        <a:t>Hardware</a:t>
                      </a:r>
                      <a:endParaRPr b="1" sz="13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sz="1300">
                          <a:latin typeface="Roboto"/>
                          <a:ea typeface="Roboto"/>
                          <a:cs typeface="Roboto"/>
                          <a:sym typeface="Roboto"/>
                        </a:rPr>
                        <a:t>Software</a:t>
                      </a:r>
                      <a:endParaRPr b="1" sz="13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sz="1300">
                          <a:latin typeface="Roboto"/>
                          <a:ea typeface="Roboto"/>
                          <a:cs typeface="Roboto"/>
                          <a:sym typeface="Roboto"/>
                        </a:rPr>
                        <a:t>Tools</a:t>
                      </a:r>
                      <a:endParaRPr b="1" sz="13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sz="1300">
                          <a:latin typeface="Roboto"/>
                          <a:ea typeface="Roboto"/>
                          <a:cs typeface="Roboto"/>
                          <a:sym typeface="Roboto"/>
                        </a:rPr>
                        <a:t>Constraints</a:t>
                      </a:r>
                      <a:endParaRPr b="1" sz="1300">
                        <a:latin typeface="Roboto"/>
                        <a:ea typeface="Roboto"/>
                        <a:cs typeface="Roboto"/>
                        <a:sym typeface="Roboto"/>
                      </a:endParaRPr>
                    </a:p>
                  </a:txBody>
                  <a:tcPr marT="91425" marB="91425" marR="91425" marL="91425"/>
                </a:tc>
              </a:tr>
            </a:tbl>
          </a:graphicData>
        </a:graphic>
      </p:graphicFrame>
      <p:graphicFrame>
        <p:nvGraphicFramePr>
          <p:cNvPr id="132" name="Google Shape;132;p8"/>
          <p:cNvGraphicFramePr/>
          <p:nvPr/>
        </p:nvGraphicFramePr>
        <p:xfrm>
          <a:off x="4595950" y="1201700"/>
          <a:ext cx="3000000" cy="3000000"/>
        </p:xfrm>
        <a:graphic>
          <a:graphicData uri="http://schemas.openxmlformats.org/drawingml/2006/table">
            <a:tbl>
              <a:tblPr>
                <a:noFill/>
                <a:tableStyleId>{56724D8A-437A-49E8-BC75-8C46408A29EA}</a:tableStyleId>
              </a:tblPr>
              <a:tblGrid>
                <a:gridCol w="2037700"/>
                <a:gridCol w="2037700"/>
              </a:tblGrid>
              <a:tr h="1189025">
                <a:tc>
                  <a:txBody>
                    <a:bodyPr/>
                    <a:lstStyle/>
                    <a:p>
                      <a:pPr indent="0" lvl="0" marL="0" rtl="0" algn="l">
                        <a:spcBef>
                          <a:spcPts val="0"/>
                        </a:spcBef>
                        <a:spcAft>
                          <a:spcPts val="0"/>
                        </a:spcAft>
                        <a:buNone/>
                      </a:pPr>
                      <a:r>
                        <a:rPr lang="en" sz="1200">
                          <a:latin typeface="Roboto"/>
                          <a:ea typeface="Roboto"/>
                          <a:cs typeface="Roboto"/>
                          <a:sym typeface="Roboto"/>
                        </a:rPr>
                        <a:t>Imagery Sources: Google Earth Engine, Sentinel Hub</a:t>
                      </a:r>
                      <a:endParaRPr sz="12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Roboto"/>
                          <a:ea typeface="Roboto"/>
                          <a:cs typeface="Roboto"/>
                          <a:sym typeface="Roboto"/>
                        </a:rPr>
                        <a:t>Data Quality: Variations in image quality and environmental conditions can affect detection accuracy</a:t>
                      </a:r>
                      <a:endParaRPr sz="12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r>
              <a:tr h="1189025">
                <a:tc>
                  <a:txBody>
                    <a:bodyPr/>
                    <a:lstStyle/>
                    <a:p>
                      <a:pPr indent="0" lvl="0" marL="0" rtl="0" algn="l">
                        <a:spcBef>
                          <a:spcPts val="0"/>
                        </a:spcBef>
                        <a:spcAft>
                          <a:spcPts val="0"/>
                        </a:spcAft>
                        <a:buNone/>
                      </a:pPr>
                      <a:r>
                        <a:rPr lang="en" sz="1200">
                          <a:latin typeface="Roboto"/>
                          <a:ea typeface="Roboto"/>
                          <a:cs typeface="Roboto"/>
                          <a:sym typeface="Roboto"/>
                        </a:rPr>
                        <a:t>Computer Vision Tool: Rovren Flow</a:t>
                      </a:r>
                      <a:endParaRPr sz="12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Roboto"/>
                          <a:ea typeface="Roboto"/>
                          <a:cs typeface="Roboto"/>
                          <a:sym typeface="Roboto"/>
                        </a:rPr>
                        <a:t>Processing Power: High-performance hardware is required for handling large datasets and complex algorithms</a:t>
                      </a:r>
                      <a:endParaRPr sz="12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r>
              <a:tr h="1127000">
                <a:tc>
                  <a:txBody>
                    <a:bodyPr/>
                    <a:lstStyle/>
                    <a:p>
                      <a:pPr indent="0" lvl="0" marL="0" rtl="0" algn="l">
                        <a:spcBef>
                          <a:spcPts val="0"/>
                        </a:spcBef>
                        <a:spcAft>
                          <a:spcPts val="0"/>
                        </a:spcAft>
                        <a:buNone/>
                      </a:pPr>
                      <a:r>
                        <a:rPr lang="en" sz="1200">
                          <a:latin typeface="Roboto"/>
                          <a:ea typeface="Roboto"/>
                          <a:cs typeface="Roboto"/>
                          <a:sym typeface="Roboto"/>
                        </a:rPr>
                        <a:t>Design Tools: Figma, Canva</a:t>
                      </a:r>
                      <a:endParaRPr sz="12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200">
                          <a:latin typeface="Roboto"/>
                          <a:ea typeface="Roboto"/>
                          <a:cs typeface="Roboto"/>
                          <a:sym typeface="Roboto"/>
                        </a:rPr>
                        <a:t>Integration: Ensuring seamless integration with existing forest management systems can be challenging</a:t>
                      </a:r>
                      <a:endParaRPr sz="1200">
                        <a:latin typeface="Roboto"/>
                        <a:ea typeface="Roboto"/>
                        <a:cs typeface="Roboto"/>
                        <a:sym typeface="Roboto"/>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graphicFrame>
        <p:nvGraphicFramePr>
          <p:cNvPr id="133" name="Google Shape;133;p8"/>
          <p:cNvGraphicFramePr/>
          <p:nvPr/>
        </p:nvGraphicFramePr>
        <p:xfrm>
          <a:off x="520550" y="1201700"/>
          <a:ext cx="3000000" cy="3000000"/>
        </p:xfrm>
        <a:graphic>
          <a:graphicData uri="http://schemas.openxmlformats.org/drawingml/2006/table">
            <a:tbl>
              <a:tblPr>
                <a:noFill/>
                <a:tableStyleId>{56724D8A-437A-49E8-BC75-8C46408A29EA}</a:tableStyleId>
              </a:tblPr>
              <a:tblGrid>
                <a:gridCol w="2037700"/>
              </a:tblGrid>
              <a:tr h="1590975">
                <a:tc>
                  <a:txBody>
                    <a:bodyPr/>
                    <a:lstStyle/>
                    <a:p>
                      <a:pPr indent="0" lvl="0" marL="0" rtl="0" algn="l">
                        <a:spcBef>
                          <a:spcPts val="0"/>
                        </a:spcBef>
                        <a:spcAft>
                          <a:spcPts val="0"/>
                        </a:spcAft>
                        <a:buNone/>
                      </a:pPr>
                      <a:r>
                        <a:rPr b="1" lang="en" sz="1200">
                          <a:latin typeface="Roboto"/>
                          <a:ea typeface="Roboto"/>
                          <a:cs typeface="Roboto"/>
                          <a:sym typeface="Roboto"/>
                        </a:rPr>
                        <a:t>Developer Specs:- </a:t>
                      </a:r>
                      <a:endParaRPr b="1"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CPU: Intel i5 (10th gen or newer) / AMD Ryzen 5, 16GB RAM or more, 512 SSD or more</a:t>
                      </a:r>
                      <a:endParaRPr sz="1200">
                        <a:latin typeface="Roboto"/>
                        <a:ea typeface="Roboto"/>
                        <a:cs typeface="Roboto"/>
                        <a:sym typeface="Roboto"/>
                      </a:endParaRPr>
                    </a:p>
                  </a:txBody>
                  <a:tcPr marT="91425" marB="91425" marR="91425" marL="91425"/>
                </a:tc>
              </a:tr>
              <a:tr h="1914100">
                <a:tc>
                  <a:txBody>
                    <a:bodyPr/>
                    <a:lstStyle/>
                    <a:p>
                      <a:pPr indent="0" lvl="0" marL="0" rtl="0" algn="l">
                        <a:spcBef>
                          <a:spcPts val="0"/>
                        </a:spcBef>
                        <a:spcAft>
                          <a:spcPts val="0"/>
                        </a:spcAft>
                        <a:buNone/>
                      </a:pPr>
                      <a:r>
                        <a:rPr b="1" lang="en" sz="1200">
                          <a:latin typeface="Roboto"/>
                          <a:ea typeface="Roboto"/>
                          <a:cs typeface="Roboto"/>
                          <a:sym typeface="Roboto"/>
                        </a:rPr>
                        <a:t>User Specs:-</a:t>
                      </a:r>
                      <a:endParaRPr b="1"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CPU: i3 (10th gen or newer), 8GB RAM or more, 264 GB SSD or more</a:t>
                      </a:r>
                      <a:endParaRPr sz="1200">
                        <a:latin typeface="Roboto"/>
                        <a:ea typeface="Roboto"/>
                        <a:cs typeface="Roboto"/>
                        <a:sym typeface="Roboto"/>
                      </a:endParaRPr>
                    </a:p>
                  </a:txBody>
                  <a:tcPr marT="91425" marB="91425" marR="91425" marL="91425"/>
                </a:tc>
              </a:tr>
            </a:tbl>
          </a:graphicData>
        </a:graphic>
      </p:graphicFrame>
      <p:graphicFrame>
        <p:nvGraphicFramePr>
          <p:cNvPr id="134" name="Google Shape;134;p8"/>
          <p:cNvGraphicFramePr/>
          <p:nvPr/>
        </p:nvGraphicFramePr>
        <p:xfrm>
          <a:off x="2558250" y="1201700"/>
          <a:ext cx="3000000" cy="3000000"/>
        </p:xfrm>
        <a:graphic>
          <a:graphicData uri="http://schemas.openxmlformats.org/drawingml/2006/table">
            <a:tbl>
              <a:tblPr>
                <a:noFill/>
                <a:tableStyleId>{56724D8A-437A-49E8-BC75-8C46408A29EA}</a:tableStyleId>
              </a:tblPr>
              <a:tblGrid>
                <a:gridCol w="2037700"/>
              </a:tblGrid>
              <a:tr h="973625">
                <a:tc>
                  <a:txBody>
                    <a:bodyPr/>
                    <a:lstStyle/>
                    <a:p>
                      <a:pPr indent="0" lvl="0" marL="0" rtl="0" algn="l">
                        <a:spcBef>
                          <a:spcPts val="0"/>
                        </a:spcBef>
                        <a:spcAft>
                          <a:spcPts val="0"/>
                        </a:spcAft>
                        <a:buNone/>
                      </a:pPr>
                      <a:r>
                        <a:rPr lang="en" sz="1200">
                          <a:latin typeface="Roboto"/>
                          <a:ea typeface="Roboto"/>
                          <a:cs typeface="Roboto"/>
                          <a:sym typeface="Roboto"/>
                        </a:rPr>
                        <a:t>Computer Vision Libraries: OpenCV (v4.8.0), TensorFlow (v2.14.0), PyTorch (v2.0.1)</a:t>
                      </a:r>
                      <a:endParaRPr sz="1200">
                        <a:latin typeface="Roboto"/>
                        <a:ea typeface="Roboto"/>
                        <a:cs typeface="Roboto"/>
                        <a:sym typeface="Roboto"/>
                      </a:endParaRPr>
                    </a:p>
                  </a:txBody>
                  <a:tcPr marT="91425" marB="91425" marR="91425" marL="91425"/>
                </a:tc>
              </a:tr>
              <a:tr h="778900">
                <a:tc>
                  <a:txBody>
                    <a:bodyPr/>
                    <a:lstStyle/>
                    <a:p>
                      <a:pPr indent="0" lvl="0" marL="0" rtl="0" algn="l">
                        <a:spcBef>
                          <a:spcPts val="0"/>
                        </a:spcBef>
                        <a:spcAft>
                          <a:spcPts val="0"/>
                        </a:spcAft>
                        <a:buNone/>
                      </a:pPr>
                      <a:r>
                        <a:rPr lang="en" sz="1200">
                          <a:latin typeface="Roboto"/>
                          <a:ea typeface="Roboto"/>
                          <a:cs typeface="Roboto"/>
                          <a:sym typeface="Roboto"/>
                        </a:rPr>
                        <a:t>Image Processing Tools: QGIS (v3.30.3), ArcGIS (v3.1.0)</a:t>
                      </a:r>
                      <a:endParaRPr sz="1200">
                        <a:latin typeface="Roboto"/>
                        <a:ea typeface="Roboto"/>
                        <a:cs typeface="Roboto"/>
                        <a:sym typeface="Roboto"/>
                      </a:endParaRPr>
                    </a:p>
                  </a:txBody>
                  <a:tcPr marT="91425" marB="91425" marR="91425" marL="91425"/>
                </a:tc>
              </a:tr>
              <a:tr h="778900">
                <a:tc>
                  <a:txBody>
                    <a:bodyPr/>
                    <a:lstStyle/>
                    <a:p>
                      <a:pPr indent="0" lvl="0" marL="0" rtl="0" algn="l">
                        <a:spcBef>
                          <a:spcPts val="0"/>
                        </a:spcBef>
                        <a:spcAft>
                          <a:spcPts val="0"/>
                        </a:spcAft>
                        <a:buNone/>
                      </a:pPr>
                      <a:r>
                        <a:rPr lang="en" sz="1200">
                          <a:latin typeface="Roboto"/>
                          <a:ea typeface="Roboto"/>
                          <a:cs typeface="Roboto"/>
                          <a:sym typeface="Roboto"/>
                        </a:rPr>
                        <a:t>Frontend Development: React (v18.2.0), Material UI (v5.14.8)</a:t>
                      </a:r>
                      <a:endParaRPr sz="1200">
                        <a:latin typeface="Roboto"/>
                        <a:ea typeface="Roboto"/>
                        <a:cs typeface="Roboto"/>
                        <a:sym typeface="Roboto"/>
                      </a:endParaRPr>
                    </a:p>
                  </a:txBody>
                  <a:tcPr marT="91425" marB="91425" marR="91425" marL="91425"/>
                </a:tc>
              </a:tr>
              <a:tr h="973625">
                <a:tc>
                  <a:txBody>
                    <a:bodyPr/>
                    <a:lstStyle/>
                    <a:p>
                      <a:pPr indent="0" lvl="0" marL="0" rtl="0" algn="l">
                        <a:spcBef>
                          <a:spcPts val="0"/>
                        </a:spcBef>
                        <a:spcAft>
                          <a:spcPts val="0"/>
                        </a:spcAft>
                        <a:buNone/>
                      </a:pPr>
                      <a:r>
                        <a:rPr lang="en" sz="1200">
                          <a:latin typeface="Roboto"/>
                          <a:ea typeface="Roboto"/>
                          <a:cs typeface="Roboto"/>
                          <a:sym typeface="Roboto"/>
                        </a:rPr>
                        <a:t>Backend Development: Node.js (v20.5.1), Express (v4.18.2) / Flask (v2.0.1), MongoDB (v8.0)</a:t>
                      </a:r>
                      <a:endParaRPr sz="1200">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ph type="title"/>
          </p:nvPr>
        </p:nvSpPr>
        <p:spPr>
          <a:xfrm>
            <a:off x="578250" y="257800"/>
            <a:ext cx="7505700" cy="954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a:t>Methodology Employed</a:t>
            </a:r>
            <a:endParaRPr/>
          </a:p>
        </p:txBody>
      </p:sp>
      <p:sp>
        <p:nvSpPr>
          <p:cNvPr id="140" name="Google Shape;140;p7"/>
          <p:cNvSpPr txBox="1"/>
          <p:nvPr>
            <p:ph idx="1" type="body"/>
          </p:nvPr>
        </p:nvSpPr>
        <p:spPr>
          <a:xfrm>
            <a:off x="578250" y="3388650"/>
            <a:ext cx="3927000" cy="1551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b="1" lang="en" sz="1300">
                <a:solidFill>
                  <a:srgbClr val="000000"/>
                </a:solidFill>
              </a:rPr>
              <a:t>Tree Enumeration:</a:t>
            </a:r>
            <a:endParaRPr b="1" sz="1300">
              <a:solidFill>
                <a:srgbClr val="000000"/>
              </a:solidFill>
            </a:endParaRPr>
          </a:p>
          <a:p>
            <a:pPr indent="0" lvl="0" marL="0" rtl="0" algn="l">
              <a:lnSpc>
                <a:spcPct val="115000"/>
              </a:lnSpc>
              <a:spcBef>
                <a:spcPts val="0"/>
              </a:spcBef>
              <a:spcAft>
                <a:spcPts val="0"/>
              </a:spcAft>
              <a:buSzPts val="1300"/>
              <a:buNone/>
            </a:pPr>
            <a:r>
              <a:rPr lang="en" sz="1300">
                <a:solidFill>
                  <a:srgbClr val="000000"/>
                </a:solidFill>
              </a:rPr>
              <a:t>For Tree Enumeration, we will use an Object Detection model using </a:t>
            </a:r>
            <a:r>
              <a:rPr b="1" lang="en" sz="1300">
                <a:solidFill>
                  <a:srgbClr val="000000"/>
                </a:solidFill>
              </a:rPr>
              <a:t>YOLO (You only Look Once)</a:t>
            </a:r>
            <a:r>
              <a:rPr lang="en" sz="1300">
                <a:solidFill>
                  <a:srgbClr val="000000"/>
                </a:solidFill>
              </a:rPr>
              <a:t> model trained specifically to detect trees from aerial or satellite imagery. This is provide an output pretty efficiently and accurately.</a:t>
            </a:r>
            <a:endParaRPr sz="1300">
              <a:solidFill>
                <a:srgbClr val="000000"/>
              </a:solidFill>
            </a:endParaRPr>
          </a:p>
        </p:txBody>
      </p:sp>
      <p:sp>
        <p:nvSpPr>
          <p:cNvPr id="141" name="Google Shape;141;p7"/>
          <p:cNvSpPr txBox="1"/>
          <p:nvPr>
            <p:ph idx="2" type="body"/>
          </p:nvPr>
        </p:nvSpPr>
        <p:spPr>
          <a:xfrm>
            <a:off x="4505250" y="3388650"/>
            <a:ext cx="4044600" cy="45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1300"/>
              <a:buNone/>
            </a:pPr>
            <a:r>
              <a:rPr b="1" lang="en" sz="1300">
                <a:solidFill>
                  <a:srgbClr val="000000"/>
                </a:solidFill>
              </a:rPr>
              <a:t>Tree Classification:</a:t>
            </a:r>
            <a:endParaRPr b="1" sz="1300">
              <a:solidFill>
                <a:srgbClr val="000000"/>
              </a:solidFill>
            </a:endParaRPr>
          </a:p>
          <a:p>
            <a:pPr indent="0" lvl="0" marL="0" rtl="0" algn="l">
              <a:spcBef>
                <a:spcPts val="0"/>
              </a:spcBef>
              <a:spcAft>
                <a:spcPts val="0"/>
              </a:spcAft>
              <a:buSzPts val="1300"/>
              <a:buNone/>
            </a:pPr>
            <a:r>
              <a:rPr lang="en" sz="1300">
                <a:solidFill>
                  <a:srgbClr val="000000"/>
                </a:solidFill>
              </a:rPr>
              <a:t>For Tree Classification, an on-ground video will be processed using a </a:t>
            </a:r>
            <a:r>
              <a:rPr b="1" lang="en" sz="1300">
                <a:solidFill>
                  <a:srgbClr val="000000"/>
                </a:solidFill>
              </a:rPr>
              <a:t>CNN (Convolutional Neural Network)</a:t>
            </a:r>
            <a:r>
              <a:rPr lang="en" sz="1300">
                <a:solidFill>
                  <a:srgbClr val="000000"/>
                </a:solidFill>
              </a:rPr>
              <a:t> assisted by location data to further improve accuracy.</a:t>
            </a:r>
            <a:endParaRPr sz="1300">
              <a:solidFill>
                <a:srgbClr val="000000"/>
              </a:solidFill>
            </a:endParaRPr>
          </a:p>
          <a:p>
            <a:pPr indent="0" lvl="0" marL="0" rtl="0" algn="l">
              <a:lnSpc>
                <a:spcPct val="115000"/>
              </a:lnSpc>
              <a:spcBef>
                <a:spcPts val="0"/>
              </a:spcBef>
              <a:spcAft>
                <a:spcPts val="0"/>
              </a:spcAft>
              <a:buSzPts val="1300"/>
              <a:buNone/>
            </a:pPr>
            <a:r>
              <a:t/>
            </a:r>
            <a:endParaRPr sz="1300"/>
          </a:p>
        </p:txBody>
      </p:sp>
      <p:sp>
        <p:nvSpPr>
          <p:cNvPr id="142" name="Google Shape;142;p7"/>
          <p:cNvSpPr txBox="1"/>
          <p:nvPr>
            <p:ph idx="1" type="body"/>
          </p:nvPr>
        </p:nvSpPr>
        <p:spPr>
          <a:xfrm>
            <a:off x="578250" y="818200"/>
            <a:ext cx="5341500" cy="195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300"/>
              <a:buNone/>
            </a:pPr>
            <a:r>
              <a:rPr lang="en" sz="1300">
                <a:solidFill>
                  <a:srgbClr val="000000"/>
                </a:solidFill>
              </a:rPr>
              <a:t>In MapMyForest, we aim to create an integrated portal to process aerial or satellite imagery of forest lands and enumerate the number of trees in that area.</a:t>
            </a:r>
            <a:endParaRPr sz="1300">
              <a:solidFill>
                <a:srgbClr val="000000"/>
              </a:solidFill>
            </a:endParaRPr>
          </a:p>
          <a:p>
            <a:pPr indent="0" lvl="0" marL="0" rtl="0" algn="l">
              <a:lnSpc>
                <a:spcPct val="115000"/>
              </a:lnSpc>
              <a:spcBef>
                <a:spcPts val="1000"/>
              </a:spcBef>
              <a:spcAft>
                <a:spcPts val="0"/>
              </a:spcAft>
              <a:buSzPts val="1300"/>
              <a:buNone/>
            </a:pPr>
            <a:r>
              <a:rPr lang="en" sz="1300">
                <a:solidFill>
                  <a:srgbClr val="000000"/>
                </a:solidFill>
              </a:rPr>
              <a:t>Additionally, we intend to analyse and estimate the various categories of trees present in that area using an on-ground video assisted with </a:t>
            </a:r>
            <a:r>
              <a:rPr lang="en" sz="1300">
                <a:solidFill>
                  <a:srgbClr val="000000"/>
                </a:solidFill>
              </a:rPr>
              <a:t>aerial</a:t>
            </a:r>
            <a:r>
              <a:rPr lang="en" sz="1300">
                <a:solidFill>
                  <a:srgbClr val="000000"/>
                </a:solidFill>
              </a:rPr>
              <a:t> or satellite imagery. </a:t>
            </a:r>
            <a:endParaRPr sz="1300">
              <a:solidFill>
                <a:srgbClr val="000000"/>
              </a:solidFill>
            </a:endParaRPr>
          </a:p>
          <a:p>
            <a:pPr indent="0" lvl="0" marL="0" rtl="0" algn="l">
              <a:lnSpc>
                <a:spcPct val="115000"/>
              </a:lnSpc>
              <a:spcBef>
                <a:spcPts val="1000"/>
              </a:spcBef>
              <a:spcAft>
                <a:spcPts val="0"/>
              </a:spcAft>
              <a:buSzPts val="1300"/>
              <a:buNone/>
            </a:pPr>
            <a:r>
              <a:rPr lang="en" sz="1300">
                <a:solidFill>
                  <a:srgbClr val="000000"/>
                </a:solidFill>
              </a:rPr>
              <a:t>Lastly, with this data, we will use a LLM to effectively generate a complete report and visualization about the land’s forest mapping and structure.</a:t>
            </a:r>
            <a:endParaRPr sz="1300">
              <a:solidFill>
                <a:srgbClr val="000000"/>
              </a:solidFill>
            </a:endParaRPr>
          </a:p>
        </p:txBody>
      </p:sp>
      <p:pic>
        <p:nvPicPr>
          <p:cNvPr id="143" name="Google Shape;143;p7"/>
          <p:cNvPicPr preferRelativeResize="0"/>
          <p:nvPr/>
        </p:nvPicPr>
        <p:blipFill>
          <a:blip r:embed="rId3">
            <a:alphaModFix/>
          </a:blip>
          <a:stretch>
            <a:fillRect/>
          </a:stretch>
        </p:blipFill>
        <p:spPr>
          <a:xfrm>
            <a:off x="5919750" y="413176"/>
            <a:ext cx="3155200" cy="2316050"/>
          </a:xfrm>
          <a:prstGeom prst="rect">
            <a:avLst/>
          </a:prstGeom>
          <a:noFill/>
          <a:ln>
            <a:noFill/>
          </a:ln>
        </p:spPr>
      </p:pic>
      <p:sp>
        <p:nvSpPr>
          <p:cNvPr id="144" name="Google Shape;144;p7"/>
          <p:cNvSpPr txBox="1"/>
          <p:nvPr>
            <p:ph idx="2" type="body"/>
          </p:nvPr>
        </p:nvSpPr>
        <p:spPr>
          <a:xfrm>
            <a:off x="6617150" y="2729225"/>
            <a:ext cx="1760400" cy="452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SzPts val="1300"/>
              <a:buNone/>
            </a:pPr>
            <a:r>
              <a:rPr b="1" lang="en" sz="1300">
                <a:solidFill>
                  <a:srgbClr val="000000"/>
                </a:solidFill>
              </a:rPr>
              <a:t>Development Methodology</a:t>
            </a:r>
            <a:endParaRPr sz="13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Priya123</dc:creator>
</cp:coreProperties>
</file>