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mV/PFwJLZdKBf1d7G1Kzi8XKq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f53f9ced4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f53f9ced4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f53f9ced4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f53f9ced4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53f9ced4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f53f9ced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53f9ced48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53f9ced48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g2f2591fefe7_0_120"/>
          <p:cNvGrpSpPr/>
          <p:nvPr/>
        </p:nvGrpSpPr>
        <p:grpSpPr>
          <a:xfrm>
            <a:off x="6098378" y="5"/>
            <a:ext cx="3045625" cy="2030570"/>
            <a:chOff x="6098378" y="5"/>
            <a:chExt cx="3045625" cy="2030570"/>
          </a:xfrm>
        </p:grpSpPr>
        <p:sp>
          <p:nvSpPr>
            <p:cNvPr id="11" name="Google Shape;11;g2f2591fefe7_0_12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g2f2591fefe7_0_120"/>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g2f2591fefe7_0_120"/>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g2f2591fefe7_0_120"/>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2f2591fefe7_0_120"/>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g2f2591fefe7_0_120"/>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g2f2591fefe7_0_120"/>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g2f2591fefe7_0_12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g2f2591fefe7_0_180"/>
          <p:cNvGrpSpPr/>
          <p:nvPr/>
        </p:nvGrpSpPr>
        <p:grpSpPr>
          <a:xfrm>
            <a:off x="6098378" y="5"/>
            <a:ext cx="3045625" cy="2030570"/>
            <a:chOff x="6098378" y="5"/>
            <a:chExt cx="3045625" cy="2030570"/>
          </a:xfrm>
        </p:grpSpPr>
        <p:sp>
          <p:nvSpPr>
            <p:cNvPr id="71" name="Google Shape;71;g2f2591fefe7_0_18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g2f2591fefe7_0_180"/>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g2f2591fefe7_0_180"/>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g2f2591fefe7_0_180"/>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g2f2591fefe7_0_180"/>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6" name="Google Shape;76;g2f2591fefe7_0_180"/>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g2f2591fefe7_0_180"/>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78" name="Google Shape;78;g2f2591fefe7_0_18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g2f2591fefe7_0_19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g2f2591fefe7_0_14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1" name="Google Shape;21;g2f2591fefe7_0_149"/>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2" name="Google Shape;22;g2f2591fefe7_0_149"/>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g2f2591fefe7_0_14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g2f2591fefe7_0_15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g2f2591fefe7_0_15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7"/>
        <p:cNvGrpSpPr/>
        <p:nvPr/>
      </p:nvGrpSpPr>
      <p:grpSpPr>
        <a:xfrm>
          <a:off x="0" y="0"/>
          <a:ext cx="0" cy="0"/>
          <a:chOff x="0" y="0"/>
          <a:chExt cx="0" cy="0"/>
        </a:xfrm>
      </p:grpSpPr>
      <p:grpSp>
        <p:nvGrpSpPr>
          <p:cNvPr id="28" name="Google Shape;28;g2f2591fefe7_0_130"/>
          <p:cNvGrpSpPr/>
          <p:nvPr/>
        </p:nvGrpSpPr>
        <p:grpSpPr>
          <a:xfrm>
            <a:off x="6098378" y="5"/>
            <a:ext cx="3045625" cy="2030570"/>
            <a:chOff x="6098378" y="5"/>
            <a:chExt cx="3045625" cy="2030570"/>
          </a:xfrm>
        </p:grpSpPr>
        <p:sp>
          <p:nvSpPr>
            <p:cNvPr id="29" name="Google Shape;29;g2f2591fefe7_0_13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g2f2591fefe7_0_130"/>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g2f2591fefe7_0_130"/>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g2f2591fefe7_0_130"/>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g2f2591fefe7_0_130"/>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g2f2591fefe7_0_130"/>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5" name="Google Shape;35;g2f2591fefe7_0_13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grpSp>
        <p:nvGrpSpPr>
          <p:cNvPr id="37" name="Google Shape;37;g2f2591fefe7_0_139"/>
          <p:cNvGrpSpPr/>
          <p:nvPr/>
        </p:nvGrpSpPr>
        <p:grpSpPr>
          <a:xfrm>
            <a:off x="0" y="3903669"/>
            <a:ext cx="9144000" cy="1239925"/>
            <a:chOff x="0" y="3903669"/>
            <a:chExt cx="9144000" cy="1239925"/>
          </a:xfrm>
        </p:grpSpPr>
        <p:sp>
          <p:nvSpPr>
            <p:cNvPr id="38" name="Google Shape;38;g2f2591fefe7_0_139"/>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g2f2591fefe7_0_139"/>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2f2591fefe7_0_139"/>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g2f2591fefe7_0_139"/>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g2f2591fefe7_0_139"/>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 name="Google Shape;43;g2f2591fefe7_0_139"/>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4" name="Google Shape;44;g2f2591fefe7_0_139"/>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5" name="Google Shape;45;g2f2591fefe7_0_13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g2f2591fefe7_0_15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g2f2591fefe7_0_157"/>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9" name="Google Shape;49;g2f2591fefe7_0_15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g2f2591fefe7_0_161"/>
          <p:cNvGrpSpPr/>
          <p:nvPr/>
        </p:nvGrpSpPr>
        <p:grpSpPr>
          <a:xfrm>
            <a:off x="6098378" y="5"/>
            <a:ext cx="3045625" cy="2030570"/>
            <a:chOff x="6098378" y="5"/>
            <a:chExt cx="3045625" cy="2030570"/>
          </a:xfrm>
        </p:grpSpPr>
        <p:sp>
          <p:nvSpPr>
            <p:cNvPr id="52" name="Google Shape;52;g2f2591fefe7_0_161"/>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g2f2591fefe7_0_161"/>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g2f2591fefe7_0_161"/>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g2f2591fefe7_0_161"/>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g2f2591fefe7_0_161"/>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7" name="Google Shape;57;g2f2591fefe7_0_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8" name="Google Shape;58;g2f2591fefe7_0_16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g2f2591fefe7_0_17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1" name="Google Shape;61;g2f2591fefe7_0_17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g2f2591fefe7_0_170"/>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3" name="Google Shape;63;g2f2591fefe7_0_170"/>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g2f2591fefe7_0_17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5" name="Google Shape;65;g2f2591fefe7_0_17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g2f2591fefe7_0_177"/>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8" name="Google Shape;68;g2f2591fefe7_0_17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g2f2591fefe7_0_116"/>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g2f2591fefe7_0_116"/>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g2f2591fefe7_0_1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sp>
        <p:nvSpPr>
          <p:cNvPr id="85" name="Google Shape;85;p1"/>
          <p:cNvSpPr txBox="1">
            <a:spLocks noGrp="1"/>
          </p:cNvSpPr>
          <p:nvPr>
            <p:ph type="ctrTitle"/>
          </p:nvPr>
        </p:nvSpPr>
        <p:spPr>
          <a:xfrm>
            <a:off x="311700" y="314125"/>
            <a:ext cx="8520600" cy="1282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600"/>
              <a:buNone/>
            </a:pPr>
            <a:r>
              <a:rPr lang="en"/>
              <a:t>RescueNow </a:t>
            </a:r>
            <a:endParaRPr/>
          </a:p>
          <a:p>
            <a:pPr marL="0" lvl="0" indent="0" algn="ctr" rtl="0">
              <a:lnSpc>
                <a:spcPct val="115000"/>
              </a:lnSpc>
              <a:spcBef>
                <a:spcPts val="0"/>
              </a:spcBef>
              <a:spcAft>
                <a:spcPts val="0"/>
              </a:spcAft>
              <a:buNone/>
            </a:pPr>
            <a:r>
              <a:rPr lang="en" sz="2000"/>
              <a:t>Connecting You to Immediate First-Aid</a:t>
            </a:r>
            <a:endParaRPr sz="2000"/>
          </a:p>
          <a:p>
            <a:pPr marL="0" lvl="0" indent="0" algn="ctr" rtl="0">
              <a:lnSpc>
                <a:spcPct val="100000"/>
              </a:lnSpc>
              <a:spcBef>
                <a:spcPts val="0"/>
              </a:spcBef>
              <a:spcAft>
                <a:spcPts val="0"/>
              </a:spcAft>
              <a:buSzPts val="3600"/>
              <a:buNone/>
            </a:pPr>
            <a:endParaRPr sz="2000"/>
          </a:p>
          <a:p>
            <a:pPr marL="0" lvl="0" indent="0" algn="ctr" rtl="0">
              <a:lnSpc>
                <a:spcPct val="100000"/>
              </a:lnSpc>
              <a:spcBef>
                <a:spcPts val="0"/>
              </a:spcBef>
              <a:spcAft>
                <a:spcPts val="0"/>
              </a:spcAft>
              <a:buSzPts val="3600"/>
              <a:buNone/>
            </a:pPr>
            <a:r>
              <a:rPr lang="en" sz="2000"/>
              <a:t>Industry / Inhouse Project : 2024-25</a:t>
            </a:r>
            <a:endParaRPr sz="2000"/>
          </a:p>
          <a:p>
            <a:pPr marL="0" lvl="0" indent="0" algn="ctr" rtl="0">
              <a:lnSpc>
                <a:spcPct val="100000"/>
              </a:lnSpc>
              <a:spcBef>
                <a:spcPts val="0"/>
              </a:spcBef>
              <a:spcAft>
                <a:spcPts val="0"/>
              </a:spcAft>
              <a:buSzPts val="3600"/>
              <a:buNone/>
            </a:pPr>
            <a:r>
              <a:rPr lang="en" sz="2000"/>
              <a:t>Review - I</a:t>
            </a:r>
            <a:endParaRPr sz="2000"/>
          </a:p>
        </p:txBody>
      </p:sp>
      <p:sp>
        <p:nvSpPr>
          <p:cNvPr id="86" name="Google Shape;86;p1"/>
          <p:cNvSpPr txBox="1">
            <a:spLocks noGrp="1"/>
          </p:cNvSpPr>
          <p:nvPr>
            <p:ph type="subTitle" idx="1"/>
          </p:nvPr>
        </p:nvSpPr>
        <p:spPr>
          <a:xfrm>
            <a:off x="487100" y="3350808"/>
            <a:ext cx="5361300" cy="52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sz="1800" b="1"/>
              <a:t>Project Mentor : Mrs. Lifna C. S</a:t>
            </a:r>
            <a:endParaRPr sz="1800" b="1"/>
          </a:p>
          <a:p>
            <a:pPr marL="0" lvl="0" indent="0" algn="l" rtl="0">
              <a:spcBef>
                <a:spcPts val="0"/>
              </a:spcBef>
              <a:spcAft>
                <a:spcPts val="0"/>
              </a:spcAft>
              <a:buClr>
                <a:srgbClr val="000000"/>
              </a:buClr>
              <a:buSzPts val="1600"/>
              <a:buFont typeface="Arial"/>
              <a:buNone/>
            </a:pPr>
            <a:r>
              <a:rPr lang="en" sz="1600"/>
              <a:t>Assistant Professor, CMPN</a:t>
            </a:r>
            <a:endParaRPr sz="1800" b="1"/>
          </a:p>
          <a:p>
            <a:pPr marL="0" lvl="0" indent="0" algn="l" rtl="0">
              <a:lnSpc>
                <a:spcPct val="100000"/>
              </a:lnSpc>
              <a:spcBef>
                <a:spcPts val="0"/>
              </a:spcBef>
              <a:spcAft>
                <a:spcPts val="0"/>
              </a:spcAft>
              <a:buSzPts val="1600"/>
              <a:buNone/>
            </a:pPr>
            <a:endParaRPr sz="1800" b="1"/>
          </a:p>
        </p:txBody>
      </p:sp>
      <p:pic>
        <p:nvPicPr>
          <p:cNvPr id="87" name="Google Shape;87;p1"/>
          <p:cNvPicPr preferRelativeResize="0"/>
          <p:nvPr/>
        </p:nvPicPr>
        <p:blipFill rotWithShape="1">
          <a:blip r:embed="rId3">
            <a:alphaModFix/>
          </a:blip>
          <a:srcRect/>
          <a:stretch/>
        </p:blipFill>
        <p:spPr>
          <a:xfrm>
            <a:off x="145325" y="370838"/>
            <a:ext cx="724100" cy="1169075"/>
          </a:xfrm>
          <a:prstGeom prst="rect">
            <a:avLst/>
          </a:prstGeom>
          <a:noFill/>
          <a:ln>
            <a:noFill/>
          </a:ln>
        </p:spPr>
      </p:pic>
      <p:sp>
        <p:nvSpPr>
          <p:cNvPr id="88" name="Google Shape;88;p1"/>
          <p:cNvSpPr txBox="1"/>
          <p:nvPr/>
        </p:nvSpPr>
        <p:spPr>
          <a:xfrm>
            <a:off x="6380875" y="4126550"/>
            <a:ext cx="2665800" cy="857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F3F3F3"/>
                </a:solidFill>
                <a:latin typeface="Arial"/>
                <a:ea typeface="Arial"/>
                <a:cs typeface="Arial"/>
                <a:sym typeface="Arial"/>
              </a:rPr>
              <a:t>Group Number</a:t>
            </a:r>
            <a:r>
              <a:rPr lang="en" sz="1400" b="0" i="0" u="none" strike="noStrike" cap="none">
                <a:solidFill>
                  <a:srgbClr val="F3F3F3"/>
                </a:solidFill>
                <a:latin typeface="Arial"/>
                <a:ea typeface="Arial"/>
                <a:cs typeface="Arial"/>
                <a:sym typeface="Arial"/>
              </a:rPr>
              <a:t> : </a:t>
            </a:r>
            <a:r>
              <a:rPr lang="en">
                <a:solidFill>
                  <a:srgbClr val="F3F3F3"/>
                </a:solidFill>
              </a:rPr>
              <a:t>29</a:t>
            </a:r>
            <a:endParaRPr sz="1400" b="0" i="0" u="none" strike="noStrike" cap="none">
              <a:solidFill>
                <a:srgbClr val="F3F3F3"/>
              </a:solidFill>
              <a:latin typeface="Arial"/>
              <a:ea typeface="Arial"/>
              <a:cs typeface="Arial"/>
              <a:sym typeface="Arial"/>
            </a:endParaRPr>
          </a:p>
        </p:txBody>
      </p:sp>
      <p:sp>
        <p:nvSpPr>
          <p:cNvPr id="89" name="Google Shape;89;p1"/>
          <p:cNvSpPr txBox="1">
            <a:spLocks noGrp="1"/>
          </p:cNvSpPr>
          <p:nvPr>
            <p:ph type="subTitle" idx="1"/>
          </p:nvPr>
        </p:nvSpPr>
        <p:spPr>
          <a:xfrm>
            <a:off x="5221875" y="2131600"/>
            <a:ext cx="3610500" cy="222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endParaRPr sz="1800" b="1"/>
          </a:p>
          <a:p>
            <a:pPr marL="0" lvl="0" indent="0" algn="l" rtl="0">
              <a:lnSpc>
                <a:spcPct val="100000"/>
              </a:lnSpc>
              <a:spcBef>
                <a:spcPts val="0"/>
              </a:spcBef>
              <a:spcAft>
                <a:spcPts val="0"/>
              </a:spcAft>
              <a:buSzPts val="1600"/>
              <a:buNone/>
            </a:pPr>
            <a:r>
              <a:rPr lang="en" sz="1800" b="1"/>
              <a:t>Team Members :</a:t>
            </a:r>
            <a:endParaRPr sz="1800" b="1"/>
          </a:p>
          <a:p>
            <a:pPr marL="0" lvl="0" indent="0" algn="l" rtl="0">
              <a:lnSpc>
                <a:spcPct val="115000"/>
              </a:lnSpc>
              <a:spcBef>
                <a:spcPts val="0"/>
              </a:spcBef>
              <a:spcAft>
                <a:spcPts val="0"/>
              </a:spcAft>
              <a:buNone/>
            </a:pPr>
            <a:r>
              <a:rPr lang="en" sz="1800" b="1">
                <a:solidFill>
                  <a:srgbClr val="FFFFFF"/>
                </a:solidFill>
              </a:rPr>
              <a:t>Eshan Vijay (D12C - 19)</a:t>
            </a:r>
            <a:endParaRPr sz="1800" b="1">
              <a:solidFill>
                <a:srgbClr val="FFFFFF"/>
              </a:solidFill>
            </a:endParaRPr>
          </a:p>
          <a:p>
            <a:pPr marL="0" lvl="0" indent="0" algn="l" rtl="0">
              <a:lnSpc>
                <a:spcPct val="115000"/>
              </a:lnSpc>
              <a:spcBef>
                <a:spcPts val="0"/>
              </a:spcBef>
              <a:spcAft>
                <a:spcPts val="0"/>
              </a:spcAft>
              <a:buNone/>
            </a:pPr>
            <a:r>
              <a:rPr lang="en" sz="1800" b="1">
                <a:solidFill>
                  <a:srgbClr val="FFFFFF"/>
                </a:solidFill>
              </a:rPr>
              <a:t>Yash Jha (D12C - 33) </a:t>
            </a:r>
            <a:endParaRPr sz="1800" b="1">
              <a:solidFill>
                <a:srgbClr val="FFFFFF"/>
              </a:solidFill>
            </a:endParaRPr>
          </a:p>
          <a:p>
            <a:pPr marL="0" lvl="0" indent="0" algn="l" rtl="0">
              <a:lnSpc>
                <a:spcPct val="115000"/>
              </a:lnSpc>
              <a:spcBef>
                <a:spcPts val="0"/>
              </a:spcBef>
              <a:spcAft>
                <a:spcPts val="0"/>
              </a:spcAft>
              <a:buNone/>
            </a:pPr>
            <a:r>
              <a:rPr lang="en" sz="1800" b="1">
                <a:solidFill>
                  <a:srgbClr val="FFFFFF"/>
                </a:solidFill>
              </a:rPr>
              <a:t>Sumeet Janyani (D12C - 32)</a:t>
            </a:r>
            <a:endParaRPr sz="1800" b="1">
              <a:solidFill>
                <a:srgbClr val="FFFFFF"/>
              </a:solidFill>
            </a:endParaRPr>
          </a:p>
          <a:p>
            <a:pPr marL="0" lvl="0" indent="0" algn="l" rtl="0">
              <a:lnSpc>
                <a:spcPct val="115000"/>
              </a:lnSpc>
              <a:spcBef>
                <a:spcPts val="0"/>
              </a:spcBef>
              <a:spcAft>
                <a:spcPts val="0"/>
              </a:spcAft>
              <a:buNone/>
            </a:pPr>
            <a:r>
              <a:rPr lang="en" sz="1800" b="1">
                <a:solidFill>
                  <a:srgbClr val="FFFFFF"/>
                </a:solidFill>
              </a:rPr>
              <a:t>Rahul Dudani (D12C - 18)</a:t>
            </a:r>
            <a:endParaRPr sz="1800" b="1">
              <a:solidFill>
                <a:srgbClr val="FFFFFF"/>
              </a:solidFill>
            </a:endParaRPr>
          </a:p>
          <a:p>
            <a:pPr marL="0" lvl="0" indent="0" algn="l" rtl="0">
              <a:lnSpc>
                <a:spcPct val="115000"/>
              </a:lnSpc>
              <a:spcBef>
                <a:spcPts val="0"/>
              </a:spcBef>
              <a:spcAft>
                <a:spcPts val="0"/>
              </a:spcAft>
              <a:buNone/>
            </a:pPr>
            <a:endParaRPr sz="1800" b="1">
              <a:solidFill>
                <a:srgbClr val="FFFFFF"/>
              </a:solidFill>
            </a:endParaRPr>
          </a:p>
          <a:p>
            <a:pPr marL="0" lvl="0" indent="0" algn="l" rtl="0">
              <a:lnSpc>
                <a:spcPct val="100000"/>
              </a:lnSpc>
              <a:spcBef>
                <a:spcPts val="0"/>
              </a:spcBef>
              <a:spcAft>
                <a:spcPts val="0"/>
              </a:spcAft>
              <a:buSzPts val="1600"/>
              <a:buNone/>
            </a:pPr>
            <a:endParaRPr sz="1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7"/>
          <p:cNvSpPr txBox="1">
            <a:spLocks noGrp="1"/>
          </p:cNvSpPr>
          <p:nvPr>
            <p:ph type="title"/>
          </p:nvPr>
        </p:nvSpPr>
        <p:spPr>
          <a:xfrm>
            <a:off x="216750" y="27995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Methodology Employed</a:t>
            </a:r>
            <a:endParaRPr/>
          </a:p>
        </p:txBody>
      </p:sp>
      <p:sp>
        <p:nvSpPr>
          <p:cNvPr id="149" name="Google Shape;149;p7"/>
          <p:cNvSpPr txBox="1">
            <a:spLocks noGrp="1"/>
          </p:cNvSpPr>
          <p:nvPr>
            <p:ph type="body" idx="1"/>
          </p:nvPr>
        </p:nvSpPr>
        <p:spPr>
          <a:xfrm>
            <a:off x="216750" y="920675"/>
            <a:ext cx="4288500" cy="42228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0"/>
              </a:spcAft>
              <a:buNone/>
            </a:pPr>
            <a:r>
              <a:rPr lang="en">
                <a:solidFill>
                  <a:srgbClr val="000000"/>
                </a:solidFill>
                <a:latin typeface="Times New Roman"/>
                <a:ea typeface="Times New Roman"/>
                <a:cs typeface="Times New Roman"/>
                <a:sym typeface="Times New Roman"/>
              </a:rPr>
              <a:t>The methodology for developing RescueNow involves several key stages: </a:t>
            </a:r>
            <a:endParaRPr>
              <a:solidFill>
                <a:srgbClr val="000000"/>
              </a:solidFill>
              <a:latin typeface="Times New Roman"/>
              <a:ea typeface="Times New Roman"/>
              <a:cs typeface="Times New Roman"/>
              <a:sym typeface="Times New Roman"/>
            </a:endParaRPr>
          </a:p>
          <a:p>
            <a:pPr marL="457200" lvl="0" indent="-317500" algn="just" rtl="0">
              <a:spcBef>
                <a:spcPts val="1200"/>
              </a:spcBef>
              <a:spcAft>
                <a:spcPts val="0"/>
              </a:spcAft>
              <a:buClr>
                <a:srgbClr val="000000"/>
              </a:buClr>
              <a:buSzPts val="1400"/>
              <a:buFont typeface="Times New Roman"/>
              <a:buAutoNum type="arabicParenR"/>
            </a:pPr>
            <a:r>
              <a:rPr lang="en">
                <a:solidFill>
                  <a:srgbClr val="000000"/>
                </a:solidFill>
                <a:latin typeface="Times New Roman"/>
                <a:ea typeface="Times New Roman"/>
                <a:cs typeface="Times New Roman"/>
                <a:sym typeface="Times New Roman"/>
              </a:rPr>
              <a:t>Requirement Analysis: Gathering detailed requirements from stakeholders, including passersby, hospitals, casualty teams, and law enforcement.</a:t>
            </a:r>
            <a:endParaRPr>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arenR"/>
            </a:pPr>
            <a:r>
              <a:rPr lang="en">
                <a:solidFill>
                  <a:srgbClr val="000000"/>
                </a:solidFill>
                <a:latin typeface="Times New Roman"/>
                <a:ea typeface="Times New Roman"/>
                <a:cs typeface="Times New Roman"/>
                <a:sym typeface="Times New Roman"/>
              </a:rPr>
              <a:t>System Design: </a:t>
            </a:r>
            <a:r>
              <a:rPr lang="en" sz="1400">
                <a:solidFill>
                  <a:srgbClr val="000000"/>
                </a:solidFill>
                <a:latin typeface="Times New Roman"/>
                <a:ea typeface="Times New Roman"/>
                <a:cs typeface="Times New Roman"/>
                <a:sym typeface="Times New Roman"/>
              </a:rPr>
              <a:t>Design the architecture of the application, including frontend, backend, and database components</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AutoNum type="arabicParenR"/>
            </a:pPr>
            <a:r>
              <a:rPr lang="en">
                <a:solidFill>
                  <a:srgbClr val="000000"/>
                </a:solidFill>
                <a:latin typeface="Times New Roman"/>
                <a:ea typeface="Times New Roman"/>
                <a:cs typeface="Times New Roman"/>
                <a:sym typeface="Times New Roman"/>
              </a:rPr>
              <a:t>Development:</a:t>
            </a:r>
            <a:endParaRPr>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Frontend</a:t>
            </a:r>
            <a:r>
              <a:rPr lang="en">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Development</a:t>
            </a:r>
            <a:r>
              <a:rPr lang="en">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Implementing features for accident reporting, severity rating, and location tracking.</a:t>
            </a:r>
            <a:endParaRPr sz="1400">
              <a:solidFill>
                <a:srgbClr val="000000"/>
              </a:solidFill>
              <a:latin typeface="Times New Roman"/>
              <a:ea typeface="Times New Roman"/>
              <a:cs typeface="Times New Roman"/>
              <a:sym typeface="Times New Roman"/>
            </a:endParaRPr>
          </a:p>
          <a:p>
            <a:pPr marL="457200" lvl="0" indent="-317500" algn="just" rtl="0">
              <a:spcBef>
                <a:spcPts val="0"/>
              </a:spcBef>
              <a:spcAft>
                <a:spcPts val="0"/>
              </a:spcAft>
              <a:buClr>
                <a:srgbClr val="000000"/>
              </a:buClr>
              <a:buSzPts val="1400"/>
              <a:buFont typeface="Times New Roman"/>
              <a:buChar char="●"/>
            </a:pPr>
            <a:r>
              <a:rPr lang="en">
                <a:solidFill>
                  <a:srgbClr val="000000"/>
                </a:solidFill>
                <a:latin typeface="Times New Roman"/>
                <a:ea typeface="Times New Roman"/>
                <a:cs typeface="Times New Roman"/>
                <a:sym typeface="Times New Roman"/>
              </a:rPr>
              <a:t>Backend Development: Developing logic for identifying suitable hospitals and managing incident timelines.</a:t>
            </a:r>
            <a:endParaRPr>
              <a:solidFill>
                <a:srgbClr val="000000"/>
              </a:solidFill>
              <a:latin typeface="Times New Roman"/>
              <a:ea typeface="Times New Roman"/>
              <a:cs typeface="Times New Roman"/>
              <a:sym typeface="Times New Roman"/>
            </a:endParaRPr>
          </a:p>
        </p:txBody>
      </p:sp>
      <p:sp>
        <p:nvSpPr>
          <p:cNvPr id="150" name="Google Shape;150;p7"/>
          <p:cNvSpPr txBox="1">
            <a:spLocks noGrp="1"/>
          </p:cNvSpPr>
          <p:nvPr>
            <p:ph type="body" idx="2"/>
          </p:nvPr>
        </p:nvSpPr>
        <p:spPr>
          <a:xfrm>
            <a:off x="4638675" y="920675"/>
            <a:ext cx="4288500" cy="4222800"/>
          </a:xfrm>
          <a:prstGeom prst="rect">
            <a:avLst/>
          </a:prstGeom>
          <a:noFill/>
          <a:ln>
            <a:noFill/>
          </a:ln>
        </p:spPr>
        <p:txBody>
          <a:bodyPr spcFirstLastPara="1" wrap="square" lIns="91425" tIns="91425" rIns="91425" bIns="91425" anchor="t" anchorCtr="0">
            <a:noAutofit/>
          </a:bodyPr>
          <a:lstStyle/>
          <a:p>
            <a:pPr marL="457200" lvl="0" indent="-317500" algn="just" rtl="0">
              <a:spcBef>
                <a:spcPts val="120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Database Setup: </a:t>
            </a:r>
            <a:r>
              <a:rPr lang="en">
                <a:solidFill>
                  <a:srgbClr val="000000"/>
                </a:solidFill>
                <a:latin typeface="Times New Roman"/>
                <a:ea typeface="Times New Roman"/>
                <a:cs typeface="Times New Roman"/>
                <a:sym typeface="Times New Roman"/>
              </a:rPr>
              <a:t>Designing and implementing the database schema for storing accident reports, hospital information, and vitals records.</a:t>
            </a:r>
            <a:endParaRPr>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a:solidFill>
                  <a:srgbClr val="000000"/>
                </a:solidFill>
                <a:latin typeface="Times New Roman"/>
                <a:ea typeface="Times New Roman"/>
                <a:cs typeface="Times New Roman"/>
                <a:sym typeface="Times New Roman"/>
              </a:rPr>
              <a:t>4) Integration: Connecting frontend components with backend services and database.</a:t>
            </a:r>
            <a:endParaRPr>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a:solidFill>
                  <a:srgbClr val="000000"/>
                </a:solidFill>
                <a:latin typeface="Times New Roman"/>
                <a:ea typeface="Times New Roman"/>
                <a:cs typeface="Times New Roman"/>
                <a:sym typeface="Times New Roman"/>
              </a:rPr>
              <a:t>5) Testing: Performing integration testing to ensure all parts work together as expected. Gathering user feedback and performing user acceptance testing.</a:t>
            </a:r>
            <a:endParaRPr>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a:solidFill>
                  <a:srgbClr val="000000"/>
                </a:solidFill>
                <a:latin typeface="Times New Roman"/>
                <a:ea typeface="Times New Roman"/>
                <a:cs typeface="Times New Roman"/>
                <a:sym typeface="Times New Roman"/>
              </a:rPr>
              <a:t>6) Deployment: Publishing the mobile application on Google Play Store and Apple App Store.</a:t>
            </a:r>
            <a:endParaRPr>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r>
              <a:rPr lang="en">
                <a:solidFill>
                  <a:srgbClr val="000000"/>
                </a:solidFill>
                <a:latin typeface="Times New Roman"/>
                <a:ea typeface="Times New Roman"/>
                <a:cs typeface="Times New Roman"/>
                <a:sym typeface="Times New Roman"/>
              </a:rPr>
              <a:t>7) Maintenance and Updates: Monitoring and Updating the app based on user feedback and technological advancements.</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xfrm>
            <a:off x="413925" y="409175"/>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Hardware, Software, Tools and constraint</a:t>
            </a:r>
            <a:endParaRPr/>
          </a:p>
        </p:txBody>
      </p:sp>
      <p:sp>
        <p:nvSpPr>
          <p:cNvPr id="156" name="Google Shape;156;p8"/>
          <p:cNvSpPr txBox="1">
            <a:spLocks noGrp="1"/>
          </p:cNvSpPr>
          <p:nvPr>
            <p:ph type="body" idx="1"/>
          </p:nvPr>
        </p:nvSpPr>
        <p:spPr>
          <a:xfrm>
            <a:off x="531475" y="1203375"/>
            <a:ext cx="3973800" cy="32352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 b="1">
                <a:solidFill>
                  <a:srgbClr val="000000"/>
                </a:solidFill>
                <a:latin typeface="Times New Roman"/>
                <a:ea typeface="Times New Roman"/>
                <a:cs typeface="Times New Roman"/>
                <a:sym typeface="Times New Roman"/>
              </a:rPr>
              <a:t>Hardware Requirements</a:t>
            </a:r>
            <a:endParaRPr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latin typeface="Times New Roman"/>
                <a:ea typeface="Times New Roman"/>
                <a:cs typeface="Times New Roman"/>
                <a:sym typeface="Times New Roman"/>
              </a:rPr>
              <a:t>1. For Development:</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rgbClr val="000000"/>
                </a:solidFill>
                <a:latin typeface="Times New Roman"/>
                <a:ea typeface="Times New Roman"/>
                <a:cs typeface="Times New Roman"/>
                <a:sym typeface="Times New Roman"/>
              </a:rPr>
              <a:t>Development Machines:</a:t>
            </a:r>
            <a:endParaRPr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latin typeface="Times New Roman"/>
                <a:ea typeface="Times New Roman"/>
                <a:cs typeface="Times New Roman"/>
                <a:sym typeface="Times New Roman"/>
              </a:rPr>
              <a:t>Processor: Intel i5 or higher (or equivalent AMD processor)</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latin typeface="Times New Roman"/>
                <a:ea typeface="Times New Roman"/>
                <a:cs typeface="Times New Roman"/>
                <a:sym typeface="Times New Roman"/>
              </a:rPr>
              <a:t>RAM: 8 GB or more</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latin typeface="Times New Roman"/>
                <a:ea typeface="Times New Roman"/>
                <a:cs typeface="Times New Roman"/>
                <a:sym typeface="Times New Roman"/>
              </a:rPr>
              <a:t>Storage: 256 GB SSD or higher</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latin typeface="Times New Roman"/>
                <a:ea typeface="Times New Roman"/>
                <a:cs typeface="Times New Roman"/>
                <a:sym typeface="Times New Roman"/>
              </a:rPr>
              <a:t>Mobile Devices: Smartphones and tablets for testing (iOS and Android)</a:t>
            </a:r>
            <a:endParaRPr>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
        <p:nvSpPr>
          <p:cNvPr id="157" name="Google Shape;157;p8"/>
          <p:cNvSpPr txBox="1">
            <a:spLocks noGrp="1"/>
          </p:cNvSpPr>
          <p:nvPr>
            <p:ph type="body" idx="2"/>
          </p:nvPr>
        </p:nvSpPr>
        <p:spPr>
          <a:xfrm>
            <a:off x="4638675" y="1203525"/>
            <a:ext cx="3904200" cy="32352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 b="1">
                <a:solidFill>
                  <a:srgbClr val="000000"/>
                </a:solidFill>
                <a:latin typeface="Times New Roman"/>
                <a:ea typeface="Times New Roman"/>
                <a:cs typeface="Times New Roman"/>
                <a:sym typeface="Times New Roman"/>
              </a:rPr>
              <a:t>Software Requirements :</a:t>
            </a:r>
            <a:endParaRPr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latin typeface="Times New Roman"/>
                <a:ea typeface="Times New Roman"/>
                <a:cs typeface="Times New Roman"/>
                <a:sym typeface="Times New Roman"/>
              </a:rPr>
              <a:t>Frontend Development : Flutter.</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latin typeface="Times New Roman"/>
                <a:ea typeface="Times New Roman"/>
                <a:cs typeface="Times New Roman"/>
                <a:sym typeface="Times New Roman"/>
              </a:rPr>
              <a:t>Backend Development : Node.js and Firebase.</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latin typeface="Times New Roman"/>
                <a:ea typeface="Times New Roman"/>
                <a:cs typeface="Times New Roman"/>
                <a:sym typeface="Times New Roman"/>
              </a:rPr>
              <a:t>Database Management System : MongoDB.</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rgbClr val="000000"/>
                </a:solidFill>
                <a:latin typeface="Times New Roman"/>
                <a:ea typeface="Times New Roman"/>
                <a:cs typeface="Times New Roman"/>
                <a:sym typeface="Times New Roman"/>
              </a:rPr>
              <a:t>Tools: </a:t>
            </a:r>
            <a:endParaRPr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00000"/>
                </a:solidFill>
                <a:latin typeface="Times New Roman"/>
                <a:ea typeface="Times New Roman"/>
                <a:cs typeface="Times New Roman"/>
                <a:sym typeface="Times New Roman"/>
              </a:rPr>
              <a:t>Version Control: Git and Github for source code management.</a:t>
            </a:r>
            <a:endParaRPr>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201975" y="389725"/>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Block / Modular Diagram</a:t>
            </a:r>
            <a:endParaRPr/>
          </a:p>
        </p:txBody>
      </p:sp>
      <p:sp>
        <p:nvSpPr>
          <p:cNvPr id="163" name="Google Shape;163;p9"/>
          <p:cNvSpPr txBox="1"/>
          <p:nvPr/>
        </p:nvSpPr>
        <p:spPr>
          <a:xfrm>
            <a:off x="201975" y="1096800"/>
            <a:ext cx="8866200" cy="404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pic>
        <p:nvPicPr>
          <p:cNvPr id="164" name="Google Shape;164;p9"/>
          <p:cNvPicPr preferRelativeResize="0"/>
          <p:nvPr/>
        </p:nvPicPr>
        <p:blipFill>
          <a:blip r:embed="rId3">
            <a:alphaModFix/>
          </a:blip>
          <a:stretch>
            <a:fillRect/>
          </a:stretch>
        </p:blipFill>
        <p:spPr>
          <a:xfrm>
            <a:off x="248950" y="1672225"/>
            <a:ext cx="4673776" cy="3139200"/>
          </a:xfrm>
          <a:prstGeom prst="rect">
            <a:avLst/>
          </a:prstGeom>
          <a:noFill/>
          <a:ln>
            <a:noFill/>
          </a:ln>
        </p:spPr>
      </p:pic>
      <p:pic>
        <p:nvPicPr>
          <p:cNvPr id="165" name="Google Shape;165;p9"/>
          <p:cNvPicPr preferRelativeResize="0"/>
          <p:nvPr/>
        </p:nvPicPr>
        <p:blipFill>
          <a:blip r:embed="rId4">
            <a:alphaModFix/>
          </a:blip>
          <a:stretch>
            <a:fillRect/>
          </a:stretch>
        </p:blipFill>
        <p:spPr>
          <a:xfrm>
            <a:off x="4840525" y="75150"/>
            <a:ext cx="4162550" cy="5002598"/>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491825" y="315675"/>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1"/>
              </a:buClr>
              <a:buSzPts val="2800"/>
              <a:buNone/>
            </a:pPr>
            <a:r>
              <a:rPr lang="en"/>
              <a:t>Next Work Plan </a:t>
            </a:r>
            <a:endParaRPr/>
          </a:p>
        </p:txBody>
      </p:sp>
      <p:sp>
        <p:nvSpPr>
          <p:cNvPr id="171" name="Google Shape;171;p11"/>
          <p:cNvSpPr txBox="1"/>
          <p:nvPr/>
        </p:nvSpPr>
        <p:spPr>
          <a:xfrm>
            <a:off x="491825" y="1364225"/>
            <a:ext cx="8008800" cy="347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Times New Roman"/>
                <a:ea typeface="Times New Roman"/>
                <a:cs typeface="Times New Roman"/>
                <a:sym typeface="Times New Roman"/>
              </a:rPr>
              <a:t>1) Learn Dart language and develop an attractive frontend using Flutter.</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2) Begin backend development with Node.js, focusing on core API functionalities and database integration.</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3) Integrate the mobile app with the backend and implement location services.</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4) Complete the notification system and conduct initial testing.</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5) Establish communication with control rooms for notifying police in charge.</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6) Perform comprehensive testing, fix bugs, and finalize documentation.</a:t>
            </a:r>
            <a:endParaRPr sz="2000">
              <a:latin typeface="Times New Roman"/>
              <a:ea typeface="Times New Roman"/>
              <a:cs typeface="Times New Roman"/>
              <a:sym typeface="Times New Roman"/>
            </a:endParaRPr>
          </a:p>
          <a:p>
            <a:pPr marL="0" lvl="0" indent="0" algn="l" rtl="0">
              <a:spcBef>
                <a:spcPts val="0"/>
              </a:spcBef>
              <a:spcAft>
                <a:spcPts val="0"/>
              </a:spcAft>
              <a:buNone/>
            </a:pPr>
            <a:r>
              <a:rPr lang="en" sz="2000">
                <a:latin typeface="Times New Roman"/>
                <a:ea typeface="Times New Roman"/>
                <a:cs typeface="Times New Roman"/>
                <a:sym typeface="Times New Roman"/>
              </a:rPr>
              <a:t>7) Deploy the application.</a:t>
            </a:r>
            <a:endParaRPr sz="2000">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2"/>
          <p:cNvSpPr txBox="1">
            <a:spLocks noGrp="1"/>
          </p:cNvSpPr>
          <p:nvPr>
            <p:ph type="title"/>
          </p:nvPr>
        </p:nvSpPr>
        <p:spPr>
          <a:xfrm>
            <a:off x="256350" y="216075"/>
            <a:ext cx="7505700" cy="70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1"/>
              </a:buClr>
              <a:buSzPts val="2800"/>
              <a:buNone/>
            </a:pPr>
            <a:r>
              <a:rPr lang="en"/>
              <a:t>Conclusion</a:t>
            </a:r>
            <a:endParaRPr/>
          </a:p>
        </p:txBody>
      </p:sp>
      <p:sp>
        <p:nvSpPr>
          <p:cNvPr id="177" name="Google Shape;177;p12"/>
          <p:cNvSpPr txBox="1"/>
          <p:nvPr/>
        </p:nvSpPr>
        <p:spPr>
          <a:xfrm>
            <a:off x="256350" y="826725"/>
            <a:ext cx="8631300" cy="4145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200"/>
              </a:spcBef>
              <a:spcAft>
                <a:spcPts val="0"/>
              </a:spcAft>
              <a:buNone/>
            </a:pPr>
            <a:r>
              <a:rPr lang="en">
                <a:latin typeface="Times New Roman"/>
                <a:ea typeface="Times New Roman"/>
                <a:cs typeface="Times New Roman"/>
                <a:sym typeface="Times New Roman"/>
              </a:rPr>
              <a:t>RescueNow represents a significant advancement in emergency response management, addressing critical challenges in accident reporting and medical intervention. By integrating real-time data collection, efficient hospital notification, and streamlined communication among all stakeholders, the application aims to enhance the overall effectiveness of emergency responses.</a:t>
            </a:r>
            <a:endParaRPr>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a:latin typeface="Times New Roman"/>
                <a:ea typeface="Times New Roman"/>
                <a:cs typeface="Times New Roman"/>
                <a:sym typeface="Times New Roman"/>
              </a:rPr>
              <a:t>The proposed solution leverages modern technology to facilitate rapid accident reporting, accurate assessment of medical needs, and timely coordination with hospitals and casualty teams. This approach not only improves response times but also ensures that victims receive appropriate and immediate medical care, potentially saving lives and mitigating the impact of injuries.</a:t>
            </a:r>
            <a:endParaRPr>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a:latin typeface="Times New Roman"/>
                <a:ea typeface="Times New Roman"/>
                <a:cs typeface="Times New Roman"/>
                <a:sym typeface="Times New Roman"/>
              </a:rPr>
              <a:t>RescueNow is designed with a focus on usability, performance, and security, ensuring that it meets the needs of users in high-pressure situations while maintaining the confidentiality and integrity of sensitive data. Through rigorous testing and evaluation, the application will be refined to meet the highest standards of reliability and effectiveness.</a:t>
            </a:r>
            <a:endParaRPr>
              <a:latin typeface="Times New Roman"/>
              <a:ea typeface="Times New Roman"/>
              <a:cs typeface="Times New Roman"/>
              <a:sym typeface="Times New Roman"/>
            </a:endParaRPr>
          </a:p>
          <a:p>
            <a:pPr marL="0" lvl="0" indent="0" algn="just" rtl="0">
              <a:lnSpc>
                <a:spcPct val="115000"/>
              </a:lnSpc>
              <a:spcBef>
                <a:spcPts val="1200"/>
              </a:spcBef>
              <a:spcAft>
                <a:spcPts val="1200"/>
              </a:spcAft>
              <a:buNone/>
            </a:pPr>
            <a:r>
              <a:rPr lang="en">
                <a:latin typeface="Times New Roman"/>
                <a:ea typeface="Times New Roman"/>
                <a:cs typeface="Times New Roman"/>
                <a:sym typeface="Times New Roman"/>
              </a:rPr>
              <a:t>In summary, RescueNow has the potential to transform emergency response operations, providing a comprehensive solution that integrates technology and coordination to improve outcomes in critical situations. By continuously evaluating and optimizing the application, we aim to achieve a significant positive impact on emergency response efficiency and victim care.</a:t>
            </a:r>
            <a:endParaRPr sz="1800">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311700" y="30370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References</a:t>
            </a:r>
            <a:endParaRPr/>
          </a:p>
        </p:txBody>
      </p:sp>
      <p:sp>
        <p:nvSpPr>
          <p:cNvPr id="183" name="Google Shape;183;p13"/>
          <p:cNvSpPr txBox="1">
            <a:spLocks noGrp="1"/>
          </p:cNvSpPr>
          <p:nvPr>
            <p:ph type="body" idx="1"/>
          </p:nvPr>
        </p:nvSpPr>
        <p:spPr>
          <a:xfrm>
            <a:off x="0" y="1165125"/>
            <a:ext cx="8390100" cy="3227700"/>
          </a:xfrm>
          <a:prstGeom prst="rect">
            <a:avLst/>
          </a:prstGeom>
          <a:noFill/>
          <a:ln>
            <a:noFill/>
          </a:ln>
        </p:spPr>
        <p:txBody>
          <a:bodyPr spcFirstLastPara="1" wrap="square" lIns="91425" tIns="91425" rIns="91425" bIns="91425" anchor="t" anchorCtr="0">
            <a:noAutofit/>
          </a:bodyPr>
          <a:lstStyle/>
          <a:p>
            <a:pPr marL="457200" lvl="0" indent="-228600" algn="l" rtl="0">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[1] A. B. Author, Book Title, 2nd ed. New York, NY, USA: Wiley, 2019.</a:t>
            </a:r>
            <a:endParaRPr sz="1500">
              <a:solidFill>
                <a:srgbClr val="000000"/>
              </a:solidFill>
              <a:highlight>
                <a:schemeClr val="lt1"/>
              </a:highlight>
              <a:latin typeface="Times New Roman"/>
              <a:ea typeface="Times New Roman"/>
              <a:cs typeface="Times New Roman"/>
              <a:sym typeface="Times New Roman"/>
            </a:endParaRPr>
          </a:p>
          <a:p>
            <a:pPr marL="457200" lvl="0" indent="-228600" algn="l" rtl="0">
              <a:spcBef>
                <a:spcPts val="0"/>
              </a:spcBef>
              <a:spcAft>
                <a:spcPts val="0"/>
              </a:spcAft>
              <a:buNone/>
            </a:pPr>
            <a:endParaRPr sz="1500">
              <a:solidFill>
                <a:srgbClr val="000000"/>
              </a:solidFill>
              <a:highlight>
                <a:schemeClr val="lt1"/>
              </a:highlight>
              <a:latin typeface="Times New Roman"/>
              <a:ea typeface="Times New Roman"/>
              <a:cs typeface="Times New Roman"/>
              <a:sym typeface="Times New Roman"/>
            </a:endParaRPr>
          </a:p>
          <a:p>
            <a:pPr marL="457200" lvl="0" indent="-228600" algn="l" rtl="0">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[2] J. K. Author, "Research paper title," IEEE Trans. on Ind. Informatics, vol. 5, no. 4, pp. 123-129, Nov. 2020.</a:t>
            </a:r>
            <a:endParaRPr sz="1500">
              <a:solidFill>
                <a:srgbClr val="000000"/>
              </a:solidFill>
              <a:highlight>
                <a:schemeClr val="lt1"/>
              </a:highlight>
              <a:latin typeface="Times New Roman"/>
              <a:ea typeface="Times New Roman"/>
              <a:cs typeface="Times New Roman"/>
              <a:sym typeface="Times New Roman"/>
            </a:endParaRPr>
          </a:p>
          <a:p>
            <a:pPr marL="457200" lvl="0" indent="-228600" algn="l" rtl="0">
              <a:spcBef>
                <a:spcPts val="0"/>
              </a:spcBef>
              <a:spcAft>
                <a:spcPts val="0"/>
              </a:spcAft>
              <a:buNone/>
            </a:pPr>
            <a:endParaRPr sz="1500">
              <a:solidFill>
                <a:srgbClr val="000000"/>
              </a:solidFill>
              <a:highlight>
                <a:schemeClr val="lt1"/>
              </a:highlight>
              <a:latin typeface="Times New Roman"/>
              <a:ea typeface="Times New Roman"/>
              <a:cs typeface="Times New Roman"/>
              <a:sym typeface="Times New Roman"/>
            </a:endParaRPr>
          </a:p>
          <a:p>
            <a:pPr marL="457200" lvl="0" indent="-228600" algn="l" rtl="0">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[3] S. M. Author and R. S. Author, "Paper title," in Proc. IEEE Conf. on Decision and Control, Miami, FL, USA, Dec. 2018, pp. 456-461.</a:t>
            </a:r>
            <a:endParaRPr sz="1500">
              <a:solidFill>
                <a:srgbClr val="000000"/>
              </a:solidFill>
              <a:highlight>
                <a:schemeClr val="lt1"/>
              </a:highlight>
              <a:latin typeface="Times New Roman"/>
              <a:ea typeface="Times New Roman"/>
              <a:cs typeface="Times New Roman"/>
              <a:sym typeface="Times New Roman"/>
            </a:endParaRPr>
          </a:p>
          <a:p>
            <a:pPr marL="457200" lvl="0" indent="-228600" algn="l" rtl="0">
              <a:spcBef>
                <a:spcPts val="0"/>
              </a:spcBef>
              <a:spcAft>
                <a:spcPts val="0"/>
              </a:spcAft>
              <a:buNone/>
            </a:pPr>
            <a:endParaRPr sz="1500">
              <a:solidFill>
                <a:srgbClr val="000000"/>
              </a:solidFill>
              <a:highlight>
                <a:schemeClr val="lt1"/>
              </a:highlight>
              <a:latin typeface="Times New Roman"/>
              <a:ea typeface="Times New Roman"/>
              <a:cs typeface="Times New Roman"/>
              <a:sym typeface="Times New Roman"/>
            </a:endParaRPr>
          </a:p>
          <a:p>
            <a:pPr marL="457200" lvl="0" indent="-228600" algn="l" rtl="0">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[4] R. Author, "How to reference in IEEE format," Example Website. [Online]. Available: http://www.example.com. [Accessed: Aug. 23, 2024].</a:t>
            </a:r>
            <a:endParaRPr sz="1500">
              <a:solidFill>
                <a:srgbClr val="000000"/>
              </a:solidFill>
              <a:highlight>
                <a:schemeClr val="lt1"/>
              </a:highlight>
              <a:latin typeface="Times New Roman"/>
              <a:ea typeface="Times New Roman"/>
              <a:cs typeface="Times New Roman"/>
              <a:sym typeface="Times New Roman"/>
            </a:endParaRPr>
          </a:p>
          <a:p>
            <a:pPr marL="457200" lvl="0" indent="-228600" algn="l" rtl="0">
              <a:spcBef>
                <a:spcPts val="0"/>
              </a:spcBef>
              <a:spcAft>
                <a:spcPts val="0"/>
              </a:spcAft>
              <a:buNone/>
            </a:pPr>
            <a:endParaRPr sz="1500">
              <a:solidFill>
                <a:srgbClr val="000000"/>
              </a:solidFill>
              <a:highlight>
                <a:schemeClr val="lt1"/>
              </a:highlight>
              <a:latin typeface="Times New Roman"/>
              <a:ea typeface="Times New Roman"/>
              <a:cs typeface="Times New Roman"/>
              <a:sym typeface="Times New Roman"/>
            </a:endParaRPr>
          </a:p>
          <a:p>
            <a:pPr marL="457200" lvl="0" indent="-228600" algn="l" rtl="0">
              <a:spcBef>
                <a:spcPts val="0"/>
              </a:spcBef>
              <a:spcAft>
                <a:spcPts val="0"/>
              </a:spcAft>
              <a:buNone/>
            </a:pPr>
            <a:r>
              <a:rPr lang="en" sz="1500">
                <a:solidFill>
                  <a:srgbClr val="000000"/>
                </a:solidFill>
                <a:highlight>
                  <a:schemeClr val="lt1"/>
                </a:highlight>
                <a:latin typeface="Times New Roman"/>
                <a:ea typeface="Times New Roman"/>
                <a:cs typeface="Times New Roman"/>
                <a:sym typeface="Times New Roman"/>
              </a:rPr>
              <a:t>[5] A. B. Author, "Article title," Tech Review, Mar. 23, 2024. [Online]. Available: http://www.techreview.com/article/1234. [Accessed: Aug. 23, 2024].</a:t>
            </a:r>
            <a:endParaRPr sz="1500">
              <a:solidFill>
                <a:srgbClr val="000000"/>
              </a:solidFill>
              <a:highlight>
                <a:schemeClr val="lt1"/>
              </a:highlight>
              <a:latin typeface="Times New Roman"/>
              <a:ea typeface="Times New Roman"/>
              <a:cs typeface="Times New Roman"/>
              <a:sym typeface="Times New Roman"/>
            </a:endParaRPr>
          </a:p>
          <a:p>
            <a:pPr marL="457200" lvl="0" indent="-228600" algn="l" rtl="0">
              <a:spcBef>
                <a:spcPts val="0"/>
              </a:spcBef>
              <a:spcAft>
                <a:spcPts val="0"/>
              </a:spcAft>
              <a:buNone/>
            </a:pPr>
            <a:endParaRPr sz="1500">
              <a:solidFill>
                <a:srgbClr val="000000"/>
              </a:solidFill>
              <a:highlight>
                <a:srgbClr val="FFFBFA"/>
              </a:highlight>
              <a:latin typeface="Times New Roman"/>
              <a:ea typeface="Times New Roman"/>
              <a:cs typeface="Times New Roman"/>
              <a:sym typeface="Times New Roman"/>
            </a:endParaRPr>
          </a:p>
          <a:p>
            <a:pPr marL="457200" lvl="0" indent="-228600" algn="l" rtl="0">
              <a:spcBef>
                <a:spcPts val="0"/>
              </a:spcBef>
              <a:spcAft>
                <a:spcPts val="0"/>
              </a:spcAft>
              <a:buNone/>
            </a:pPr>
            <a:endParaRPr sz="1500">
              <a:solidFill>
                <a:srgbClr val="000000"/>
              </a:solidFill>
              <a:highlight>
                <a:srgbClr val="FFFBFA"/>
              </a:highlight>
              <a:latin typeface="Times New Roman"/>
              <a:ea typeface="Times New Roman"/>
              <a:cs typeface="Times New Roman"/>
              <a:sym typeface="Times New Roman"/>
            </a:endParaRPr>
          </a:p>
          <a:p>
            <a:pPr marL="457200" lvl="0" indent="-228600" algn="l" rtl="0">
              <a:spcBef>
                <a:spcPts val="0"/>
              </a:spcBef>
              <a:spcAft>
                <a:spcPts val="0"/>
              </a:spcAft>
              <a:buNone/>
            </a:pPr>
            <a:endParaRPr sz="1000">
              <a:solidFill>
                <a:srgbClr val="000000"/>
              </a:solidFill>
              <a:highlight>
                <a:srgbClr val="FFFBFA"/>
              </a:highlight>
            </a:endParaRPr>
          </a:p>
          <a:p>
            <a:pPr marL="457200" lvl="0" indent="-228600" algn="l" rtl="0">
              <a:lnSpc>
                <a:spcPct val="115000"/>
              </a:lnSpc>
              <a:spcBef>
                <a:spcPts val="0"/>
              </a:spcBef>
              <a:spcAft>
                <a:spcPts val="0"/>
              </a:spcAft>
              <a:buSzPts val="1000"/>
              <a:buNone/>
            </a:pPr>
            <a:endParaRPr sz="1000">
              <a:solidFill>
                <a:srgbClr val="000000"/>
              </a:solidFill>
              <a:highlight>
                <a:srgbClr val="FFFBFA"/>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2f53f9ced48_0_60"/>
          <p:cNvSpPr txBox="1">
            <a:spLocks noGrp="1"/>
          </p:cNvSpPr>
          <p:nvPr>
            <p:ph type="title"/>
          </p:nvPr>
        </p:nvSpPr>
        <p:spPr>
          <a:xfrm>
            <a:off x="3200525" y="1607800"/>
            <a:ext cx="4035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100">
                <a:latin typeface="Times New Roman"/>
                <a:ea typeface="Times New Roman"/>
                <a:cs typeface="Times New Roman"/>
                <a:sym typeface="Times New Roman"/>
              </a:rPr>
              <a:t>Thank You!!</a:t>
            </a:r>
            <a:endParaRPr sz="4100">
              <a:latin typeface="Times New Roman"/>
              <a:ea typeface="Times New Roman"/>
              <a:cs typeface="Times New Roman"/>
              <a:sym typeface="Times New Roman"/>
            </a:endParaRPr>
          </a:p>
        </p:txBody>
      </p:sp>
      <p:pic>
        <p:nvPicPr>
          <p:cNvPr id="189" name="Google Shape;189;g2f53f9ced48_0_60"/>
          <p:cNvPicPr preferRelativeResize="0"/>
          <p:nvPr/>
        </p:nvPicPr>
        <p:blipFill>
          <a:blip r:embed="rId3">
            <a:alphaModFix/>
          </a:blip>
          <a:stretch>
            <a:fillRect/>
          </a:stretch>
        </p:blipFill>
        <p:spPr>
          <a:xfrm>
            <a:off x="164150" y="2719975"/>
            <a:ext cx="3154555" cy="2141625"/>
          </a:xfrm>
          <a:prstGeom prst="rect">
            <a:avLst/>
          </a:prstGeom>
          <a:noFill/>
          <a:ln>
            <a:noFill/>
          </a:ln>
        </p:spPr>
      </p:pic>
      <p:pic>
        <p:nvPicPr>
          <p:cNvPr id="190" name="Google Shape;190;g2f53f9ced48_0_60"/>
          <p:cNvPicPr preferRelativeResize="0"/>
          <p:nvPr/>
        </p:nvPicPr>
        <p:blipFill>
          <a:blip r:embed="rId4">
            <a:alphaModFix/>
          </a:blip>
          <a:stretch>
            <a:fillRect/>
          </a:stretch>
        </p:blipFill>
        <p:spPr>
          <a:xfrm>
            <a:off x="6355425" y="2571750"/>
            <a:ext cx="2541324" cy="2438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694450" y="378025"/>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Content</a:t>
            </a:r>
            <a:endParaRPr/>
          </a:p>
        </p:txBody>
      </p:sp>
      <p:sp>
        <p:nvSpPr>
          <p:cNvPr id="95" name="Google Shape;95;p2"/>
          <p:cNvSpPr txBox="1">
            <a:spLocks noGrp="1"/>
          </p:cNvSpPr>
          <p:nvPr>
            <p:ph type="body" idx="1"/>
          </p:nvPr>
        </p:nvSpPr>
        <p:spPr>
          <a:xfrm>
            <a:off x="772500" y="1086700"/>
            <a:ext cx="7910700" cy="3639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AutoNum type="romanUcPeriod"/>
            </a:pPr>
            <a:r>
              <a:rPr lang="en" sz="1800"/>
              <a:t>Introduction to Project</a:t>
            </a:r>
            <a:endParaRPr sz="1800"/>
          </a:p>
          <a:p>
            <a:pPr marL="457200" lvl="0" indent="-342900" algn="l" rtl="0">
              <a:lnSpc>
                <a:spcPct val="115000"/>
              </a:lnSpc>
              <a:spcBef>
                <a:spcPts val="0"/>
              </a:spcBef>
              <a:spcAft>
                <a:spcPts val="0"/>
              </a:spcAft>
              <a:buSzPts val="1800"/>
              <a:buAutoNum type="romanUcPeriod"/>
            </a:pPr>
            <a:r>
              <a:rPr lang="en" sz="1800"/>
              <a:t>Lacuna in the existing systems</a:t>
            </a:r>
            <a:endParaRPr sz="1800"/>
          </a:p>
          <a:p>
            <a:pPr marL="457200" lvl="0" indent="-342900" algn="l" rtl="0">
              <a:lnSpc>
                <a:spcPct val="115000"/>
              </a:lnSpc>
              <a:spcBef>
                <a:spcPts val="0"/>
              </a:spcBef>
              <a:spcAft>
                <a:spcPts val="0"/>
              </a:spcAft>
              <a:buSzPts val="1800"/>
              <a:buAutoNum type="romanUcPeriod"/>
            </a:pPr>
            <a:r>
              <a:rPr lang="en" sz="1800"/>
              <a:t>Problem Definition</a:t>
            </a:r>
            <a:endParaRPr sz="1800"/>
          </a:p>
          <a:p>
            <a:pPr marL="457200" lvl="0" indent="-342900" algn="l" rtl="0">
              <a:lnSpc>
                <a:spcPct val="115000"/>
              </a:lnSpc>
              <a:spcBef>
                <a:spcPts val="0"/>
              </a:spcBef>
              <a:spcAft>
                <a:spcPts val="0"/>
              </a:spcAft>
              <a:buSzPts val="1800"/>
              <a:buAutoNum type="romanUcPeriod"/>
            </a:pPr>
            <a:r>
              <a:rPr lang="en" sz="1800"/>
              <a:t>Literature Survey</a:t>
            </a:r>
            <a:endParaRPr sz="1800"/>
          </a:p>
          <a:p>
            <a:pPr marL="457200" lvl="0" indent="-342900" algn="l" rtl="0">
              <a:lnSpc>
                <a:spcPct val="115000"/>
              </a:lnSpc>
              <a:spcBef>
                <a:spcPts val="0"/>
              </a:spcBef>
              <a:spcAft>
                <a:spcPts val="0"/>
              </a:spcAft>
              <a:buSzPts val="1800"/>
              <a:buAutoNum type="romanUcPeriod"/>
            </a:pPr>
            <a:r>
              <a:rPr lang="en" sz="1800"/>
              <a:t>Methodology employed</a:t>
            </a:r>
            <a:endParaRPr sz="1800"/>
          </a:p>
          <a:p>
            <a:pPr marL="457200" lvl="0" indent="-342900" algn="l" rtl="0">
              <a:lnSpc>
                <a:spcPct val="115000"/>
              </a:lnSpc>
              <a:spcBef>
                <a:spcPts val="0"/>
              </a:spcBef>
              <a:spcAft>
                <a:spcPts val="0"/>
              </a:spcAft>
              <a:buSzPts val="1800"/>
              <a:buAutoNum type="romanUcPeriod"/>
            </a:pPr>
            <a:r>
              <a:rPr lang="en" sz="1800"/>
              <a:t>Hardware, Software, tools and the constraints</a:t>
            </a:r>
            <a:endParaRPr sz="1800"/>
          </a:p>
          <a:p>
            <a:pPr marL="457200" lvl="0" indent="-342900" algn="l" rtl="0">
              <a:lnSpc>
                <a:spcPct val="115000"/>
              </a:lnSpc>
              <a:spcBef>
                <a:spcPts val="0"/>
              </a:spcBef>
              <a:spcAft>
                <a:spcPts val="0"/>
              </a:spcAft>
              <a:buSzPts val="1800"/>
              <a:buAutoNum type="romanUcPeriod"/>
            </a:pPr>
            <a:r>
              <a:rPr lang="en" sz="1800"/>
              <a:t>Block Diagram</a:t>
            </a:r>
            <a:endParaRPr sz="1800"/>
          </a:p>
          <a:p>
            <a:pPr marL="457200" lvl="0" indent="-342900" algn="l" rtl="0">
              <a:lnSpc>
                <a:spcPct val="115000"/>
              </a:lnSpc>
              <a:spcBef>
                <a:spcPts val="0"/>
              </a:spcBef>
              <a:spcAft>
                <a:spcPts val="0"/>
              </a:spcAft>
              <a:buSzPts val="1800"/>
              <a:buAutoNum type="romanUcPeriod"/>
            </a:pPr>
            <a:r>
              <a:rPr lang="en" sz="1800"/>
              <a:t>Modular Diagram</a:t>
            </a:r>
            <a:endParaRPr sz="1800"/>
          </a:p>
          <a:p>
            <a:pPr marL="457200" lvl="0" indent="-342900" algn="l" rtl="0">
              <a:lnSpc>
                <a:spcPct val="115000"/>
              </a:lnSpc>
              <a:spcBef>
                <a:spcPts val="0"/>
              </a:spcBef>
              <a:spcAft>
                <a:spcPts val="0"/>
              </a:spcAft>
              <a:buSzPts val="1800"/>
              <a:buAutoNum type="romanUcPeriod"/>
            </a:pPr>
            <a:r>
              <a:rPr lang="en" sz="1800"/>
              <a:t>Next Work Plan</a:t>
            </a:r>
            <a:endParaRPr sz="1800"/>
          </a:p>
          <a:p>
            <a:pPr marL="457200" lvl="0" indent="-342900" algn="l" rtl="0">
              <a:lnSpc>
                <a:spcPct val="115000"/>
              </a:lnSpc>
              <a:spcBef>
                <a:spcPts val="0"/>
              </a:spcBef>
              <a:spcAft>
                <a:spcPts val="0"/>
              </a:spcAft>
              <a:buSzPts val="1800"/>
              <a:buAutoNum type="romanUcPeriod"/>
            </a:pPr>
            <a:r>
              <a:rPr lang="en" sz="1800"/>
              <a:t>Conclusion</a:t>
            </a:r>
            <a:endParaRPr sz="1800"/>
          </a:p>
          <a:p>
            <a:pPr marL="457200" lvl="0" indent="-342900" algn="l" rtl="0">
              <a:lnSpc>
                <a:spcPct val="115000"/>
              </a:lnSpc>
              <a:spcBef>
                <a:spcPts val="0"/>
              </a:spcBef>
              <a:spcAft>
                <a:spcPts val="0"/>
              </a:spcAft>
              <a:buSzPts val="1800"/>
              <a:buAutoNum type="romanUcPeriod"/>
            </a:pPr>
            <a:r>
              <a:rPr lang="en" sz="1800"/>
              <a:t>References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311700" y="366275"/>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Introduction to Project</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a:p>
          <a:p>
            <a:pPr marL="0" lvl="0" indent="0" algn="l" rtl="0">
              <a:lnSpc>
                <a:spcPct val="100000"/>
              </a:lnSpc>
              <a:spcBef>
                <a:spcPts val="0"/>
              </a:spcBef>
              <a:spcAft>
                <a:spcPts val="0"/>
              </a:spcAft>
              <a:buSzPts val="2800"/>
              <a:buNone/>
            </a:pPr>
            <a:endParaRPr/>
          </a:p>
        </p:txBody>
      </p:sp>
      <p:sp>
        <p:nvSpPr>
          <p:cNvPr id="101" name="Google Shape;101;p3"/>
          <p:cNvSpPr txBox="1">
            <a:spLocks noGrp="1"/>
          </p:cNvSpPr>
          <p:nvPr>
            <p:ph type="body" idx="4294967295"/>
          </p:nvPr>
        </p:nvSpPr>
        <p:spPr>
          <a:xfrm>
            <a:off x="311700" y="1108550"/>
            <a:ext cx="8520600" cy="3496800"/>
          </a:xfrm>
          <a:prstGeom prst="rect">
            <a:avLst/>
          </a:prstGeom>
          <a:noFill/>
          <a:ln>
            <a:noFill/>
          </a:ln>
        </p:spPr>
        <p:txBody>
          <a:bodyPr spcFirstLastPara="1" wrap="square" lIns="91425" tIns="91425" rIns="91425" bIns="91425" anchor="t" anchorCtr="0">
            <a:noAutofit/>
          </a:bodyPr>
          <a:lstStyle/>
          <a:p>
            <a:pPr marL="0" lvl="0" indent="0" algn="just" rtl="0">
              <a:spcBef>
                <a:spcPts val="1200"/>
              </a:spcBef>
              <a:spcAft>
                <a:spcPts val="0"/>
              </a:spcAft>
              <a:buNone/>
            </a:pPr>
            <a:r>
              <a:rPr lang="en" sz="1500">
                <a:solidFill>
                  <a:srgbClr val="000000"/>
                </a:solidFill>
                <a:latin typeface="Times New Roman"/>
                <a:ea typeface="Times New Roman"/>
                <a:cs typeface="Times New Roman"/>
                <a:sym typeface="Times New Roman"/>
              </a:rPr>
              <a:t>In the event of a traffic accident, immediate and effective response is crucial for ensuring the best possible outcomes for victims. However, significant delays often occur due to various factors, including the lack of instant accident reporting, the difficulty in identifying the nearest suitable medical facilities, and the challenges in coordinating emergency services. These delays can be detrimental, sometimes resulting in </a:t>
            </a:r>
            <a:r>
              <a:rPr lang="en" sz="1500" b="1">
                <a:solidFill>
                  <a:srgbClr val="000000"/>
                </a:solidFill>
                <a:latin typeface="Times New Roman"/>
                <a:ea typeface="Times New Roman"/>
                <a:cs typeface="Times New Roman"/>
                <a:sym typeface="Times New Roman"/>
              </a:rPr>
              <a:t>loss of life</a:t>
            </a:r>
            <a:r>
              <a:rPr lang="en" sz="1500">
                <a:solidFill>
                  <a:srgbClr val="000000"/>
                </a:solidFill>
                <a:latin typeface="Times New Roman"/>
                <a:ea typeface="Times New Roman"/>
                <a:cs typeface="Times New Roman"/>
                <a:sym typeface="Times New Roman"/>
              </a:rPr>
              <a:t> or worsening of injuries.</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500" u="sng">
                <a:solidFill>
                  <a:srgbClr val="000000"/>
                </a:solidFill>
                <a:latin typeface="Times New Roman"/>
                <a:ea typeface="Times New Roman"/>
                <a:cs typeface="Times New Roman"/>
                <a:sym typeface="Times New Roman"/>
              </a:rPr>
              <a:t>RescueNow</a:t>
            </a:r>
            <a:r>
              <a:rPr lang="en" sz="1500">
                <a:solidFill>
                  <a:srgbClr val="000000"/>
                </a:solidFill>
                <a:latin typeface="Times New Roman"/>
                <a:ea typeface="Times New Roman"/>
                <a:cs typeface="Times New Roman"/>
                <a:sym typeface="Times New Roman"/>
              </a:rPr>
              <a:t> is a mobile application designed to address these critical issues by providing a streamlined platform for accident reporting and emergency response. The application empowers passersby to quickly and efficiently report accidents, assess the severity, and automatically notify the nearest hospitals equipped to handle the situation. By facilitating real-time communication and coordination among all stakeholders, including casualty teams, hospitals, family members, and law enforcement, RescueNow aims to minimize response times and optimize medical care for accident victims.</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1200"/>
              </a:spcAft>
              <a:buNone/>
            </a:pPr>
            <a:r>
              <a:rPr lang="en" sz="1500">
                <a:solidFill>
                  <a:srgbClr val="000000"/>
                </a:solidFill>
                <a:latin typeface="Times New Roman"/>
                <a:ea typeface="Times New Roman"/>
                <a:cs typeface="Times New Roman"/>
                <a:sym typeface="Times New Roman"/>
              </a:rPr>
              <a:t>Through RescueNow, we aim to improve the overall efficiency of accident management and ensure that victims receive timely and appropriate medical attention and </a:t>
            </a:r>
            <a:r>
              <a:rPr lang="en" sz="1500" b="1">
                <a:solidFill>
                  <a:srgbClr val="000000"/>
                </a:solidFill>
                <a:latin typeface="Times New Roman"/>
                <a:ea typeface="Times New Roman"/>
                <a:cs typeface="Times New Roman"/>
                <a:sym typeface="Times New Roman"/>
              </a:rPr>
              <a:t>ultimately save lives.</a:t>
            </a:r>
            <a:endParaRPr sz="1500" b="1">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g2f53f9ced48_0_5"/>
          <p:cNvSpPr txBox="1">
            <a:spLocks noGrp="1"/>
          </p:cNvSpPr>
          <p:nvPr>
            <p:ph type="title"/>
          </p:nvPr>
        </p:nvSpPr>
        <p:spPr>
          <a:xfrm>
            <a:off x="311700" y="410000"/>
            <a:ext cx="8520600" cy="1003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Introducing </a:t>
            </a:r>
            <a:endParaRPr/>
          </a:p>
          <a:p>
            <a:pPr marL="0" lvl="0" indent="0" algn="l" rtl="0">
              <a:spcBef>
                <a:spcPts val="0"/>
              </a:spcBef>
              <a:spcAft>
                <a:spcPts val="0"/>
              </a:spcAft>
              <a:buNone/>
            </a:pPr>
            <a:r>
              <a:rPr lang="en"/>
              <a:t>RescueNow : Connecting You to Immediate First-Aid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07" name="Google Shape;107;g2f53f9ced48_0_5"/>
          <p:cNvSpPr txBox="1"/>
          <p:nvPr/>
        </p:nvSpPr>
        <p:spPr>
          <a:xfrm>
            <a:off x="389875" y="1648750"/>
            <a:ext cx="8408100" cy="31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Accidents shouldn't end lives; they should spark a chain of rescue. With RescueNow, you're the start of that chain.</a:t>
            </a:r>
            <a:endParaRPr sz="1800" b="1">
              <a:latin typeface="Roboto"/>
              <a:ea typeface="Roboto"/>
              <a:cs typeface="Roboto"/>
              <a:sym typeface="Roboto"/>
            </a:endParaRPr>
          </a:p>
          <a:p>
            <a:pPr marL="0" lvl="0" indent="0" algn="l" rtl="0">
              <a:spcBef>
                <a:spcPts val="0"/>
              </a:spcBef>
              <a:spcAft>
                <a:spcPts val="0"/>
              </a:spcAft>
              <a:buNone/>
            </a:pPr>
            <a:endParaRPr sz="1800">
              <a:solidFill>
                <a:schemeClr val="dk2"/>
              </a:solidFill>
              <a:latin typeface="Roboto"/>
              <a:ea typeface="Roboto"/>
              <a:cs typeface="Roboto"/>
              <a:sym typeface="Roboto"/>
            </a:endParaRPr>
          </a:p>
          <a:p>
            <a:pPr marL="0" lvl="0" indent="0" algn="l" rtl="0">
              <a:spcBef>
                <a:spcPts val="0"/>
              </a:spcBef>
              <a:spcAft>
                <a:spcPts val="0"/>
              </a:spcAft>
              <a:buNone/>
            </a:pPr>
            <a:endParaRPr sz="1800">
              <a:solidFill>
                <a:schemeClr val="dk2"/>
              </a:solidFill>
              <a:latin typeface="Roboto"/>
              <a:ea typeface="Roboto"/>
              <a:cs typeface="Roboto"/>
              <a:sym typeface="Roboto"/>
            </a:endParaRPr>
          </a:p>
        </p:txBody>
      </p:sp>
      <p:pic>
        <p:nvPicPr>
          <p:cNvPr id="108" name="Google Shape;108;g2f53f9ced48_0_5"/>
          <p:cNvPicPr preferRelativeResize="0"/>
          <p:nvPr/>
        </p:nvPicPr>
        <p:blipFill>
          <a:blip r:embed="rId3">
            <a:alphaModFix/>
          </a:blip>
          <a:stretch>
            <a:fillRect/>
          </a:stretch>
        </p:blipFill>
        <p:spPr>
          <a:xfrm>
            <a:off x="2973375" y="2571750"/>
            <a:ext cx="2541324" cy="243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311700" y="338925"/>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latin typeface="Times New Roman"/>
                <a:ea typeface="Times New Roman"/>
                <a:cs typeface="Times New Roman"/>
                <a:sym typeface="Times New Roman"/>
              </a:rPr>
              <a:t>Lacuna in the existing system</a:t>
            </a:r>
            <a:endParaRPr>
              <a:latin typeface="Times New Roman"/>
              <a:ea typeface="Times New Roman"/>
              <a:cs typeface="Times New Roman"/>
              <a:sym typeface="Times New Roman"/>
            </a:endParaRPr>
          </a:p>
        </p:txBody>
      </p:sp>
      <p:sp>
        <p:nvSpPr>
          <p:cNvPr id="114" name="Google Shape;114;p4"/>
          <p:cNvSpPr txBox="1">
            <a:spLocks noGrp="1"/>
          </p:cNvSpPr>
          <p:nvPr>
            <p:ph type="body" idx="1"/>
          </p:nvPr>
        </p:nvSpPr>
        <p:spPr>
          <a:xfrm>
            <a:off x="311700" y="1108550"/>
            <a:ext cx="8520600" cy="37224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0"/>
              </a:spcAft>
              <a:buNone/>
            </a:pPr>
            <a:r>
              <a:rPr lang="en" sz="1500">
                <a:solidFill>
                  <a:srgbClr val="000000"/>
                </a:solidFill>
                <a:latin typeface="Times New Roman"/>
                <a:ea typeface="Times New Roman"/>
                <a:cs typeface="Times New Roman"/>
                <a:sym typeface="Times New Roman"/>
              </a:rPr>
              <a:t>Here are some potential gaps (lacunae) in existing systems related to accident reporting and emergency response that </a:t>
            </a:r>
            <a:r>
              <a:rPr lang="en" sz="1500" b="1">
                <a:solidFill>
                  <a:srgbClr val="000000"/>
                </a:solidFill>
                <a:latin typeface="Times New Roman"/>
                <a:ea typeface="Times New Roman"/>
                <a:cs typeface="Times New Roman"/>
                <a:sym typeface="Times New Roman"/>
              </a:rPr>
              <a:t>RescueNow</a:t>
            </a:r>
            <a:r>
              <a:rPr lang="en" sz="1500">
                <a:solidFill>
                  <a:srgbClr val="000000"/>
                </a:solidFill>
                <a:latin typeface="Times New Roman"/>
                <a:ea typeface="Times New Roman"/>
                <a:cs typeface="Times New Roman"/>
                <a:sym typeface="Times New Roman"/>
              </a:rPr>
              <a:t> addresses:</a:t>
            </a:r>
            <a:endParaRPr sz="1500">
              <a:solidFill>
                <a:srgbClr val="000000"/>
              </a:solidFill>
              <a:latin typeface="Times New Roman"/>
              <a:ea typeface="Times New Roman"/>
              <a:cs typeface="Times New Roman"/>
              <a:sym typeface="Times New Roman"/>
            </a:endParaRPr>
          </a:p>
          <a:p>
            <a:pPr marL="457200" lvl="0" indent="-323850" algn="l" rtl="0">
              <a:spcBef>
                <a:spcPts val="1200"/>
              </a:spcBef>
              <a:spcAft>
                <a:spcPts val="0"/>
              </a:spcAft>
              <a:buClr>
                <a:srgbClr val="000000"/>
              </a:buClr>
              <a:buSzPts val="1500"/>
              <a:buFont typeface="Arial"/>
              <a:buAutoNum type="arabicPeriod"/>
            </a:pPr>
            <a:r>
              <a:rPr lang="en" sz="1500" b="1">
                <a:solidFill>
                  <a:srgbClr val="000000"/>
                </a:solidFill>
                <a:latin typeface="Times New Roman"/>
                <a:ea typeface="Times New Roman"/>
                <a:cs typeface="Times New Roman"/>
                <a:sym typeface="Times New Roman"/>
              </a:rPr>
              <a:t>Delayed Reporting:</a:t>
            </a:r>
            <a:r>
              <a:rPr lang="en" sz="1500">
                <a:solidFill>
                  <a:srgbClr val="000000"/>
                </a:solidFill>
                <a:latin typeface="Times New Roman"/>
                <a:ea typeface="Times New Roman"/>
                <a:cs typeface="Times New Roman"/>
                <a:sym typeface="Times New Roman"/>
              </a:rPr>
              <a:t> Traditional systems often rely on manual or delayed reporting of accidents, leading to significant delays in response times. RescueNow allows for immediate reporting, minimizing delays and speeding up the response process.</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Arial"/>
              <a:buAutoNum type="arabicPeriod"/>
            </a:pPr>
            <a:r>
              <a:rPr lang="en" sz="1500" b="1">
                <a:solidFill>
                  <a:srgbClr val="000000"/>
                </a:solidFill>
                <a:latin typeface="Times New Roman"/>
                <a:ea typeface="Times New Roman"/>
                <a:cs typeface="Times New Roman"/>
                <a:sym typeface="Times New Roman"/>
              </a:rPr>
              <a:t>Fragmented Communication:</a:t>
            </a:r>
            <a:r>
              <a:rPr lang="en" sz="1500">
                <a:solidFill>
                  <a:srgbClr val="000000"/>
                </a:solidFill>
                <a:latin typeface="Times New Roman"/>
                <a:ea typeface="Times New Roman"/>
                <a:cs typeface="Times New Roman"/>
                <a:sym typeface="Times New Roman"/>
              </a:rPr>
              <a:t> In many cases, communication between different emergency services (police, hospitals, ambulance services) is not well-coordinated, resulting in confusion and slower response times. RescueNow provides a unified platform that facilitates seamless communication among all stakeholders.</a:t>
            </a:r>
            <a:endParaRPr sz="1500">
              <a:solidFill>
                <a:srgbClr val="000000"/>
              </a:solidFill>
              <a:latin typeface="Times New Roman"/>
              <a:ea typeface="Times New Roman"/>
              <a:cs typeface="Times New Roman"/>
              <a:sym typeface="Times New Roman"/>
            </a:endParaRPr>
          </a:p>
          <a:p>
            <a:pPr marL="457200" lvl="0" indent="-323850" algn="l" rtl="0">
              <a:spcBef>
                <a:spcPts val="0"/>
              </a:spcBef>
              <a:spcAft>
                <a:spcPts val="0"/>
              </a:spcAft>
              <a:buClr>
                <a:srgbClr val="000000"/>
              </a:buClr>
              <a:buSzPts val="1500"/>
              <a:buFont typeface="Arial"/>
              <a:buAutoNum type="arabicPeriod"/>
            </a:pPr>
            <a:r>
              <a:rPr lang="en" sz="1500" b="1">
                <a:solidFill>
                  <a:srgbClr val="000000"/>
                </a:solidFill>
                <a:latin typeface="Times New Roman"/>
                <a:ea typeface="Times New Roman"/>
                <a:cs typeface="Times New Roman"/>
                <a:sym typeface="Times New Roman"/>
              </a:rPr>
              <a:t>Lack of Real-Time Location Data:</a:t>
            </a:r>
            <a:r>
              <a:rPr lang="en" sz="1500">
                <a:solidFill>
                  <a:srgbClr val="000000"/>
                </a:solidFill>
                <a:latin typeface="Times New Roman"/>
                <a:ea typeface="Times New Roman"/>
                <a:cs typeface="Times New Roman"/>
                <a:sym typeface="Times New Roman"/>
              </a:rPr>
              <a:t> Current systems may struggle with pinpointing the exact location of an accident, leading to delays in locating victims. RescueNow leverages GPS technology to provide real-time location data, ensuring that emergency services can reach the accident site quickly.</a:t>
            </a:r>
            <a:endParaRPr sz="1500">
              <a:solidFill>
                <a:srgbClr val="000000"/>
              </a:solidFill>
              <a:latin typeface="Times New Roman"/>
              <a:ea typeface="Times New Roman"/>
              <a:cs typeface="Times New Roman"/>
              <a:sym typeface="Times New Roman"/>
            </a:endParaRPr>
          </a:p>
          <a:p>
            <a:pPr marL="457200" lvl="0" indent="-228600" algn="just" rtl="0">
              <a:lnSpc>
                <a:spcPct val="115000"/>
              </a:lnSpc>
              <a:spcBef>
                <a:spcPts val="1200"/>
              </a:spcBef>
              <a:spcAft>
                <a:spcPts val="0"/>
              </a:spcAft>
              <a:buSzPts val="1600"/>
              <a:buNone/>
            </a:pPr>
            <a:endParaRPr sz="16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f53f9ced48_0_18"/>
          <p:cNvSpPr txBox="1">
            <a:spLocks noGrp="1"/>
          </p:cNvSpPr>
          <p:nvPr>
            <p:ph type="body" idx="1"/>
          </p:nvPr>
        </p:nvSpPr>
        <p:spPr>
          <a:xfrm>
            <a:off x="311700" y="157350"/>
            <a:ext cx="8520600" cy="46974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500" b="1">
                <a:solidFill>
                  <a:srgbClr val="000000"/>
                </a:solidFill>
                <a:latin typeface="Times New Roman"/>
                <a:ea typeface="Times New Roman"/>
                <a:cs typeface="Times New Roman"/>
                <a:sym typeface="Times New Roman"/>
              </a:rPr>
              <a:t>4. Inconsistent Severity Assessment:</a:t>
            </a:r>
            <a:r>
              <a:rPr lang="en" sz="1500">
                <a:solidFill>
                  <a:srgbClr val="000000"/>
                </a:solidFill>
                <a:latin typeface="Times New Roman"/>
                <a:ea typeface="Times New Roman"/>
                <a:cs typeface="Times New Roman"/>
                <a:sym typeface="Times New Roman"/>
              </a:rPr>
              <a:t> There is often no standardized method for assessing the severity of an accident in real-time, which can lead to under or overestimation of the required resources. RescueNow includes features for severity assessment, enabling more accurate and appropriate responses.</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500" b="1">
                <a:solidFill>
                  <a:srgbClr val="000000"/>
                </a:solidFill>
                <a:latin typeface="Times New Roman"/>
                <a:ea typeface="Times New Roman"/>
                <a:cs typeface="Times New Roman"/>
                <a:sym typeface="Times New Roman"/>
              </a:rPr>
              <a:t>5. Difficulty in Identifying Nearest Medical Facilities:</a:t>
            </a:r>
            <a:r>
              <a:rPr lang="en" sz="1500">
                <a:solidFill>
                  <a:srgbClr val="000000"/>
                </a:solidFill>
                <a:latin typeface="Times New Roman"/>
                <a:ea typeface="Times New Roman"/>
                <a:cs typeface="Times New Roman"/>
                <a:sym typeface="Times New Roman"/>
              </a:rPr>
              <a:t> Identifying the nearest hospital equipped to handle the specific injuries sustained in an accident can be challenging, leading to delays in treatment. RescueNow automatically identifies and notifies the nearest suitable hospitals.</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500" b="1">
                <a:solidFill>
                  <a:srgbClr val="000000"/>
                </a:solidFill>
                <a:latin typeface="Times New Roman"/>
                <a:ea typeface="Times New Roman"/>
                <a:cs typeface="Times New Roman"/>
                <a:sym typeface="Times New Roman"/>
              </a:rPr>
              <a:t>6. Limited Involvement of Bystanders:</a:t>
            </a:r>
            <a:r>
              <a:rPr lang="en" sz="1500">
                <a:solidFill>
                  <a:srgbClr val="000000"/>
                </a:solidFill>
                <a:latin typeface="Times New Roman"/>
                <a:ea typeface="Times New Roman"/>
                <a:cs typeface="Times New Roman"/>
                <a:sym typeface="Times New Roman"/>
              </a:rPr>
              <a:t> Many bystanders may not know how to effectively report an accident or may be hesitant to get involved. RescueNow simplifies the reporting process, empowering passersby to take immediate action without hesitation.</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500" b="1">
                <a:solidFill>
                  <a:srgbClr val="000000"/>
                </a:solidFill>
                <a:latin typeface="Times New Roman"/>
                <a:ea typeface="Times New Roman"/>
                <a:cs typeface="Times New Roman"/>
                <a:sym typeface="Times New Roman"/>
              </a:rPr>
              <a:t>7. Inadequate Family Notification Systems:</a:t>
            </a:r>
            <a:r>
              <a:rPr lang="en" sz="1500">
                <a:solidFill>
                  <a:srgbClr val="000000"/>
                </a:solidFill>
                <a:latin typeface="Times New Roman"/>
                <a:ea typeface="Times New Roman"/>
                <a:cs typeface="Times New Roman"/>
                <a:sym typeface="Times New Roman"/>
              </a:rPr>
              <a:t> Current systems may not have a streamlined process for notifying the family members of accident victims, leading to delays in communication during critical moments. RescueNow includes a feature for automatic notification of family members, ensuring they are informed promptly.</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500">
                <a:solidFill>
                  <a:srgbClr val="000000"/>
                </a:solidFill>
                <a:latin typeface="Times New Roman"/>
                <a:ea typeface="Times New Roman"/>
                <a:cs typeface="Times New Roman"/>
                <a:sym typeface="Times New Roman"/>
              </a:rPr>
              <a:t>These gaps highlight the need for an integrated solution like RescueNow to enhance the efficiency and effectiveness of accident management and emergency response.</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endParaRPr sz="1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252850" y="47155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Problem Definition</a:t>
            </a:r>
            <a:endParaRPr/>
          </a:p>
        </p:txBody>
      </p:sp>
      <p:sp>
        <p:nvSpPr>
          <p:cNvPr id="125" name="Google Shape;125;p5"/>
          <p:cNvSpPr txBox="1">
            <a:spLocks noGrp="1"/>
          </p:cNvSpPr>
          <p:nvPr>
            <p:ph type="body" idx="1"/>
          </p:nvPr>
        </p:nvSpPr>
        <p:spPr>
          <a:xfrm>
            <a:off x="252850" y="1261225"/>
            <a:ext cx="8520600" cy="33207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rgbClr val="000000"/>
                </a:solidFill>
                <a:latin typeface="Times New Roman"/>
                <a:ea typeface="Times New Roman"/>
                <a:cs typeface="Times New Roman"/>
                <a:sym typeface="Times New Roman"/>
              </a:rPr>
              <a:t>In the event of traffic accidents, the </a:t>
            </a:r>
            <a:r>
              <a:rPr lang="en" sz="1500" b="1">
                <a:solidFill>
                  <a:srgbClr val="000000"/>
                </a:solidFill>
                <a:latin typeface="Times New Roman"/>
                <a:ea typeface="Times New Roman"/>
                <a:cs typeface="Times New Roman"/>
                <a:sym typeface="Times New Roman"/>
              </a:rPr>
              <a:t>current emergency response systems</a:t>
            </a:r>
            <a:r>
              <a:rPr lang="en" sz="1500">
                <a:solidFill>
                  <a:srgbClr val="000000"/>
                </a:solidFill>
                <a:latin typeface="Times New Roman"/>
                <a:ea typeface="Times New Roman"/>
                <a:cs typeface="Times New Roman"/>
                <a:sym typeface="Times New Roman"/>
              </a:rPr>
              <a:t> are often hindered by delayed reporting, fragmented communication, and inefficient coordination among emergency services. These delays, coupled with challenges in accurately assessing the severity of accidents and identifying the nearest suitable medical facilities, result in slower response times and, in some cases, preventable loss of life. There is a </a:t>
            </a:r>
            <a:r>
              <a:rPr lang="en" sz="1500" b="1">
                <a:solidFill>
                  <a:srgbClr val="000000"/>
                </a:solidFill>
                <a:latin typeface="Times New Roman"/>
                <a:ea typeface="Times New Roman"/>
                <a:cs typeface="Times New Roman"/>
                <a:sym typeface="Times New Roman"/>
              </a:rPr>
              <a:t>critical need</a:t>
            </a:r>
            <a:r>
              <a:rPr lang="en" sz="1500">
                <a:solidFill>
                  <a:srgbClr val="000000"/>
                </a:solidFill>
                <a:latin typeface="Times New Roman"/>
                <a:ea typeface="Times New Roman"/>
                <a:cs typeface="Times New Roman"/>
                <a:sym typeface="Times New Roman"/>
              </a:rPr>
              <a:t> for a </a:t>
            </a:r>
            <a:r>
              <a:rPr lang="en" sz="1500" b="1">
                <a:solidFill>
                  <a:srgbClr val="000000"/>
                </a:solidFill>
                <a:latin typeface="Times New Roman"/>
                <a:ea typeface="Times New Roman"/>
                <a:cs typeface="Times New Roman"/>
                <a:sym typeface="Times New Roman"/>
              </a:rPr>
              <a:t>more efficient</a:t>
            </a:r>
            <a:r>
              <a:rPr lang="en" sz="1500">
                <a:solidFill>
                  <a:srgbClr val="000000"/>
                </a:solidFill>
                <a:latin typeface="Times New Roman"/>
                <a:ea typeface="Times New Roman"/>
                <a:cs typeface="Times New Roman"/>
                <a:sym typeface="Times New Roman"/>
              </a:rPr>
              <a:t>, </a:t>
            </a:r>
            <a:r>
              <a:rPr lang="en" sz="1500" b="1">
                <a:solidFill>
                  <a:srgbClr val="000000"/>
                </a:solidFill>
                <a:latin typeface="Times New Roman"/>
                <a:ea typeface="Times New Roman"/>
                <a:cs typeface="Times New Roman"/>
                <a:sym typeface="Times New Roman"/>
              </a:rPr>
              <a:t>real-time</a:t>
            </a:r>
            <a:r>
              <a:rPr lang="en" sz="1500">
                <a:solidFill>
                  <a:srgbClr val="000000"/>
                </a:solidFill>
                <a:latin typeface="Times New Roman"/>
                <a:ea typeface="Times New Roman"/>
                <a:cs typeface="Times New Roman"/>
                <a:sym typeface="Times New Roman"/>
              </a:rPr>
              <a:t>, and </a:t>
            </a:r>
            <a:r>
              <a:rPr lang="en" sz="1500" b="1">
                <a:solidFill>
                  <a:srgbClr val="000000"/>
                </a:solidFill>
                <a:latin typeface="Times New Roman"/>
                <a:ea typeface="Times New Roman"/>
                <a:cs typeface="Times New Roman"/>
                <a:sym typeface="Times New Roman"/>
              </a:rPr>
              <a:t>user-friendly system</a:t>
            </a:r>
            <a:r>
              <a:rPr lang="en" sz="1500">
                <a:solidFill>
                  <a:srgbClr val="000000"/>
                </a:solidFill>
                <a:latin typeface="Times New Roman"/>
                <a:ea typeface="Times New Roman"/>
                <a:cs typeface="Times New Roman"/>
                <a:sym typeface="Times New Roman"/>
              </a:rPr>
              <a:t> that empowers bystanders to </a:t>
            </a:r>
            <a:r>
              <a:rPr lang="en" sz="1500" b="1">
                <a:solidFill>
                  <a:srgbClr val="000000"/>
                </a:solidFill>
                <a:latin typeface="Times New Roman"/>
                <a:ea typeface="Times New Roman"/>
                <a:cs typeface="Times New Roman"/>
                <a:sym typeface="Times New Roman"/>
              </a:rPr>
              <a:t>quickly report accidents</a:t>
            </a:r>
            <a:r>
              <a:rPr lang="en" sz="1500">
                <a:solidFill>
                  <a:srgbClr val="000000"/>
                </a:solidFill>
                <a:latin typeface="Times New Roman"/>
                <a:ea typeface="Times New Roman"/>
                <a:cs typeface="Times New Roman"/>
                <a:sym typeface="Times New Roman"/>
              </a:rPr>
              <a:t>, facilitates seamless communication between all relevant stakeholders, and ensures that accident victims receive timely and appropriate medical attention.</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500">
                <a:solidFill>
                  <a:srgbClr val="000000"/>
                </a:solidFill>
                <a:latin typeface="Times New Roman"/>
                <a:ea typeface="Times New Roman"/>
                <a:cs typeface="Times New Roman"/>
                <a:sym typeface="Times New Roman"/>
              </a:rPr>
              <a:t>To address these issues, we propose RescueNow, a mobile application designed to streamline the process of accident reporting and enhance the efficiency of emergency medical responses. RescueNow aims to ensure that victims receive timely and appropriate medical care by facilitating immediate accident reporting, identifying the nearest suitable hospitals, and enabling real-time coordination among all stakeholders involved in the rescue operation.</a:t>
            </a:r>
            <a:endParaRPr sz="1600">
              <a:solidFill>
                <a:srgbClr val="000000"/>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SzPts val="1300"/>
              <a:buNone/>
            </a:pPr>
            <a:endParaRPr sz="1700">
              <a:solidFill>
                <a:srgbClr val="000000"/>
              </a:solidFill>
            </a:endParaRPr>
          </a:p>
        </p:txBody>
      </p:sp>
      <p:pic>
        <p:nvPicPr>
          <p:cNvPr id="126" name="Google Shape;126;p5"/>
          <p:cNvPicPr preferRelativeResize="0"/>
          <p:nvPr/>
        </p:nvPicPr>
        <p:blipFill rotWithShape="1">
          <a:blip r:embed="rId3">
            <a:alphaModFix/>
          </a:blip>
          <a:srcRect b="11473"/>
          <a:stretch/>
        </p:blipFill>
        <p:spPr>
          <a:xfrm>
            <a:off x="7424025" y="74475"/>
            <a:ext cx="1349425" cy="12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119775" y="122050"/>
            <a:ext cx="7505700" cy="95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Literature Survey</a:t>
            </a:r>
            <a:endParaRPr/>
          </a:p>
        </p:txBody>
      </p:sp>
      <p:sp>
        <p:nvSpPr>
          <p:cNvPr id="132" name="Google Shape;132;p6"/>
          <p:cNvSpPr txBox="1">
            <a:spLocks noGrp="1"/>
          </p:cNvSpPr>
          <p:nvPr>
            <p:ph type="body" idx="1"/>
          </p:nvPr>
        </p:nvSpPr>
        <p:spPr>
          <a:xfrm>
            <a:off x="507425" y="1182325"/>
            <a:ext cx="8097900" cy="35124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00"/>
              <a:buNone/>
            </a:pPr>
            <a:endParaRPr/>
          </a:p>
        </p:txBody>
      </p:sp>
      <p:sp>
        <p:nvSpPr>
          <p:cNvPr id="133" name="Google Shape;133;p6"/>
          <p:cNvSpPr txBox="1">
            <a:spLocks noGrp="1"/>
          </p:cNvSpPr>
          <p:nvPr>
            <p:ph type="body" idx="2"/>
          </p:nvPr>
        </p:nvSpPr>
        <p:spPr>
          <a:xfrm>
            <a:off x="4832425" y="1182325"/>
            <a:ext cx="3999900" cy="30762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SzPts val="1300"/>
              <a:buNone/>
            </a:pPr>
            <a:endParaRPr/>
          </a:p>
          <a:p>
            <a:pPr marL="0" lvl="0" indent="0" algn="just" rtl="0">
              <a:lnSpc>
                <a:spcPct val="115000"/>
              </a:lnSpc>
              <a:spcBef>
                <a:spcPts val="1600"/>
              </a:spcBef>
              <a:spcAft>
                <a:spcPts val="0"/>
              </a:spcAft>
              <a:buSzPts val="1300"/>
              <a:buNone/>
            </a:pPr>
            <a:endParaRPr>
              <a:highlight>
                <a:srgbClr val="FFFFFF"/>
              </a:highlight>
            </a:endParaRPr>
          </a:p>
          <a:p>
            <a:pPr marL="0" lvl="0" indent="0" algn="just" rtl="0">
              <a:lnSpc>
                <a:spcPct val="115000"/>
              </a:lnSpc>
              <a:spcBef>
                <a:spcPts val="1600"/>
              </a:spcBef>
              <a:spcAft>
                <a:spcPts val="0"/>
              </a:spcAft>
              <a:buSzPts val="1300"/>
              <a:buNone/>
            </a:pPr>
            <a:endParaRPr/>
          </a:p>
          <a:p>
            <a:pPr marL="0" lvl="0" indent="0" algn="just" rtl="0">
              <a:lnSpc>
                <a:spcPct val="115000"/>
              </a:lnSpc>
              <a:spcBef>
                <a:spcPts val="1600"/>
              </a:spcBef>
              <a:spcAft>
                <a:spcPts val="1600"/>
              </a:spcAft>
              <a:buSzPts val="1300"/>
              <a:buNone/>
            </a:pPr>
            <a:endParaRPr>
              <a:highlight>
                <a:srgbClr val="FFFFFF"/>
              </a:highlight>
            </a:endParaRPr>
          </a:p>
        </p:txBody>
      </p:sp>
      <p:pic>
        <p:nvPicPr>
          <p:cNvPr id="134" name="Google Shape;134;p6"/>
          <p:cNvPicPr preferRelativeResize="0"/>
          <p:nvPr/>
        </p:nvPicPr>
        <p:blipFill>
          <a:blip r:embed="rId3">
            <a:alphaModFix/>
          </a:blip>
          <a:stretch>
            <a:fillRect/>
          </a:stretch>
        </p:blipFill>
        <p:spPr>
          <a:xfrm>
            <a:off x="119775" y="779750"/>
            <a:ext cx="8948275" cy="4098350"/>
          </a:xfrm>
          <a:prstGeom prst="rect">
            <a:avLst/>
          </a:prstGeom>
          <a:noFill/>
          <a:ln w="9525" cap="flat" cmpd="sng">
            <a:solidFill>
              <a:schemeClr val="dk2"/>
            </a:solidFill>
            <a:prstDash val="solid"/>
            <a:round/>
            <a:headEnd type="none" w="sm" len="sm"/>
            <a:tailEnd type="none" w="sm" len="sm"/>
          </a:ln>
        </p:spPr>
      </p:pic>
      <p:sp>
        <p:nvSpPr>
          <p:cNvPr id="135" name="Google Shape;135;p6"/>
          <p:cNvSpPr txBox="1"/>
          <p:nvPr/>
        </p:nvSpPr>
        <p:spPr>
          <a:xfrm>
            <a:off x="3319200" y="4800400"/>
            <a:ext cx="2505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a:latin typeface="Times New Roman"/>
                <a:ea typeface="Times New Roman"/>
                <a:cs typeface="Times New Roman"/>
                <a:sym typeface="Times New Roman"/>
              </a:rPr>
              <a:t>Table 1 : Paper Review</a:t>
            </a:r>
            <a:endParaRPr sz="1500"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f53f9ced48_0_31"/>
          <p:cNvSpPr txBox="1">
            <a:spLocks noGrp="1"/>
          </p:cNvSpPr>
          <p:nvPr>
            <p:ph type="title"/>
          </p:nvPr>
        </p:nvSpPr>
        <p:spPr>
          <a:xfrm>
            <a:off x="190250" y="3747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rgbClr val="000000"/>
              </a:buClr>
              <a:buSzPct val="93333"/>
              <a:buFont typeface="Arial"/>
              <a:buNone/>
            </a:pPr>
            <a:r>
              <a:rPr lang="en"/>
              <a:t>Literature Survey</a:t>
            </a:r>
            <a:endParaRPr/>
          </a:p>
        </p:txBody>
      </p:sp>
      <p:sp>
        <p:nvSpPr>
          <p:cNvPr id="141" name="Google Shape;141;g2f53f9ced48_0_31"/>
          <p:cNvSpPr txBox="1">
            <a:spLocks noGrp="1"/>
          </p:cNvSpPr>
          <p:nvPr>
            <p:ph type="body" idx="1"/>
          </p:nvPr>
        </p:nvSpPr>
        <p:spPr>
          <a:xfrm>
            <a:off x="311700" y="12299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142" name="Google Shape;142;g2f53f9ced48_0_31"/>
          <p:cNvPicPr preferRelativeResize="0"/>
          <p:nvPr/>
        </p:nvPicPr>
        <p:blipFill>
          <a:blip r:embed="rId3">
            <a:alphaModFix/>
          </a:blip>
          <a:stretch>
            <a:fillRect/>
          </a:stretch>
        </p:blipFill>
        <p:spPr>
          <a:xfrm>
            <a:off x="190250" y="982575"/>
            <a:ext cx="8854325" cy="3825075"/>
          </a:xfrm>
          <a:prstGeom prst="rect">
            <a:avLst/>
          </a:prstGeom>
          <a:noFill/>
          <a:ln w="9525" cap="flat" cmpd="sng">
            <a:solidFill>
              <a:schemeClr val="dk2"/>
            </a:solidFill>
            <a:prstDash val="solid"/>
            <a:round/>
            <a:headEnd type="none" w="sm" len="sm"/>
            <a:tailEnd type="none" w="sm" len="sm"/>
          </a:ln>
        </p:spPr>
      </p:pic>
      <p:sp>
        <p:nvSpPr>
          <p:cNvPr id="143" name="Google Shape;143;g2f53f9ced48_0_31"/>
          <p:cNvSpPr txBox="1"/>
          <p:nvPr/>
        </p:nvSpPr>
        <p:spPr>
          <a:xfrm>
            <a:off x="3391800" y="4745900"/>
            <a:ext cx="2360400" cy="34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a:latin typeface="Times New Roman"/>
                <a:ea typeface="Times New Roman"/>
                <a:cs typeface="Times New Roman"/>
                <a:sym typeface="Times New Roman"/>
              </a:rPr>
              <a:t>Table 2 : Paper Review</a:t>
            </a:r>
            <a:endParaRPr sz="1500" b="1">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1655</Words>
  <Application>Microsoft Office PowerPoint</Application>
  <PresentationFormat>On-screen Show (16:9)</PresentationFormat>
  <Paragraphs>106</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Roboto</vt:lpstr>
      <vt:lpstr>Times New Roman</vt:lpstr>
      <vt:lpstr>Geometric</vt:lpstr>
      <vt:lpstr>RescueNow  Connecting You to Immediate First-Aid  Industry / Inhouse Project : 2024-25 Review - I</vt:lpstr>
      <vt:lpstr>Content</vt:lpstr>
      <vt:lpstr>Introduction to Project  </vt:lpstr>
      <vt:lpstr>Introducing  RescueNow : Connecting You to Immediate First-Aid  </vt:lpstr>
      <vt:lpstr>Lacuna in the existing system</vt:lpstr>
      <vt:lpstr>PowerPoint Presentation</vt:lpstr>
      <vt:lpstr>Problem Definition</vt:lpstr>
      <vt:lpstr>Literature Survey</vt:lpstr>
      <vt:lpstr>Literature Survey</vt:lpstr>
      <vt:lpstr>Methodology Employed</vt:lpstr>
      <vt:lpstr>Hardware, Software, Tools and constraint</vt:lpstr>
      <vt:lpstr>Block / Modular Diagram</vt:lpstr>
      <vt:lpstr>Next Work Plan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Priya123</dc:creator>
  <cp:lastModifiedBy>Eshan Vijay</cp:lastModifiedBy>
  <cp:revision>1</cp:revision>
  <dcterms:modified xsi:type="dcterms:W3CDTF">2025-04-20T19:23:01Z</dcterms:modified>
</cp:coreProperties>
</file>