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4"/>
  </p:notesMasterIdLst>
  <p:sldIdLst>
    <p:sldId id="256" r:id="rId2"/>
    <p:sldId id="259" r:id="rId3"/>
    <p:sldId id="257" r:id="rId4"/>
    <p:sldId id="315" r:id="rId5"/>
    <p:sldId id="320" r:id="rId6"/>
    <p:sldId id="340" r:id="rId7"/>
    <p:sldId id="345" r:id="rId8"/>
    <p:sldId id="316" r:id="rId9"/>
    <p:sldId id="309" r:id="rId10"/>
    <p:sldId id="346" r:id="rId11"/>
    <p:sldId id="317" r:id="rId12"/>
    <p:sldId id="318" r:id="rId13"/>
    <p:sldId id="347" r:id="rId14"/>
    <p:sldId id="319" r:id="rId15"/>
    <p:sldId id="321" r:id="rId16"/>
    <p:sldId id="322" r:id="rId17"/>
    <p:sldId id="344" r:id="rId18"/>
    <p:sldId id="323" r:id="rId19"/>
    <p:sldId id="324" r:id="rId20"/>
    <p:sldId id="325" r:id="rId21"/>
    <p:sldId id="337" r:id="rId22"/>
    <p:sldId id="338" r:id="rId23"/>
    <p:sldId id="326" r:id="rId24"/>
    <p:sldId id="339" r:id="rId25"/>
    <p:sldId id="310" r:id="rId26"/>
    <p:sldId id="328" r:id="rId27"/>
    <p:sldId id="348" r:id="rId28"/>
    <p:sldId id="342" r:id="rId29"/>
    <p:sldId id="329" r:id="rId30"/>
    <p:sldId id="334" r:id="rId31"/>
    <p:sldId id="335" r:id="rId32"/>
    <p:sldId id="330" r:id="rId33"/>
    <p:sldId id="343" r:id="rId34"/>
    <p:sldId id="331" r:id="rId35"/>
    <p:sldId id="332" r:id="rId36"/>
    <p:sldId id="333" r:id="rId37"/>
    <p:sldId id="341" r:id="rId38"/>
    <p:sldId id="288" r:id="rId39"/>
    <p:sldId id="336" r:id="rId40"/>
    <p:sldId id="312" r:id="rId41"/>
    <p:sldId id="313" r:id="rId42"/>
    <p:sldId id="260" r:id="rId43"/>
    <p:sldId id="275" r:id="rId44"/>
    <p:sldId id="268" r:id="rId45"/>
    <p:sldId id="269" r:id="rId46"/>
    <p:sldId id="271" r:id="rId47"/>
    <p:sldId id="274" r:id="rId48"/>
    <p:sldId id="304" r:id="rId49"/>
    <p:sldId id="276" r:id="rId50"/>
    <p:sldId id="277" r:id="rId51"/>
    <p:sldId id="327" r:id="rId52"/>
    <p:sldId id="287" r:id="rId5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93B462E-F138-4D80-B438-0F279BFF2A81}">
          <p14:sldIdLst>
            <p14:sldId id="256"/>
            <p14:sldId id="259"/>
            <p14:sldId id="257"/>
            <p14:sldId id="315"/>
            <p14:sldId id="320"/>
            <p14:sldId id="340"/>
            <p14:sldId id="345"/>
            <p14:sldId id="316"/>
            <p14:sldId id="309"/>
            <p14:sldId id="346"/>
            <p14:sldId id="317"/>
            <p14:sldId id="318"/>
            <p14:sldId id="347"/>
            <p14:sldId id="319"/>
            <p14:sldId id="321"/>
            <p14:sldId id="322"/>
            <p14:sldId id="344"/>
            <p14:sldId id="323"/>
            <p14:sldId id="324"/>
            <p14:sldId id="325"/>
            <p14:sldId id="337"/>
            <p14:sldId id="338"/>
            <p14:sldId id="326"/>
            <p14:sldId id="339"/>
            <p14:sldId id="310"/>
            <p14:sldId id="328"/>
            <p14:sldId id="348"/>
            <p14:sldId id="342"/>
            <p14:sldId id="329"/>
            <p14:sldId id="334"/>
            <p14:sldId id="335"/>
            <p14:sldId id="330"/>
            <p14:sldId id="343"/>
            <p14:sldId id="331"/>
            <p14:sldId id="332"/>
            <p14:sldId id="333"/>
            <p14:sldId id="341"/>
            <p14:sldId id="288"/>
            <p14:sldId id="336"/>
            <p14:sldId id="312"/>
            <p14:sldId id="313"/>
            <p14:sldId id="260"/>
            <p14:sldId id="275"/>
            <p14:sldId id="268"/>
            <p14:sldId id="269"/>
            <p14:sldId id="271"/>
            <p14:sldId id="274"/>
            <p14:sldId id="304"/>
            <p14:sldId id="276"/>
            <p14:sldId id="277"/>
            <p14:sldId id="327"/>
            <p14:sldId id="287"/>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020" autoAdjust="0"/>
    <p:restoredTop sz="94660"/>
  </p:normalViewPr>
  <p:slideViewPr>
    <p:cSldViewPr>
      <p:cViewPr varScale="1">
        <p:scale>
          <a:sx n="128" d="100"/>
          <a:sy n="128" d="100"/>
        </p:scale>
        <p:origin x="1672" y="17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6DEB1F6-0F32-4701-81B5-6E4C33CE9213}" type="datetimeFigureOut">
              <a:rPr lang="en-US" smtClean="0"/>
              <a:t>10/18/21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9E0E023-5BA9-41D3-AA7D-7BF197DF1F31}" type="slidenum">
              <a:rPr lang="en-US" smtClean="0"/>
              <a:t>‹#›</a:t>
            </a:fld>
            <a:endParaRPr lang="en-US"/>
          </a:p>
        </p:txBody>
      </p:sp>
    </p:spTree>
    <p:extLst>
      <p:ext uri="{BB962C8B-B14F-4D97-AF65-F5344CB8AC3E}">
        <p14:creationId xmlns:p14="http://schemas.microsoft.com/office/powerpoint/2010/main" val="9119261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30446-86B6-4934-8D23-92C6B573127D}"/>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16E3FC4A-7BA1-4250-BFFC-419E478789C1}"/>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FA16FFBB-9503-4031-A6A9-C82424A0BAFA}"/>
              </a:ext>
            </a:extLst>
          </p:cNvPr>
          <p:cNvSpPr>
            <a:spLocks noGrp="1"/>
          </p:cNvSpPr>
          <p:nvPr>
            <p:ph type="dt" sz="half" idx="10"/>
          </p:nvPr>
        </p:nvSpPr>
        <p:spPr/>
        <p:txBody>
          <a:bodyPr/>
          <a:lstStyle/>
          <a:p>
            <a:fld id="{981F3BAF-4643-402C-8E76-037D862F6565}" type="datetimeFigureOut">
              <a:rPr lang="en-US" smtClean="0"/>
              <a:t>10/18/21</a:t>
            </a:fld>
            <a:endParaRPr lang="en-US"/>
          </a:p>
        </p:txBody>
      </p:sp>
      <p:sp>
        <p:nvSpPr>
          <p:cNvPr id="5" name="Footer Placeholder 4">
            <a:extLst>
              <a:ext uri="{FF2B5EF4-FFF2-40B4-BE49-F238E27FC236}">
                <a16:creationId xmlns:a16="http://schemas.microsoft.com/office/drawing/2014/main" id="{FD5DCE68-EA44-4817-BE09-20782336B59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3A878B0-7FE7-474B-841E-A2F06203FD02}"/>
              </a:ext>
            </a:extLst>
          </p:cNvPr>
          <p:cNvSpPr>
            <a:spLocks noGrp="1"/>
          </p:cNvSpPr>
          <p:nvPr>
            <p:ph type="sldNum" sz="quarter" idx="12"/>
          </p:nvPr>
        </p:nvSpPr>
        <p:spPr/>
        <p:txBody>
          <a:bodyPr/>
          <a:lstStyle/>
          <a:p>
            <a:fld id="{5CAA6641-C4C2-45A6-986E-72DFB255A875}" type="slidenum">
              <a:rPr lang="en-US" smtClean="0"/>
              <a:t>‹#›</a:t>
            </a:fld>
            <a:endParaRPr lang="en-US"/>
          </a:p>
        </p:txBody>
      </p:sp>
    </p:spTree>
    <p:extLst>
      <p:ext uri="{BB962C8B-B14F-4D97-AF65-F5344CB8AC3E}">
        <p14:creationId xmlns:p14="http://schemas.microsoft.com/office/powerpoint/2010/main" val="8868762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D8108-3C6F-44F9-8473-C7187FA90DC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85C535A-5688-48C5-9A5C-52F8BCF014A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2282EF0-AA3D-4FCF-ABEE-9BE50398872D}"/>
              </a:ext>
            </a:extLst>
          </p:cNvPr>
          <p:cNvSpPr>
            <a:spLocks noGrp="1"/>
          </p:cNvSpPr>
          <p:nvPr>
            <p:ph type="dt" sz="half" idx="10"/>
          </p:nvPr>
        </p:nvSpPr>
        <p:spPr/>
        <p:txBody>
          <a:bodyPr/>
          <a:lstStyle/>
          <a:p>
            <a:fld id="{981F3BAF-4643-402C-8E76-037D862F6565}" type="datetimeFigureOut">
              <a:rPr lang="en-US" smtClean="0"/>
              <a:t>10/18/21</a:t>
            </a:fld>
            <a:endParaRPr lang="en-US"/>
          </a:p>
        </p:txBody>
      </p:sp>
      <p:sp>
        <p:nvSpPr>
          <p:cNvPr id="5" name="Footer Placeholder 4">
            <a:extLst>
              <a:ext uri="{FF2B5EF4-FFF2-40B4-BE49-F238E27FC236}">
                <a16:creationId xmlns:a16="http://schemas.microsoft.com/office/drawing/2014/main" id="{15B2645D-A138-49D4-B929-8DEAB8FA427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784645-BEBB-4F9E-B33F-CC1545DAE7B1}"/>
              </a:ext>
            </a:extLst>
          </p:cNvPr>
          <p:cNvSpPr>
            <a:spLocks noGrp="1"/>
          </p:cNvSpPr>
          <p:nvPr>
            <p:ph type="sldNum" sz="quarter" idx="12"/>
          </p:nvPr>
        </p:nvSpPr>
        <p:spPr/>
        <p:txBody>
          <a:bodyPr/>
          <a:lstStyle/>
          <a:p>
            <a:fld id="{5CAA6641-C4C2-45A6-986E-72DFB255A875}" type="slidenum">
              <a:rPr lang="en-US" smtClean="0"/>
              <a:t>‹#›</a:t>
            </a:fld>
            <a:endParaRPr lang="en-US"/>
          </a:p>
        </p:txBody>
      </p:sp>
    </p:spTree>
    <p:extLst>
      <p:ext uri="{BB962C8B-B14F-4D97-AF65-F5344CB8AC3E}">
        <p14:creationId xmlns:p14="http://schemas.microsoft.com/office/powerpoint/2010/main" val="27372815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98045AC-E1B2-492A-96F9-52329D190B9D}"/>
              </a:ext>
            </a:extLst>
          </p:cNvPr>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FFFE927-6AC0-49F5-AB43-0DA6307D18C4}"/>
              </a:ext>
            </a:extLst>
          </p:cNvPr>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B2467E6-0622-436B-AF35-DD788A18F972}"/>
              </a:ext>
            </a:extLst>
          </p:cNvPr>
          <p:cNvSpPr>
            <a:spLocks noGrp="1"/>
          </p:cNvSpPr>
          <p:nvPr>
            <p:ph type="dt" sz="half" idx="10"/>
          </p:nvPr>
        </p:nvSpPr>
        <p:spPr/>
        <p:txBody>
          <a:bodyPr/>
          <a:lstStyle/>
          <a:p>
            <a:fld id="{981F3BAF-4643-402C-8E76-037D862F6565}" type="datetimeFigureOut">
              <a:rPr lang="en-US" smtClean="0"/>
              <a:t>10/18/21</a:t>
            </a:fld>
            <a:endParaRPr lang="en-US"/>
          </a:p>
        </p:txBody>
      </p:sp>
      <p:sp>
        <p:nvSpPr>
          <p:cNvPr id="5" name="Footer Placeholder 4">
            <a:extLst>
              <a:ext uri="{FF2B5EF4-FFF2-40B4-BE49-F238E27FC236}">
                <a16:creationId xmlns:a16="http://schemas.microsoft.com/office/drawing/2014/main" id="{0E6255BA-55C3-46FD-8593-50753348CD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D4DEAE-C197-4DDF-BD1E-66A1F437D5A3}"/>
              </a:ext>
            </a:extLst>
          </p:cNvPr>
          <p:cNvSpPr>
            <a:spLocks noGrp="1"/>
          </p:cNvSpPr>
          <p:nvPr>
            <p:ph type="sldNum" sz="quarter" idx="12"/>
          </p:nvPr>
        </p:nvSpPr>
        <p:spPr/>
        <p:txBody>
          <a:bodyPr/>
          <a:lstStyle/>
          <a:p>
            <a:fld id="{5CAA6641-C4C2-45A6-986E-72DFB255A875}" type="slidenum">
              <a:rPr lang="en-US" smtClean="0"/>
              <a:t>‹#›</a:t>
            </a:fld>
            <a:endParaRPr lang="en-US"/>
          </a:p>
        </p:txBody>
      </p:sp>
    </p:spTree>
    <p:extLst>
      <p:ext uri="{BB962C8B-B14F-4D97-AF65-F5344CB8AC3E}">
        <p14:creationId xmlns:p14="http://schemas.microsoft.com/office/powerpoint/2010/main" val="22539050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A0AAE9-BAEF-4969-A3DE-FA9C94D4B64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F1B4571-06FC-4395-AD7C-B4B40BA3D3E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CE0ED72-D004-414E-9B83-42DEFCFCD348}"/>
              </a:ext>
            </a:extLst>
          </p:cNvPr>
          <p:cNvSpPr>
            <a:spLocks noGrp="1"/>
          </p:cNvSpPr>
          <p:nvPr>
            <p:ph type="dt" sz="half" idx="10"/>
          </p:nvPr>
        </p:nvSpPr>
        <p:spPr/>
        <p:txBody>
          <a:bodyPr/>
          <a:lstStyle/>
          <a:p>
            <a:fld id="{981F3BAF-4643-402C-8E76-037D862F6565}" type="datetimeFigureOut">
              <a:rPr lang="en-US" smtClean="0"/>
              <a:t>10/18/21</a:t>
            </a:fld>
            <a:endParaRPr lang="en-US"/>
          </a:p>
        </p:txBody>
      </p:sp>
      <p:sp>
        <p:nvSpPr>
          <p:cNvPr id="5" name="Footer Placeholder 4">
            <a:extLst>
              <a:ext uri="{FF2B5EF4-FFF2-40B4-BE49-F238E27FC236}">
                <a16:creationId xmlns:a16="http://schemas.microsoft.com/office/drawing/2014/main" id="{ED87BCB9-8A2F-4342-A4B1-80D9EF7C9C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F16920-E3C2-4194-92B2-0B91888A4D9B}"/>
              </a:ext>
            </a:extLst>
          </p:cNvPr>
          <p:cNvSpPr>
            <a:spLocks noGrp="1"/>
          </p:cNvSpPr>
          <p:nvPr>
            <p:ph type="sldNum" sz="quarter" idx="12"/>
          </p:nvPr>
        </p:nvSpPr>
        <p:spPr/>
        <p:txBody>
          <a:bodyPr/>
          <a:lstStyle/>
          <a:p>
            <a:fld id="{5CAA6641-C4C2-45A6-986E-72DFB255A875}" type="slidenum">
              <a:rPr lang="en-US" smtClean="0"/>
              <a:t>‹#›</a:t>
            </a:fld>
            <a:endParaRPr lang="en-US"/>
          </a:p>
        </p:txBody>
      </p:sp>
    </p:spTree>
    <p:extLst>
      <p:ext uri="{BB962C8B-B14F-4D97-AF65-F5344CB8AC3E}">
        <p14:creationId xmlns:p14="http://schemas.microsoft.com/office/powerpoint/2010/main" val="35861077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B69E1-F299-4FD6-ADB9-81AFDC90114A}"/>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58D465C0-D69D-4250-B807-413526820783}"/>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6C7B810-BF0A-4B7A-B835-B530E6AA39C4}"/>
              </a:ext>
            </a:extLst>
          </p:cNvPr>
          <p:cNvSpPr>
            <a:spLocks noGrp="1"/>
          </p:cNvSpPr>
          <p:nvPr>
            <p:ph type="dt" sz="half" idx="10"/>
          </p:nvPr>
        </p:nvSpPr>
        <p:spPr/>
        <p:txBody>
          <a:bodyPr/>
          <a:lstStyle/>
          <a:p>
            <a:fld id="{981F3BAF-4643-402C-8E76-037D862F6565}" type="datetimeFigureOut">
              <a:rPr lang="en-US" smtClean="0"/>
              <a:t>10/18/21</a:t>
            </a:fld>
            <a:endParaRPr lang="en-US"/>
          </a:p>
        </p:txBody>
      </p:sp>
      <p:sp>
        <p:nvSpPr>
          <p:cNvPr id="5" name="Footer Placeholder 4">
            <a:extLst>
              <a:ext uri="{FF2B5EF4-FFF2-40B4-BE49-F238E27FC236}">
                <a16:creationId xmlns:a16="http://schemas.microsoft.com/office/drawing/2014/main" id="{87924506-0620-4BCB-A2FB-689BABCDD9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88B8240-479E-49DF-919D-9969FFBC3AB0}"/>
              </a:ext>
            </a:extLst>
          </p:cNvPr>
          <p:cNvSpPr>
            <a:spLocks noGrp="1"/>
          </p:cNvSpPr>
          <p:nvPr>
            <p:ph type="sldNum" sz="quarter" idx="12"/>
          </p:nvPr>
        </p:nvSpPr>
        <p:spPr/>
        <p:txBody>
          <a:bodyPr/>
          <a:lstStyle/>
          <a:p>
            <a:fld id="{5CAA6641-C4C2-45A6-986E-72DFB255A875}" type="slidenum">
              <a:rPr lang="en-US" smtClean="0"/>
              <a:t>‹#›</a:t>
            </a:fld>
            <a:endParaRPr lang="en-US"/>
          </a:p>
        </p:txBody>
      </p:sp>
    </p:spTree>
    <p:extLst>
      <p:ext uri="{BB962C8B-B14F-4D97-AF65-F5344CB8AC3E}">
        <p14:creationId xmlns:p14="http://schemas.microsoft.com/office/powerpoint/2010/main" val="29131379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29E4BA-1291-4D39-BB48-F5E28B25E72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DAFF4B3-C659-4C3F-8529-BB2A8C4EE7CC}"/>
              </a:ext>
            </a:extLst>
          </p:cNvPr>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2D3E671-9A6A-4C41-99BE-D9997D23B161}"/>
              </a:ext>
            </a:extLst>
          </p:cNvPr>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9366775-BEEE-4A00-BCD6-A319D67F0758}"/>
              </a:ext>
            </a:extLst>
          </p:cNvPr>
          <p:cNvSpPr>
            <a:spLocks noGrp="1"/>
          </p:cNvSpPr>
          <p:nvPr>
            <p:ph type="dt" sz="half" idx="10"/>
          </p:nvPr>
        </p:nvSpPr>
        <p:spPr/>
        <p:txBody>
          <a:bodyPr/>
          <a:lstStyle/>
          <a:p>
            <a:fld id="{981F3BAF-4643-402C-8E76-037D862F6565}" type="datetimeFigureOut">
              <a:rPr lang="en-US" smtClean="0"/>
              <a:t>10/18/21</a:t>
            </a:fld>
            <a:endParaRPr lang="en-US"/>
          </a:p>
        </p:txBody>
      </p:sp>
      <p:sp>
        <p:nvSpPr>
          <p:cNvPr id="6" name="Footer Placeholder 5">
            <a:extLst>
              <a:ext uri="{FF2B5EF4-FFF2-40B4-BE49-F238E27FC236}">
                <a16:creationId xmlns:a16="http://schemas.microsoft.com/office/drawing/2014/main" id="{93A675B7-5AD1-4E5C-93F4-3FB3D332EB6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71A609E-3C83-4312-BF68-E9AB97144969}"/>
              </a:ext>
            </a:extLst>
          </p:cNvPr>
          <p:cNvSpPr>
            <a:spLocks noGrp="1"/>
          </p:cNvSpPr>
          <p:nvPr>
            <p:ph type="sldNum" sz="quarter" idx="12"/>
          </p:nvPr>
        </p:nvSpPr>
        <p:spPr/>
        <p:txBody>
          <a:bodyPr/>
          <a:lstStyle/>
          <a:p>
            <a:fld id="{5CAA6641-C4C2-45A6-986E-72DFB255A875}" type="slidenum">
              <a:rPr lang="en-US" smtClean="0"/>
              <a:t>‹#›</a:t>
            </a:fld>
            <a:endParaRPr lang="en-US"/>
          </a:p>
        </p:txBody>
      </p:sp>
    </p:spTree>
    <p:extLst>
      <p:ext uri="{BB962C8B-B14F-4D97-AF65-F5344CB8AC3E}">
        <p14:creationId xmlns:p14="http://schemas.microsoft.com/office/powerpoint/2010/main" val="8785016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30BF6F-A5B4-4817-80AA-1D1B641F37AC}"/>
              </a:ext>
            </a:extLst>
          </p:cNvPr>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B70857E-BF03-4227-9846-7AC889632E05}"/>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AD8CE6F3-5E64-4C66-B234-27441CC0AA6A}"/>
              </a:ext>
            </a:extLst>
          </p:cNvPr>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FBB25E0-921F-443D-8FD8-A6B90AA83B30}"/>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F953DC10-7F8E-426B-A29B-B8C6A61D8B10}"/>
              </a:ext>
            </a:extLst>
          </p:cNvPr>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5927628-97AD-4406-9AE9-BDC3915E8747}"/>
              </a:ext>
            </a:extLst>
          </p:cNvPr>
          <p:cNvSpPr>
            <a:spLocks noGrp="1"/>
          </p:cNvSpPr>
          <p:nvPr>
            <p:ph type="dt" sz="half" idx="10"/>
          </p:nvPr>
        </p:nvSpPr>
        <p:spPr/>
        <p:txBody>
          <a:bodyPr/>
          <a:lstStyle/>
          <a:p>
            <a:fld id="{981F3BAF-4643-402C-8E76-037D862F6565}" type="datetimeFigureOut">
              <a:rPr lang="en-US" smtClean="0"/>
              <a:t>10/18/21</a:t>
            </a:fld>
            <a:endParaRPr lang="en-US"/>
          </a:p>
        </p:txBody>
      </p:sp>
      <p:sp>
        <p:nvSpPr>
          <p:cNvPr id="8" name="Footer Placeholder 7">
            <a:extLst>
              <a:ext uri="{FF2B5EF4-FFF2-40B4-BE49-F238E27FC236}">
                <a16:creationId xmlns:a16="http://schemas.microsoft.com/office/drawing/2014/main" id="{5EFC4A28-0E7A-4AD2-9B8A-BE305CD71E6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711CEB0-75C7-4A92-AA52-1C524196CCE9}"/>
              </a:ext>
            </a:extLst>
          </p:cNvPr>
          <p:cNvSpPr>
            <a:spLocks noGrp="1"/>
          </p:cNvSpPr>
          <p:nvPr>
            <p:ph type="sldNum" sz="quarter" idx="12"/>
          </p:nvPr>
        </p:nvSpPr>
        <p:spPr/>
        <p:txBody>
          <a:bodyPr/>
          <a:lstStyle/>
          <a:p>
            <a:fld id="{5CAA6641-C4C2-45A6-986E-72DFB255A875}" type="slidenum">
              <a:rPr lang="en-US" smtClean="0"/>
              <a:t>‹#›</a:t>
            </a:fld>
            <a:endParaRPr lang="en-US"/>
          </a:p>
        </p:txBody>
      </p:sp>
    </p:spTree>
    <p:extLst>
      <p:ext uri="{BB962C8B-B14F-4D97-AF65-F5344CB8AC3E}">
        <p14:creationId xmlns:p14="http://schemas.microsoft.com/office/powerpoint/2010/main" val="31265391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4C546-9527-4AE0-895F-B67E82ED3E2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93AD772-BA89-4215-B0C7-836BEB3FD8A5}"/>
              </a:ext>
            </a:extLst>
          </p:cNvPr>
          <p:cNvSpPr>
            <a:spLocks noGrp="1"/>
          </p:cNvSpPr>
          <p:nvPr>
            <p:ph type="dt" sz="half" idx="10"/>
          </p:nvPr>
        </p:nvSpPr>
        <p:spPr/>
        <p:txBody>
          <a:bodyPr/>
          <a:lstStyle/>
          <a:p>
            <a:fld id="{981F3BAF-4643-402C-8E76-037D862F6565}" type="datetimeFigureOut">
              <a:rPr lang="en-US" smtClean="0"/>
              <a:t>10/18/21</a:t>
            </a:fld>
            <a:endParaRPr lang="en-US"/>
          </a:p>
        </p:txBody>
      </p:sp>
      <p:sp>
        <p:nvSpPr>
          <p:cNvPr id="4" name="Footer Placeholder 3">
            <a:extLst>
              <a:ext uri="{FF2B5EF4-FFF2-40B4-BE49-F238E27FC236}">
                <a16:creationId xmlns:a16="http://schemas.microsoft.com/office/drawing/2014/main" id="{86E0FEE7-A2E6-4A79-88C0-5EC73792D38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FF38ACA-C30C-455C-9883-DC8A9F98F33B}"/>
              </a:ext>
            </a:extLst>
          </p:cNvPr>
          <p:cNvSpPr>
            <a:spLocks noGrp="1"/>
          </p:cNvSpPr>
          <p:nvPr>
            <p:ph type="sldNum" sz="quarter" idx="12"/>
          </p:nvPr>
        </p:nvSpPr>
        <p:spPr/>
        <p:txBody>
          <a:bodyPr/>
          <a:lstStyle/>
          <a:p>
            <a:fld id="{5CAA6641-C4C2-45A6-986E-72DFB255A875}" type="slidenum">
              <a:rPr lang="en-US" smtClean="0"/>
              <a:t>‹#›</a:t>
            </a:fld>
            <a:endParaRPr lang="en-US"/>
          </a:p>
        </p:txBody>
      </p:sp>
    </p:spTree>
    <p:extLst>
      <p:ext uri="{BB962C8B-B14F-4D97-AF65-F5344CB8AC3E}">
        <p14:creationId xmlns:p14="http://schemas.microsoft.com/office/powerpoint/2010/main" val="7321164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73E85E8-2F7D-457F-B984-1FD5DCB0EE93}"/>
              </a:ext>
            </a:extLst>
          </p:cNvPr>
          <p:cNvSpPr>
            <a:spLocks noGrp="1"/>
          </p:cNvSpPr>
          <p:nvPr>
            <p:ph type="dt" sz="half" idx="10"/>
          </p:nvPr>
        </p:nvSpPr>
        <p:spPr/>
        <p:txBody>
          <a:bodyPr/>
          <a:lstStyle/>
          <a:p>
            <a:fld id="{981F3BAF-4643-402C-8E76-037D862F6565}" type="datetimeFigureOut">
              <a:rPr lang="en-US" smtClean="0"/>
              <a:t>10/18/21</a:t>
            </a:fld>
            <a:endParaRPr lang="en-US"/>
          </a:p>
        </p:txBody>
      </p:sp>
      <p:sp>
        <p:nvSpPr>
          <p:cNvPr id="3" name="Footer Placeholder 2">
            <a:extLst>
              <a:ext uri="{FF2B5EF4-FFF2-40B4-BE49-F238E27FC236}">
                <a16:creationId xmlns:a16="http://schemas.microsoft.com/office/drawing/2014/main" id="{DFF2C942-CC7E-4E67-B47B-D2932CEAA61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B66A924-4B27-4137-9B0B-3487601F9482}"/>
              </a:ext>
            </a:extLst>
          </p:cNvPr>
          <p:cNvSpPr>
            <a:spLocks noGrp="1"/>
          </p:cNvSpPr>
          <p:nvPr>
            <p:ph type="sldNum" sz="quarter" idx="12"/>
          </p:nvPr>
        </p:nvSpPr>
        <p:spPr/>
        <p:txBody>
          <a:bodyPr/>
          <a:lstStyle/>
          <a:p>
            <a:fld id="{5CAA6641-C4C2-45A6-986E-72DFB255A875}" type="slidenum">
              <a:rPr lang="en-US" smtClean="0"/>
              <a:t>‹#›</a:t>
            </a:fld>
            <a:endParaRPr lang="en-US"/>
          </a:p>
        </p:txBody>
      </p:sp>
    </p:spTree>
    <p:extLst>
      <p:ext uri="{BB962C8B-B14F-4D97-AF65-F5344CB8AC3E}">
        <p14:creationId xmlns:p14="http://schemas.microsoft.com/office/powerpoint/2010/main" val="22477890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B036FF-B437-4C20-95A2-4116F759CE25}"/>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46F784EA-74D6-4AAB-8B6D-E1F66A41A1FB}"/>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0AE4B5E-55B0-4C60-BED6-5B87BBF755DA}"/>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B8F35589-4CC4-4E7D-B00C-6E3FE6A8EC9C}"/>
              </a:ext>
            </a:extLst>
          </p:cNvPr>
          <p:cNvSpPr>
            <a:spLocks noGrp="1"/>
          </p:cNvSpPr>
          <p:nvPr>
            <p:ph type="dt" sz="half" idx="10"/>
          </p:nvPr>
        </p:nvSpPr>
        <p:spPr/>
        <p:txBody>
          <a:bodyPr/>
          <a:lstStyle/>
          <a:p>
            <a:fld id="{981F3BAF-4643-402C-8E76-037D862F6565}" type="datetimeFigureOut">
              <a:rPr lang="en-US" smtClean="0"/>
              <a:t>10/18/21</a:t>
            </a:fld>
            <a:endParaRPr lang="en-US"/>
          </a:p>
        </p:txBody>
      </p:sp>
      <p:sp>
        <p:nvSpPr>
          <p:cNvPr id="6" name="Footer Placeholder 5">
            <a:extLst>
              <a:ext uri="{FF2B5EF4-FFF2-40B4-BE49-F238E27FC236}">
                <a16:creationId xmlns:a16="http://schemas.microsoft.com/office/drawing/2014/main" id="{57E64730-6318-4D76-A0EA-B3B11F6F0EF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CBE7847-9A13-48B9-ACBF-87158616F6EE}"/>
              </a:ext>
            </a:extLst>
          </p:cNvPr>
          <p:cNvSpPr>
            <a:spLocks noGrp="1"/>
          </p:cNvSpPr>
          <p:nvPr>
            <p:ph type="sldNum" sz="quarter" idx="12"/>
          </p:nvPr>
        </p:nvSpPr>
        <p:spPr/>
        <p:txBody>
          <a:bodyPr/>
          <a:lstStyle/>
          <a:p>
            <a:fld id="{5CAA6641-C4C2-45A6-986E-72DFB255A875}" type="slidenum">
              <a:rPr lang="en-US" smtClean="0"/>
              <a:t>‹#›</a:t>
            </a:fld>
            <a:endParaRPr lang="en-US"/>
          </a:p>
        </p:txBody>
      </p:sp>
    </p:spTree>
    <p:extLst>
      <p:ext uri="{BB962C8B-B14F-4D97-AF65-F5344CB8AC3E}">
        <p14:creationId xmlns:p14="http://schemas.microsoft.com/office/powerpoint/2010/main" val="20109317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C6037A-3326-483E-9B05-FBB5CAF20CDD}"/>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F850693C-DDF8-46DD-9C36-08244CBBB7EC}"/>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a:extLst>
              <a:ext uri="{FF2B5EF4-FFF2-40B4-BE49-F238E27FC236}">
                <a16:creationId xmlns:a16="http://schemas.microsoft.com/office/drawing/2014/main" id="{227854C3-AB52-4EBA-A730-4227FFFD1CBF}"/>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FAE9C3EC-DA2F-4774-9936-F534C3AF485F}"/>
              </a:ext>
            </a:extLst>
          </p:cNvPr>
          <p:cNvSpPr>
            <a:spLocks noGrp="1"/>
          </p:cNvSpPr>
          <p:nvPr>
            <p:ph type="dt" sz="half" idx="10"/>
          </p:nvPr>
        </p:nvSpPr>
        <p:spPr/>
        <p:txBody>
          <a:bodyPr/>
          <a:lstStyle/>
          <a:p>
            <a:fld id="{981F3BAF-4643-402C-8E76-037D862F6565}" type="datetimeFigureOut">
              <a:rPr lang="en-US" smtClean="0"/>
              <a:t>10/18/21</a:t>
            </a:fld>
            <a:endParaRPr lang="en-US"/>
          </a:p>
        </p:txBody>
      </p:sp>
      <p:sp>
        <p:nvSpPr>
          <p:cNvPr id="6" name="Footer Placeholder 5">
            <a:extLst>
              <a:ext uri="{FF2B5EF4-FFF2-40B4-BE49-F238E27FC236}">
                <a16:creationId xmlns:a16="http://schemas.microsoft.com/office/drawing/2014/main" id="{87CCBCCA-60DF-4A2E-84CC-A8D35E05CA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12DBFD3-3D0F-44CF-A8D2-CB32547CE350}"/>
              </a:ext>
            </a:extLst>
          </p:cNvPr>
          <p:cNvSpPr>
            <a:spLocks noGrp="1"/>
          </p:cNvSpPr>
          <p:nvPr>
            <p:ph type="sldNum" sz="quarter" idx="12"/>
          </p:nvPr>
        </p:nvSpPr>
        <p:spPr/>
        <p:txBody>
          <a:bodyPr/>
          <a:lstStyle/>
          <a:p>
            <a:fld id="{5CAA6641-C4C2-45A6-986E-72DFB255A875}" type="slidenum">
              <a:rPr lang="en-US" smtClean="0"/>
              <a:t>‹#›</a:t>
            </a:fld>
            <a:endParaRPr lang="en-US"/>
          </a:p>
        </p:txBody>
      </p:sp>
    </p:spTree>
    <p:extLst>
      <p:ext uri="{BB962C8B-B14F-4D97-AF65-F5344CB8AC3E}">
        <p14:creationId xmlns:p14="http://schemas.microsoft.com/office/powerpoint/2010/main" val="6802365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FD075D9-21C5-4F52-9722-2229D88A5928}"/>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6C865F7-FBF6-4A06-B5DD-4B2B2A0E8ED9}"/>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C2ED06D-B4B0-4588-B52A-C6C16ED9BEB3}"/>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981F3BAF-4643-402C-8E76-037D862F6565}" type="datetimeFigureOut">
              <a:rPr lang="en-US" smtClean="0"/>
              <a:t>10/18/21</a:t>
            </a:fld>
            <a:endParaRPr lang="en-US"/>
          </a:p>
        </p:txBody>
      </p:sp>
      <p:sp>
        <p:nvSpPr>
          <p:cNvPr id="5" name="Footer Placeholder 4">
            <a:extLst>
              <a:ext uri="{FF2B5EF4-FFF2-40B4-BE49-F238E27FC236}">
                <a16:creationId xmlns:a16="http://schemas.microsoft.com/office/drawing/2014/main" id="{203440C7-122F-4D71-9933-273080729F71}"/>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5F6009A-66C0-4DB5-BD69-4949789537A2}"/>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CAA6641-C4C2-45A6-986E-72DFB255A875}" type="slidenum">
              <a:rPr lang="en-US" smtClean="0"/>
              <a:t>‹#›</a:t>
            </a:fld>
            <a:endParaRPr lang="en-US"/>
          </a:p>
        </p:txBody>
      </p:sp>
    </p:spTree>
    <p:extLst>
      <p:ext uri="{BB962C8B-B14F-4D97-AF65-F5344CB8AC3E}">
        <p14:creationId xmlns:p14="http://schemas.microsoft.com/office/powerpoint/2010/main" val="222810107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image" Target="../media/image23.jpg"/><Relationship Id="rId1" Type="http://schemas.openxmlformats.org/officeDocument/2006/relationships/slideLayout" Target="../slideLayouts/slideLayout2.xml"/><Relationship Id="rId4" Type="http://schemas.openxmlformats.org/officeDocument/2006/relationships/image" Target="../media/image25.jp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image" Target="../media/image27.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9791" y="907596"/>
            <a:ext cx="8229600" cy="1470025"/>
          </a:xfrm>
        </p:spPr>
        <p:txBody>
          <a:bodyPr>
            <a:normAutofit/>
          </a:bodyPr>
          <a:lstStyle/>
          <a:p>
            <a:r>
              <a:rPr lang="en-US" b="1" dirty="0">
                <a:solidFill>
                  <a:schemeClr val="tx1">
                    <a:lumMod val="75000"/>
                    <a:lumOff val="25000"/>
                  </a:schemeClr>
                </a:solidFill>
              </a:rPr>
              <a:t>Lessons Learned from the </a:t>
            </a:r>
            <a:br>
              <a:rPr lang="en-US" b="1" dirty="0">
                <a:solidFill>
                  <a:schemeClr val="tx1">
                    <a:lumMod val="75000"/>
                    <a:lumOff val="25000"/>
                  </a:schemeClr>
                </a:solidFill>
              </a:rPr>
            </a:br>
            <a:r>
              <a:rPr lang="en-US" b="1" dirty="0">
                <a:solidFill>
                  <a:schemeClr val="tx1">
                    <a:lumMod val="75000"/>
                    <a:lumOff val="25000"/>
                  </a:schemeClr>
                </a:solidFill>
              </a:rPr>
              <a:t>Cerner EHRM Project</a:t>
            </a:r>
          </a:p>
        </p:txBody>
      </p:sp>
      <p:sp>
        <p:nvSpPr>
          <p:cNvPr id="3" name="Subtitle 2"/>
          <p:cNvSpPr>
            <a:spLocks noGrp="1"/>
          </p:cNvSpPr>
          <p:nvPr>
            <p:ph type="subTitle" idx="1"/>
          </p:nvPr>
        </p:nvSpPr>
        <p:spPr>
          <a:xfrm>
            <a:off x="3124200" y="3114561"/>
            <a:ext cx="4881564" cy="1435434"/>
          </a:xfrm>
        </p:spPr>
        <p:txBody>
          <a:bodyPr>
            <a:normAutofit fontScale="92500" lnSpcReduction="20000"/>
          </a:bodyPr>
          <a:lstStyle/>
          <a:p>
            <a:pPr algn="l"/>
            <a:r>
              <a:rPr lang="en-US" dirty="0"/>
              <a:t>Art Wallace, M.D., Ph.D.</a:t>
            </a:r>
          </a:p>
          <a:p>
            <a:pPr algn="l"/>
            <a:r>
              <a:rPr lang="en-US" dirty="0"/>
              <a:t>Professor and Vice-Chairman UCSF</a:t>
            </a:r>
          </a:p>
          <a:p>
            <a:pPr algn="l"/>
            <a:r>
              <a:rPr lang="en-US" dirty="0"/>
              <a:t>Chief of Anesthesia San Francisco VAMC</a:t>
            </a:r>
          </a:p>
          <a:p>
            <a:pPr algn="l"/>
            <a:r>
              <a:rPr lang="en-US" dirty="0"/>
              <a:t>Co-Chair of Cerner EHRM Perioperative Council</a:t>
            </a:r>
          </a:p>
          <a:p>
            <a:pPr algn="l"/>
            <a:r>
              <a:rPr lang="en-US" dirty="0" err="1"/>
              <a:t>Art.Wallace@va.gov</a:t>
            </a:r>
            <a:endParaRPr lang="en-US" dirty="0"/>
          </a:p>
          <a:p>
            <a:pPr algn="l"/>
            <a:endParaRPr lang="en-US" dirty="0"/>
          </a:p>
        </p:txBody>
      </p:sp>
      <p:pic>
        <p:nvPicPr>
          <p:cNvPr id="1026" name="Picture 1">
            <a:extLst>
              <a:ext uri="{FF2B5EF4-FFF2-40B4-BE49-F238E27FC236}">
                <a16:creationId xmlns:a16="http://schemas.microsoft.com/office/drawing/2014/main" id="{2989223E-F4FD-4D74-8012-1B5FF27891E8}"/>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33600" y="5255285"/>
            <a:ext cx="4267200" cy="11246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7" descr="A person wearing a suit and tie&#10;&#10;Description automatically generated with medium confidence">
            <a:extLst>
              <a:ext uri="{FF2B5EF4-FFF2-40B4-BE49-F238E27FC236}">
                <a16:creationId xmlns:a16="http://schemas.microsoft.com/office/drawing/2014/main" id="{6F555BDF-8495-0049-B9B5-1966E8BB2FB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52600" y="3114561"/>
            <a:ext cx="1221582" cy="1403784"/>
          </a:xfrm>
          <a:prstGeom prst="rect">
            <a:avLst/>
          </a:prstGeom>
        </p:spPr>
      </p:pic>
    </p:spTree>
    <p:extLst>
      <p:ext uri="{BB962C8B-B14F-4D97-AF65-F5344CB8AC3E}">
        <p14:creationId xmlns:p14="http://schemas.microsoft.com/office/powerpoint/2010/main" val="33824691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B39EEC-5AC9-4714-BB1D-3208B6B6F805}"/>
              </a:ext>
            </a:extLst>
          </p:cNvPr>
          <p:cNvSpPr>
            <a:spLocks noGrp="1"/>
          </p:cNvSpPr>
          <p:nvPr>
            <p:ph type="title"/>
          </p:nvPr>
        </p:nvSpPr>
        <p:spPr>
          <a:xfrm>
            <a:off x="1524000" y="2667000"/>
            <a:ext cx="6629400" cy="1325563"/>
          </a:xfrm>
        </p:spPr>
        <p:txBody>
          <a:bodyPr>
            <a:normAutofit fontScale="90000"/>
          </a:bodyPr>
          <a:lstStyle/>
          <a:p>
            <a:r>
              <a:rPr lang="en-US" sz="8800" b="1" dirty="0"/>
              <a:t>Specifications?</a:t>
            </a:r>
          </a:p>
        </p:txBody>
      </p:sp>
    </p:spTree>
    <p:extLst>
      <p:ext uri="{BB962C8B-B14F-4D97-AF65-F5344CB8AC3E}">
        <p14:creationId xmlns:p14="http://schemas.microsoft.com/office/powerpoint/2010/main" val="22270826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95B8A4-597C-40CE-B169-CCBD1447831A}"/>
              </a:ext>
            </a:extLst>
          </p:cNvPr>
          <p:cNvSpPr>
            <a:spLocks noGrp="1"/>
          </p:cNvSpPr>
          <p:nvPr>
            <p:ph type="title"/>
          </p:nvPr>
        </p:nvSpPr>
        <p:spPr/>
        <p:txBody>
          <a:bodyPr>
            <a:normAutofit/>
          </a:bodyPr>
          <a:lstStyle/>
          <a:p>
            <a:r>
              <a:rPr lang="en-US" sz="3600" b="1" dirty="0"/>
              <a:t>Cerner EHRM Specifications for Anesthesia</a:t>
            </a:r>
          </a:p>
        </p:txBody>
      </p:sp>
      <p:sp>
        <p:nvSpPr>
          <p:cNvPr id="3" name="Content Placeholder 2">
            <a:extLst>
              <a:ext uri="{FF2B5EF4-FFF2-40B4-BE49-F238E27FC236}">
                <a16:creationId xmlns:a16="http://schemas.microsoft.com/office/drawing/2014/main" id="{F2B909E8-C0FF-4D97-8DCA-E7F7EE90274E}"/>
              </a:ext>
            </a:extLst>
          </p:cNvPr>
          <p:cNvSpPr>
            <a:spLocks noGrp="1"/>
          </p:cNvSpPr>
          <p:nvPr>
            <p:ph idx="1"/>
          </p:nvPr>
        </p:nvSpPr>
        <p:spPr>
          <a:xfrm>
            <a:off x="457200" y="1600200"/>
            <a:ext cx="8534400" cy="4983162"/>
          </a:xfrm>
        </p:spPr>
        <p:txBody>
          <a:bodyPr>
            <a:normAutofit/>
          </a:bodyPr>
          <a:lstStyle/>
          <a:p>
            <a:r>
              <a:rPr lang="en-US" sz="2400" dirty="0"/>
              <a:t>Can I see the DOD specs for Anesthesia?</a:t>
            </a:r>
          </a:p>
          <a:p>
            <a:endParaRPr lang="en-US" sz="2400" dirty="0"/>
          </a:p>
          <a:p>
            <a:pPr marL="0" indent="0">
              <a:buNone/>
            </a:pPr>
            <a:r>
              <a:rPr lang="en-US" sz="6600" dirty="0"/>
              <a:t>(“includes Anesthesia”)</a:t>
            </a:r>
          </a:p>
          <a:p>
            <a:endParaRPr lang="en-US" sz="2400" dirty="0"/>
          </a:p>
          <a:p>
            <a:endParaRPr lang="en-US" sz="2400" dirty="0"/>
          </a:p>
          <a:p>
            <a:r>
              <a:rPr lang="en-US" sz="2400" dirty="0"/>
              <a:t>That’s it????</a:t>
            </a:r>
          </a:p>
          <a:p>
            <a:endParaRPr lang="en-US" sz="2400" dirty="0"/>
          </a:p>
          <a:p>
            <a:r>
              <a:rPr lang="en-US" sz="2400" dirty="0"/>
              <a:t>The VA specs for the CIS/ARK systems were 150 pages long and took five years of work to develop. Don’t you what those? </a:t>
            </a:r>
          </a:p>
          <a:p>
            <a:r>
              <a:rPr lang="en-US" sz="2400" dirty="0"/>
              <a:t>“NO”</a:t>
            </a:r>
          </a:p>
        </p:txBody>
      </p:sp>
    </p:spTree>
    <p:extLst>
      <p:ext uri="{BB962C8B-B14F-4D97-AF65-F5344CB8AC3E}">
        <p14:creationId xmlns:p14="http://schemas.microsoft.com/office/powerpoint/2010/main" val="2305929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855171-A2A6-4590-9C33-AC4D230A7BBF}"/>
              </a:ext>
            </a:extLst>
          </p:cNvPr>
          <p:cNvSpPr>
            <a:spLocks noGrp="1"/>
          </p:cNvSpPr>
          <p:nvPr>
            <p:ph type="title"/>
          </p:nvPr>
        </p:nvSpPr>
        <p:spPr/>
        <p:txBody>
          <a:bodyPr>
            <a:normAutofit fontScale="90000"/>
          </a:bodyPr>
          <a:lstStyle/>
          <a:p>
            <a:r>
              <a:rPr lang="en-US" sz="6600" b="1" dirty="0"/>
              <a:t>(“includes Anesthesia”)</a:t>
            </a:r>
            <a:endParaRPr lang="en-US" sz="6600" dirty="0"/>
          </a:p>
        </p:txBody>
      </p:sp>
      <p:sp>
        <p:nvSpPr>
          <p:cNvPr id="3" name="Content Placeholder 2">
            <a:extLst>
              <a:ext uri="{FF2B5EF4-FFF2-40B4-BE49-F238E27FC236}">
                <a16:creationId xmlns:a16="http://schemas.microsoft.com/office/drawing/2014/main" id="{609373AD-47E3-4898-A94C-4B1276851CBE}"/>
              </a:ext>
            </a:extLst>
          </p:cNvPr>
          <p:cNvSpPr>
            <a:spLocks noGrp="1"/>
          </p:cNvSpPr>
          <p:nvPr>
            <p:ph idx="1"/>
          </p:nvPr>
        </p:nvSpPr>
        <p:spPr>
          <a:xfrm>
            <a:off x="628650" y="2141536"/>
            <a:ext cx="8286750" cy="4351338"/>
          </a:xfrm>
        </p:spPr>
        <p:txBody>
          <a:bodyPr>
            <a:normAutofit fontScale="92500" lnSpcReduction="10000"/>
          </a:bodyPr>
          <a:lstStyle/>
          <a:p>
            <a:pPr marL="0" indent="0">
              <a:buNone/>
            </a:pPr>
            <a:r>
              <a:rPr lang="en-US" sz="3600" dirty="0"/>
              <a:t>Software vendors supply what is in the contract.</a:t>
            </a:r>
          </a:p>
          <a:p>
            <a:pPr marL="0" indent="0">
              <a:buNone/>
            </a:pPr>
            <a:r>
              <a:rPr lang="en-US" sz="3600" b="1" u="sng" dirty="0"/>
              <a:t>If it’s not in the contract, you aren’t going to get it.</a:t>
            </a:r>
          </a:p>
          <a:p>
            <a:pPr marL="0" indent="0">
              <a:buNone/>
            </a:pPr>
            <a:r>
              <a:rPr lang="en-US" sz="3600" dirty="0"/>
              <a:t>There are no usability, functionality, data transfer, analytic, statements in the specification.</a:t>
            </a:r>
          </a:p>
          <a:p>
            <a:pPr marL="0" indent="0">
              <a:buNone/>
            </a:pPr>
            <a:r>
              <a:rPr lang="en-US" sz="3600" dirty="0"/>
              <a:t>There is nothing enforceable in these specifications. </a:t>
            </a:r>
          </a:p>
        </p:txBody>
      </p:sp>
    </p:spTree>
    <p:extLst>
      <p:ext uri="{BB962C8B-B14F-4D97-AF65-F5344CB8AC3E}">
        <p14:creationId xmlns:p14="http://schemas.microsoft.com/office/powerpoint/2010/main" val="25718202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B39EEC-5AC9-4714-BB1D-3208B6B6F805}"/>
              </a:ext>
            </a:extLst>
          </p:cNvPr>
          <p:cNvSpPr>
            <a:spLocks noGrp="1"/>
          </p:cNvSpPr>
          <p:nvPr>
            <p:ph type="title"/>
          </p:nvPr>
        </p:nvSpPr>
        <p:spPr>
          <a:xfrm>
            <a:off x="1524000" y="2667000"/>
            <a:ext cx="6629400" cy="1325563"/>
          </a:xfrm>
        </p:spPr>
        <p:txBody>
          <a:bodyPr>
            <a:normAutofit/>
          </a:bodyPr>
          <a:lstStyle/>
          <a:p>
            <a:r>
              <a:rPr lang="en-US" sz="8800" b="1" dirty="0"/>
              <a:t>Mission?</a:t>
            </a:r>
          </a:p>
        </p:txBody>
      </p:sp>
    </p:spTree>
    <p:extLst>
      <p:ext uri="{BB962C8B-B14F-4D97-AF65-F5344CB8AC3E}">
        <p14:creationId xmlns:p14="http://schemas.microsoft.com/office/powerpoint/2010/main" val="39615498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345047-2406-48A9-BF2B-BD7AECFBE842}"/>
              </a:ext>
            </a:extLst>
          </p:cNvPr>
          <p:cNvSpPr>
            <a:spLocks noGrp="1"/>
          </p:cNvSpPr>
          <p:nvPr>
            <p:ph type="title"/>
          </p:nvPr>
        </p:nvSpPr>
        <p:spPr>
          <a:xfrm>
            <a:off x="619125" y="254000"/>
            <a:ext cx="7372350" cy="854074"/>
          </a:xfrm>
        </p:spPr>
        <p:txBody>
          <a:bodyPr>
            <a:normAutofit/>
          </a:bodyPr>
          <a:lstStyle/>
          <a:p>
            <a:r>
              <a:rPr lang="en-US" sz="4400" b="1" dirty="0"/>
              <a:t>What is the purpose of an EHR?</a:t>
            </a:r>
          </a:p>
        </p:txBody>
      </p:sp>
      <p:sp>
        <p:nvSpPr>
          <p:cNvPr id="3" name="Content Placeholder 2">
            <a:extLst>
              <a:ext uri="{FF2B5EF4-FFF2-40B4-BE49-F238E27FC236}">
                <a16:creationId xmlns:a16="http://schemas.microsoft.com/office/drawing/2014/main" id="{35A5DA60-E2EB-401C-9041-74119896B431}"/>
              </a:ext>
            </a:extLst>
          </p:cNvPr>
          <p:cNvSpPr>
            <a:spLocks noGrp="1"/>
          </p:cNvSpPr>
          <p:nvPr>
            <p:ph idx="1"/>
          </p:nvPr>
        </p:nvSpPr>
        <p:spPr>
          <a:xfrm>
            <a:off x="628650" y="1447800"/>
            <a:ext cx="7886700" cy="4729163"/>
          </a:xfrm>
        </p:spPr>
        <p:txBody>
          <a:bodyPr>
            <a:normAutofit/>
          </a:bodyPr>
          <a:lstStyle/>
          <a:p>
            <a:pPr marL="0" indent="0">
              <a:buNone/>
            </a:pPr>
            <a:r>
              <a:rPr lang="en-US" sz="2800" dirty="0"/>
              <a:t>Cerner “Billing”</a:t>
            </a:r>
          </a:p>
          <a:p>
            <a:pPr marL="0" indent="0">
              <a:buNone/>
            </a:pPr>
            <a:r>
              <a:rPr lang="en-US" sz="2800" dirty="0"/>
              <a:t>VA “To exchange information to  provide optimal clinical care.”</a:t>
            </a:r>
          </a:p>
          <a:p>
            <a:pPr marL="0" indent="0">
              <a:buNone/>
            </a:pPr>
            <a:r>
              <a:rPr lang="en-US" sz="2800" dirty="0"/>
              <a:t>Cerner “Don’t you want to bill?”</a:t>
            </a:r>
          </a:p>
          <a:p>
            <a:pPr marL="0" indent="0">
              <a:buNone/>
            </a:pPr>
            <a:r>
              <a:rPr lang="en-US" sz="2800" dirty="0"/>
              <a:t>VA “Nope, we don’t really bill.”</a:t>
            </a:r>
          </a:p>
          <a:p>
            <a:pPr marL="0" indent="0">
              <a:buNone/>
            </a:pPr>
            <a:endParaRPr lang="en-US" sz="2800" dirty="0"/>
          </a:p>
          <a:p>
            <a:pPr marL="0" indent="0">
              <a:buNone/>
            </a:pPr>
            <a:r>
              <a:rPr lang="en-US" sz="2800" dirty="0"/>
              <a:t>If the two parties have a fundamentally different view of what the purpose of the product is, the customer won’t get what they want.</a:t>
            </a:r>
          </a:p>
        </p:txBody>
      </p:sp>
      <p:pic>
        <p:nvPicPr>
          <p:cNvPr id="4098" name="Picture 2" descr="Meeting of the Minds | wallenbergsplit2">
            <a:extLst>
              <a:ext uri="{FF2B5EF4-FFF2-40B4-BE49-F238E27FC236}">
                <a16:creationId xmlns:a16="http://schemas.microsoft.com/office/drawing/2014/main" id="{D42DD53F-D579-4F55-AD51-2E0738DB0EF1}"/>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48000" y="5728247"/>
            <a:ext cx="1600200" cy="8974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31456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97325-16BD-4585-A236-A625AAB4BE91}"/>
              </a:ext>
            </a:extLst>
          </p:cNvPr>
          <p:cNvSpPr>
            <a:spLocks noGrp="1"/>
          </p:cNvSpPr>
          <p:nvPr>
            <p:ph type="title"/>
          </p:nvPr>
        </p:nvSpPr>
        <p:spPr>
          <a:xfrm>
            <a:off x="80212" y="58903"/>
            <a:ext cx="9063788" cy="1143000"/>
          </a:xfrm>
        </p:spPr>
        <p:txBody>
          <a:bodyPr>
            <a:normAutofit/>
          </a:bodyPr>
          <a:lstStyle/>
          <a:p>
            <a:r>
              <a:rPr lang="en-US" dirty="0"/>
              <a:t>The VA will finally not be on paper records…</a:t>
            </a:r>
          </a:p>
        </p:txBody>
      </p:sp>
      <p:sp>
        <p:nvSpPr>
          <p:cNvPr id="3" name="Content Placeholder 2">
            <a:extLst>
              <a:ext uri="{FF2B5EF4-FFF2-40B4-BE49-F238E27FC236}">
                <a16:creationId xmlns:a16="http://schemas.microsoft.com/office/drawing/2014/main" id="{8A1278FE-7351-4657-8095-C7C0DC491DE5}"/>
              </a:ext>
            </a:extLst>
          </p:cNvPr>
          <p:cNvSpPr>
            <a:spLocks noGrp="1"/>
          </p:cNvSpPr>
          <p:nvPr>
            <p:ph idx="1"/>
          </p:nvPr>
        </p:nvSpPr>
        <p:spPr>
          <a:xfrm>
            <a:off x="609600" y="1356601"/>
            <a:ext cx="4648201" cy="4513097"/>
          </a:xfrm>
        </p:spPr>
        <p:txBody>
          <a:bodyPr>
            <a:normAutofit fontScale="85000" lnSpcReduction="10000"/>
          </a:bodyPr>
          <a:lstStyle/>
          <a:p>
            <a:r>
              <a:rPr lang="en-US" sz="2800" dirty="0"/>
              <a:t>We showed Cerner CPRS, VISTA, PICIS, </a:t>
            </a:r>
            <a:r>
              <a:rPr lang="en-US" sz="2800" dirty="0" err="1"/>
              <a:t>ProtoViewer</a:t>
            </a:r>
            <a:r>
              <a:rPr lang="en-US" sz="2800" dirty="0"/>
              <a:t>. </a:t>
            </a:r>
            <a:r>
              <a:rPr lang="en-US" sz="2800" b="1" u="sng" dirty="0"/>
              <a:t>They were not interested.</a:t>
            </a:r>
          </a:p>
          <a:p>
            <a:r>
              <a:rPr lang="en-US" sz="2800" dirty="0"/>
              <a:t>Cerner kept saying “The VA is on paper records.” </a:t>
            </a:r>
          </a:p>
          <a:p>
            <a:endParaRPr lang="en-US" sz="2800" dirty="0"/>
          </a:p>
          <a:p>
            <a:endParaRPr lang="en-US" sz="2800" dirty="0"/>
          </a:p>
          <a:p>
            <a:r>
              <a:rPr lang="en-US" sz="2800" dirty="0"/>
              <a:t>We haven’t been on paper records for almost three decades.</a:t>
            </a:r>
          </a:p>
          <a:p>
            <a:r>
              <a:rPr lang="en-US" sz="2800" dirty="0"/>
              <a:t>Cerner kept saying “The VA is on paper records.” </a:t>
            </a:r>
          </a:p>
          <a:p>
            <a:r>
              <a:rPr lang="en-US" sz="2800" dirty="0"/>
              <a:t>“The only place we use paper in the VA is in the restroom.”</a:t>
            </a:r>
          </a:p>
        </p:txBody>
      </p:sp>
      <p:pic>
        <p:nvPicPr>
          <p:cNvPr id="5" name="Picture 4" descr="Text, letter&#10;&#10;Description automatically generated">
            <a:extLst>
              <a:ext uri="{FF2B5EF4-FFF2-40B4-BE49-F238E27FC236}">
                <a16:creationId xmlns:a16="http://schemas.microsoft.com/office/drawing/2014/main" id="{C77EAFD3-736D-441C-AC43-10BFD36B5AC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5400000">
            <a:off x="5128731" y="1500669"/>
            <a:ext cx="3470949" cy="2603211"/>
          </a:xfrm>
          <a:prstGeom prst="rect">
            <a:avLst/>
          </a:prstGeom>
        </p:spPr>
      </p:pic>
      <p:pic>
        <p:nvPicPr>
          <p:cNvPr id="5122" name="Picture 2" descr="Commercial Toilet Paper Dispenser (Dual Roll) | Grip Clean">
            <a:extLst>
              <a:ext uri="{FF2B5EF4-FFF2-40B4-BE49-F238E27FC236}">
                <a16:creationId xmlns:a16="http://schemas.microsoft.com/office/drawing/2014/main" id="{1C8A90C2-7968-4185-9936-3CB0998BE93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24600" y="4800600"/>
            <a:ext cx="1295400" cy="1295400"/>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Arrow Connector 5">
            <a:extLst>
              <a:ext uri="{FF2B5EF4-FFF2-40B4-BE49-F238E27FC236}">
                <a16:creationId xmlns:a16="http://schemas.microsoft.com/office/drawing/2014/main" id="{41E3E6D7-A0E8-4B43-B8C6-F990FAB0F9D3}"/>
              </a:ext>
            </a:extLst>
          </p:cNvPr>
          <p:cNvCxnSpPr>
            <a:cxnSpLocks/>
          </p:cNvCxnSpPr>
          <p:nvPr/>
        </p:nvCxnSpPr>
        <p:spPr>
          <a:xfrm flipV="1">
            <a:off x="6553200" y="3241675"/>
            <a:ext cx="0" cy="371475"/>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546817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AA2291-12E5-4F2E-BC6B-7C1377F4A8B2}"/>
              </a:ext>
            </a:extLst>
          </p:cNvPr>
          <p:cNvSpPr>
            <a:spLocks noGrp="1"/>
          </p:cNvSpPr>
          <p:nvPr>
            <p:ph type="title"/>
          </p:nvPr>
        </p:nvSpPr>
        <p:spPr/>
        <p:txBody>
          <a:bodyPr>
            <a:normAutofit/>
          </a:bodyPr>
          <a:lstStyle/>
          <a:p>
            <a:r>
              <a:rPr lang="en-US" sz="6600" b="1" dirty="0"/>
              <a:t>2017 to Present</a:t>
            </a:r>
          </a:p>
        </p:txBody>
      </p:sp>
      <p:sp>
        <p:nvSpPr>
          <p:cNvPr id="3" name="Content Placeholder 2">
            <a:extLst>
              <a:ext uri="{FF2B5EF4-FFF2-40B4-BE49-F238E27FC236}">
                <a16:creationId xmlns:a16="http://schemas.microsoft.com/office/drawing/2014/main" id="{1C34B9BC-8D76-479D-BE11-032D7DA0C33A}"/>
              </a:ext>
            </a:extLst>
          </p:cNvPr>
          <p:cNvSpPr>
            <a:spLocks noGrp="1"/>
          </p:cNvSpPr>
          <p:nvPr>
            <p:ph idx="1"/>
          </p:nvPr>
        </p:nvSpPr>
        <p:spPr>
          <a:xfrm>
            <a:off x="457200" y="1600200"/>
            <a:ext cx="8229600" cy="4800600"/>
          </a:xfrm>
        </p:spPr>
        <p:txBody>
          <a:bodyPr>
            <a:normAutofit fontScale="92500" lnSpcReduction="10000"/>
          </a:bodyPr>
          <a:lstStyle/>
          <a:p>
            <a:r>
              <a:rPr lang="en-US" sz="3200" dirty="0"/>
              <a:t>2017-2018 Cerner showed us their program.</a:t>
            </a:r>
          </a:p>
          <a:p>
            <a:r>
              <a:rPr lang="en-US" sz="3200" dirty="0"/>
              <a:t>I went to Kansas City 10 times for a week each time (essentially ¼ of my time).</a:t>
            </a:r>
          </a:p>
          <a:p>
            <a:r>
              <a:rPr lang="en-US" sz="3200" dirty="0"/>
              <a:t>Cerner showed us their program.</a:t>
            </a:r>
          </a:p>
          <a:p>
            <a:r>
              <a:rPr lang="en-US" sz="3200" dirty="0"/>
              <a:t>When we identified issues, problems, bugs, missing information, excessive numbers of questions, etc.</a:t>
            </a:r>
          </a:p>
          <a:p>
            <a:r>
              <a:rPr lang="en-US" sz="3200" dirty="0"/>
              <a:t>Can we change the configuration? “No”</a:t>
            </a:r>
          </a:p>
          <a:p>
            <a:r>
              <a:rPr lang="en-US" sz="3200" dirty="0"/>
              <a:t>“The DOD has already decided.”</a:t>
            </a:r>
          </a:p>
          <a:p>
            <a:r>
              <a:rPr lang="en-US" sz="3200" dirty="0"/>
              <a:t>Cerner is still showing us what they have in 2021… </a:t>
            </a:r>
          </a:p>
        </p:txBody>
      </p:sp>
    </p:spTree>
    <p:extLst>
      <p:ext uri="{BB962C8B-B14F-4D97-AF65-F5344CB8AC3E}">
        <p14:creationId xmlns:p14="http://schemas.microsoft.com/office/powerpoint/2010/main" val="24665754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B39EEC-5AC9-4714-BB1D-3208B6B6F805}"/>
              </a:ext>
            </a:extLst>
          </p:cNvPr>
          <p:cNvSpPr>
            <a:spLocks noGrp="1"/>
          </p:cNvSpPr>
          <p:nvPr>
            <p:ph type="title"/>
          </p:nvPr>
        </p:nvSpPr>
        <p:spPr>
          <a:xfrm>
            <a:off x="1524000" y="2667000"/>
            <a:ext cx="6629400" cy="1325563"/>
          </a:xfrm>
        </p:spPr>
        <p:txBody>
          <a:bodyPr>
            <a:normAutofit fontScale="90000"/>
          </a:bodyPr>
          <a:lstStyle/>
          <a:p>
            <a:r>
              <a:rPr lang="en-US" sz="8800" b="1" dirty="0"/>
              <a:t>Configuration?</a:t>
            </a:r>
          </a:p>
        </p:txBody>
      </p:sp>
    </p:spTree>
    <p:extLst>
      <p:ext uri="{BB962C8B-B14F-4D97-AF65-F5344CB8AC3E}">
        <p14:creationId xmlns:p14="http://schemas.microsoft.com/office/powerpoint/2010/main" val="13436150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AA0B8B-4FF0-43A3-B417-36D24FB090F1}"/>
              </a:ext>
            </a:extLst>
          </p:cNvPr>
          <p:cNvSpPr>
            <a:spLocks noGrp="1"/>
          </p:cNvSpPr>
          <p:nvPr>
            <p:ph type="title"/>
          </p:nvPr>
        </p:nvSpPr>
        <p:spPr/>
        <p:txBody>
          <a:bodyPr>
            <a:normAutofit fontScale="90000"/>
          </a:bodyPr>
          <a:lstStyle/>
          <a:p>
            <a:r>
              <a:rPr lang="en-US" sz="4800" b="1" dirty="0"/>
              <a:t>“The DOD has already decided.”</a:t>
            </a:r>
          </a:p>
        </p:txBody>
      </p:sp>
      <p:sp>
        <p:nvSpPr>
          <p:cNvPr id="3" name="Content Placeholder 2">
            <a:extLst>
              <a:ext uri="{FF2B5EF4-FFF2-40B4-BE49-F238E27FC236}">
                <a16:creationId xmlns:a16="http://schemas.microsoft.com/office/drawing/2014/main" id="{0AB09FD2-8B64-4847-AD45-C1A21CFCDB29}"/>
              </a:ext>
            </a:extLst>
          </p:cNvPr>
          <p:cNvSpPr>
            <a:spLocks noGrp="1"/>
          </p:cNvSpPr>
          <p:nvPr>
            <p:ph idx="1"/>
          </p:nvPr>
        </p:nvSpPr>
        <p:spPr>
          <a:xfrm>
            <a:off x="457200" y="1600200"/>
            <a:ext cx="8229600" cy="4876800"/>
          </a:xfrm>
        </p:spPr>
        <p:txBody>
          <a:bodyPr>
            <a:normAutofit fontScale="85000" lnSpcReduction="10000"/>
          </a:bodyPr>
          <a:lstStyle/>
          <a:p>
            <a:r>
              <a:rPr lang="en-US" sz="3200" dirty="0"/>
              <a:t>The DOD did not assign anyone to the Cerner Perioperative Council.</a:t>
            </a:r>
          </a:p>
          <a:p>
            <a:r>
              <a:rPr lang="en-US" sz="3200" dirty="0"/>
              <a:t>One anesthesiologist from DOD was assigned to Perioperative Council after DOD go-live when there were major problems.</a:t>
            </a:r>
          </a:p>
          <a:p>
            <a:r>
              <a:rPr lang="en-US" sz="3200" dirty="0"/>
              <a:t>All configuration change requests were denied because the “DOD has already decided.”</a:t>
            </a:r>
          </a:p>
          <a:p>
            <a:r>
              <a:rPr lang="en-US" sz="3200" dirty="0"/>
              <a:t>To make the system compatible with DOD, it has to be the same as DOD.</a:t>
            </a:r>
          </a:p>
          <a:p>
            <a:r>
              <a:rPr lang="en-US" sz="3200" dirty="0"/>
              <a:t>In 2021, Cerner assigned a Cerner employed CRNA to the anesthesia group. He says Cerner realizes their product is from the last century and has problems and thinks there may be improvements </a:t>
            </a:r>
            <a:r>
              <a:rPr lang="en-US" sz="3200" b="1" u="sng" dirty="0"/>
              <a:t>5 years from now</a:t>
            </a:r>
            <a:r>
              <a:rPr lang="en-US" sz="3200" dirty="0"/>
              <a:t>.</a:t>
            </a:r>
          </a:p>
        </p:txBody>
      </p:sp>
    </p:spTree>
    <p:extLst>
      <p:ext uri="{BB962C8B-B14F-4D97-AF65-F5344CB8AC3E}">
        <p14:creationId xmlns:p14="http://schemas.microsoft.com/office/powerpoint/2010/main" val="37569408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AA0B8B-4FF0-43A3-B417-36D24FB090F1}"/>
              </a:ext>
            </a:extLst>
          </p:cNvPr>
          <p:cNvSpPr>
            <a:spLocks noGrp="1"/>
          </p:cNvSpPr>
          <p:nvPr>
            <p:ph type="title"/>
          </p:nvPr>
        </p:nvSpPr>
        <p:spPr/>
        <p:txBody>
          <a:bodyPr>
            <a:normAutofit/>
          </a:bodyPr>
          <a:lstStyle/>
          <a:p>
            <a:r>
              <a:rPr lang="en-US" sz="8000" b="1" dirty="0"/>
              <a:t>“No”</a:t>
            </a:r>
          </a:p>
        </p:txBody>
      </p:sp>
      <p:sp>
        <p:nvSpPr>
          <p:cNvPr id="3" name="Content Placeholder 2">
            <a:extLst>
              <a:ext uri="{FF2B5EF4-FFF2-40B4-BE49-F238E27FC236}">
                <a16:creationId xmlns:a16="http://schemas.microsoft.com/office/drawing/2014/main" id="{0AB09FD2-8B64-4847-AD45-C1A21CFCDB29}"/>
              </a:ext>
            </a:extLst>
          </p:cNvPr>
          <p:cNvSpPr>
            <a:spLocks noGrp="1"/>
          </p:cNvSpPr>
          <p:nvPr>
            <p:ph idx="1"/>
          </p:nvPr>
        </p:nvSpPr>
        <p:spPr/>
        <p:txBody>
          <a:bodyPr>
            <a:normAutofit fontScale="92500" lnSpcReduction="10000"/>
          </a:bodyPr>
          <a:lstStyle/>
          <a:p>
            <a:r>
              <a:rPr lang="en-US" sz="2800" dirty="0"/>
              <a:t>To make the system compatible with DOD, it has to be the same as DOD.”</a:t>
            </a:r>
          </a:p>
          <a:p>
            <a:r>
              <a:rPr lang="en-US" sz="2800" dirty="0"/>
              <a:t>“To make a change the VA has to agree, then the DOD has to agree, then the Uber Organization above the DOD and VA has to agree. </a:t>
            </a:r>
          </a:p>
          <a:p>
            <a:r>
              <a:rPr lang="en-US" sz="2800" dirty="0"/>
              <a:t>Can we meet with the Uber Organization above the DOD and VA?</a:t>
            </a:r>
          </a:p>
          <a:p>
            <a:r>
              <a:rPr lang="en-US" sz="2800" dirty="0"/>
              <a:t>NO. (It doesn’t seem to exist yet).</a:t>
            </a:r>
          </a:p>
          <a:p>
            <a:r>
              <a:rPr lang="en-US" sz="2800" dirty="0"/>
              <a:t>The time to make a configuration change, after everyone agrees, is more than 18 months. No changes have been made in 4 years. </a:t>
            </a:r>
          </a:p>
          <a:p>
            <a:pPr marL="0" indent="0">
              <a:buNone/>
            </a:pPr>
            <a:endParaRPr lang="en-US" dirty="0">
              <a:solidFill>
                <a:schemeClr val="bg1"/>
              </a:solidFill>
            </a:endParaRPr>
          </a:p>
        </p:txBody>
      </p:sp>
    </p:spTree>
    <p:extLst>
      <p:ext uri="{BB962C8B-B14F-4D97-AF65-F5344CB8AC3E}">
        <p14:creationId xmlns:p14="http://schemas.microsoft.com/office/powerpoint/2010/main" val="14543240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3672" y="76200"/>
            <a:ext cx="7886700" cy="1325563"/>
          </a:xfrm>
        </p:spPr>
        <p:txBody>
          <a:bodyPr/>
          <a:lstStyle/>
          <a:p>
            <a:r>
              <a:rPr lang="en-US" dirty="0"/>
              <a:t>Disclosures</a:t>
            </a:r>
          </a:p>
        </p:txBody>
      </p:sp>
      <p:sp>
        <p:nvSpPr>
          <p:cNvPr id="3" name="Content Placeholder 2"/>
          <p:cNvSpPr>
            <a:spLocks noGrp="1"/>
          </p:cNvSpPr>
          <p:nvPr>
            <p:ph idx="1"/>
          </p:nvPr>
        </p:nvSpPr>
        <p:spPr>
          <a:xfrm>
            <a:off x="457200" y="1401763"/>
            <a:ext cx="8229600" cy="5181599"/>
          </a:xfrm>
        </p:spPr>
        <p:txBody>
          <a:bodyPr>
            <a:normAutofit fontScale="92500" lnSpcReduction="10000"/>
          </a:bodyPr>
          <a:lstStyle/>
          <a:p>
            <a:r>
              <a:rPr lang="en-US" sz="2800"/>
              <a:t>Developed Perioperative Beta Blockade.</a:t>
            </a:r>
          </a:p>
          <a:p>
            <a:r>
              <a:rPr lang="en-US" sz="2800"/>
              <a:t>Research for Obelab who invented NIRSIT</a:t>
            </a:r>
          </a:p>
          <a:p>
            <a:r>
              <a:rPr lang="en-US" sz="2800"/>
              <a:t>Developed ECOM.</a:t>
            </a:r>
          </a:p>
          <a:p>
            <a:r>
              <a:rPr lang="en-US" sz="2800"/>
              <a:t>Research for Sensifree.</a:t>
            </a:r>
          </a:p>
          <a:p>
            <a:r>
              <a:rPr lang="en-US" sz="2800"/>
              <a:t>CEO and Developer for Atapir</a:t>
            </a:r>
          </a:p>
          <a:p>
            <a:r>
              <a:rPr lang="en-US" sz="2800"/>
              <a:t>Cardiac anesthesiologist, electrical engineer, biomedical engineer, and have developed software and medical IT software for more than 40 years, board certified in Clinical Informatics.</a:t>
            </a:r>
          </a:p>
          <a:p>
            <a:r>
              <a:rPr lang="en-US" sz="2800"/>
              <a:t>I have developed three CIS/ARK programs. My first CIS/ARK system was in 1981. </a:t>
            </a:r>
          </a:p>
          <a:p>
            <a:r>
              <a:rPr lang="en-US" sz="2800"/>
              <a:t>No funding from Medical Informatics Companies.</a:t>
            </a:r>
          </a:p>
          <a:p>
            <a:r>
              <a:rPr lang="en-US" sz="2800"/>
              <a:t>I am opinionated.</a:t>
            </a:r>
            <a:endParaRPr lang="en-US" sz="2800" dirty="0"/>
          </a:p>
        </p:txBody>
      </p:sp>
    </p:spTree>
    <p:extLst>
      <p:ext uri="{BB962C8B-B14F-4D97-AF65-F5344CB8AC3E}">
        <p14:creationId xmlns:p14="http://schemas.microsoft.com/office/powerpoint/2010/main" val="30282992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801924-3F3D-4B02-9308-769BEB90AB04}"/>
              </a:ext>
            </a:extLst>
          </p:cNvPr>
          <p:cNvSpPr>
            <a:spLocks noGrp="1"/>
          </p:cNvSpPr>
          <p:nvPr>
            <p:ph type="title"/>
          </p:nvPr>
        </p:nvSpPr>
        <p:spPr/>
        <p:txBody>
          <a:bodyPr>
            <a:normAutofit/>
          </a:bodyPr>
          <a:lstStyle/>
          <a:p>
            <a:r>
              <a:rPr lang="en-US" sz="4800" b="1" dirty="0"/>
              <a:t>What requests were denied?</a:t>
            </a:r>
          </a:p>
        </p:txBody>
      </p:sp>
      <p:sp>
        <p:nvSpPr>
          <p:cNvPr id="3" name="Content Placeholder 2">
            <a:extLst>
              <a:ext uri="{FF2B5EF4-FFF2-40B4-BE49-F238E27FC236}">
                <a16:creationId xmlns:a16="http://schemas.microsoft.com/office/drawing/2014/main" id="{07542695-4C60-4322-B4F4-66B3F1122E27}"/>
              </a:ext>
            </a:extLst>
          </p:cNvPr>
          <p:cNvSpPr>
            <a:spLocks noGrp="1"/>
          </p:cNvSpPr>
          <p:nvPr>
            <p:ph idx="1"/>
          </p:nvPr>
        </p:nvSpPr>
        <p:spPr>
          <a:xfrm>
            <a:off x="762000" y="1600200"/>
            <a:ext cx="7543800" cy="4495800"/>
          </a:xfrm>
        </p:spPr>
        <p:txBody>
          <a:bodyPr>
            <a:normAutofit fontScale="85000" lnSpcReduction="10000"/>
          </a:bodyPr>
          <a:lstStyle/>
          <a:p>
            <a:r>
              <a:rPr lang="en-US" sz="2800" dirty="0"/>
              <a:t>Can we have the diagnosis with the surgical booking?</a:t>
            </a:r>
          </a:p>
          <a:p>
            <a:r>
              <a:rPr lang="en-US" sz="2800" dirty="0"/>
              <a:t>Could we not display the birth weight?</a:t>
            </a:r>
          </a:p>
          <a:p>
            <a:r>
              <a:rPr lang="en-US" sz="2800" dirty="0"/>
              <a:t>Could we use consistent terms from screen to screen?</a:t>
            </a:r>
          </a:p>
          <a:p>
            <a:r>
              <a:rPr lang="en-US" sz="2800" dirty="0"/>
              <a:t>Could we use standard titles for notes?</a:t>
            </a:r>
          </a:p>
          <a:p>
            <a:r>
              <a:rPr lang="en-US" sz="2800" dirty="0"/>
              <a:t>Could the system indicate an error that will fail to book a surgical case?</a:t>
            </a:r>
          </a:p>
          <a:p>
            <a:r>
              <a:rPr lang="en-US" sz="2800" dirty="0"/>
              <a:t>Can the system read left-to-right?</a:t>
            </a:r>
          </a:p>
          <a:p>
            <a:r>
              <a:rPr lang="en-US" sz="2800" dirty="0"/>
              <a:t>Can we use green for good and red for bad?</a:t>
            </a:r>
          </a:p>
          <a:p>
            <a:r>
              <a:rPr lang="en-US" sz="2800" dirty="0"/>
              <a:t>Could we have fewer than 3000 questions on this screen?</a:t>
            </a:r>
          </a:p>
          <a:p>
            <a:r>
              <a:rPr lang="en-US" sz="2800" dirty="0"/>
              <a:t>Could we have a font color that isn’t the same as the background so you can read it.</a:t>
            </a:r>
          </a:p>
        </p:txBody>
      </p:sp>
      <p:sp>
        <p:nvSpPr>
          <p:cNvPr id="4" name="TextBox 3">
            <a:extLst>
              <a:ext uri="{FF2B5EF4-FFF2-40B4-BE49-F238E27FC236}">
                <a16:creationId xmlns:a16="http://schemas.microsoft.com/office/drawing/2014/main" id="{427E0D7C-9DFC-48AF-8E36-87465875ADF9}"/>
              </a:ext>
            </a:extLst>
          </p:cNvPr>
          <p:cNvSpPr txBox="1"/>
          <p:nvPr/>
        </p:nvSpPr>
        <p:spPr>
          <a:xfrm>
            <a:off x="2667000" y="5908099"/>
            <a:ext cx="2819400" cy="584775"/>
          </a:xfrm>
          <a:prstGeom prst="rect">
            <a:avLst/>
          </a:prstGeom>
          <a:solidFill>
            <a:srgbClr val="002060"/>
          </a:solidFill>
        </p:spPr>
        <p:txBody>
          <a:bodyPr wrap="square" rtlCol="0">
            <a:spAutoFit/>
          </a:bodyPr>
          <a:lstStyle/>
          <a:p>
            <a:r>
              <a:rPr lang="en-US" sz="3200" dirty="0">
                <a:solidFill>
                  <a:srgbClr val="7030A0"/>
                </a:solidFill>
              </a:rPr>
              <a:t>Cardiovascular</a:t>
            </a:r>
          </a:p>
        </p:txBody>
      </p:sp>
    </p:spTree>
    <p:extLst>
      <p:ext uri="{BB962C8B-B14F-4D97-AF65-F5344CB8AC3E}">
        <p14:creationId xmlns:p14="http://schemas.microsoft.com/office/powerpoint/2010/main" val="28651644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C85D1B-ED88-420B-A90B-B928A2DAC0D0}"/>
              </a:ext>
            </a:extLst>
          </p:cNvPr>
          <p:cNvSpPr>
            <a:spLocks noGrp="1"/>
          </p:cNvSpPr>
          <p:nvPr>
            <p:ph type="title"/>
          </p:nvPr>
        </p:nvSpPr>
        <p:spPr>
          <a:xfrm>
            <a:off x="533400" y="381000"/>
            <a:ext cx="8458200" cy="1325563"/>
          </a:xfrm>
        </p:spPr>
        <p:txBody>
          <a:bodyPr>
            <a:normAutofit/>
          </a:bodyPr>
          <a:lstStyle/>
          <a:p>
            <a:r>
              <a:rPr lang="en-US" sz="4400" b="1" dirty="0"/>
              <a:t>How long does it take to fill this out?</a:t>
            </a:r>
          </a:p>
        </p:txBody>
      </p:sp>
      <p:sp>
        <p:nvSpPr>
          <p:cNvPr id="3" name="Content Placeholder 2">
            <a:extLst>
              <a:ext uri="{FF2B5EF4-FFF2-40B4-BE49-F238E27FC236}">
                <a16:creationId xmlns:a16="http://schemas.microsoft.com/office/drawing/2014/main" id="{A4362765-8D6C-4794-9B18-5347E1C14408}"/>
              </a:ext>
            </a:extLst>
          </p:cNvPr>
          <p:cNvSpPr>
            <a:spLocks noGrp="1"/>
          </p:cNvSpPr>
          <p:nvPr>
            <p:ph idx="1"/>
          </p:nvPr>
        </p:nvSpPr>
        <p:spPr>
          <a:xfrm>
            <a:off x="628650" y="1600200"/>
            <a:ext cx="7886700" cy="4576763"/>
          </a:xfrm>
        </p:spPr>
        <p:txBody>
          <a:bodyPr>
            <a:normAutofit fontScale="92500"/>
          </a:bodyPr>
          <a:lstStyle/>
          <a:p>
            <a:r>
              <a:rPr lang="en-US" sz="3200" dirty="0"/>
              <a:t>“It takes the nurse 90 minutes.”</a:t>
            </a:r>
          </a:p>
          <a:p>
            <a:r>
              <a:rPr lang="en-US" sz="3200" dirty="0"/>
              <a:t>“Our nurse only has five minutes for this visit.”</a:t>
            </a:r>
          </a:p>
          <a:p>
            <a:r>
              <a:rPr lang="en-US" sz="3200" dirty="0"/>
              <a:t>“Hire more nurses.” </a:t>
            </a:r>
          </a:p>
          <a:p>
            <a:r>
              <a:rPr lang="en-US" sz="3200" dirty="0"/>
              <a:t>“We can’t hire more nurses.”</a:t>
            </a:r>
          </a:p>
          <a:p>
            <a:r>
              <a:rPr lang="en-US" sz="3200" dirty="0"/>
              <a:t>“You should have three nurses per OR to fill out the records.”</a:t>
            </a:r>
          </a:p>
          <a:p>
            <a:r>
              <a:rPr lang="en-US" sz="3200" dirty="0"/>
              <a:t>Could we have fewer questions?  NO</a:t>
            </a:r>
          </a:p>
          <a:p>
            <a:r>
              <a:rPr lang="en-US" sz="3200" dirty="0"/>
              <a:t>How does the nurse know which of the 3000 questions to answer? Training. </a:t>
            </a:r>
          </a:p>
        </p:txBody>
      </p:sp>
    </p:spTree>
    <p:extLst>
      <p:ext uri="{BB962C8B-B14F-4D97-AF65-F5344CB8AC3E}">
        <p14:creationId xmlns:p14="http://schemas.microsoft.com/office/powerpoint/2010/main" val="1085324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7D285B-175F-4CBA-8936-E918EBB0429E}"/>
              </a:ext>
            </a:extLst>
          </p:cNvPr>
          <p:cNvSpPr>
            <a:spLocks noGrp="1"/>
          </p:cNvSpPr>
          <p:nvPr>
            <p:ph type="title"/>
          </p:nvPr>
        </p:nvSpPr>
        <p:spPr/>
        <p:txBody>
          <a:bodyPr>
            <a:normAutofit/>
          </a:bodyPr>
          <a:lstStyle/>
          <a:p>
            <a:r>
              <a:rPr lang="en-US" sz="3600" b="1" dirty="0"/>
              <a:t>There are three thousand questions here?</a:t>
            </a:r>
          </a:p>
        </p:txBody>
      </p:sp>
      <p:sp>
        <p:nvSpPr>
          <p:cNvPr id="3" name="Content Placeholder 2">
            <a:extLst>
              <a:ext uri="{FF2B5EF4-FFF2-40B4-BE49-F238E27FC236}">
                <a16:creationId xmlns:a16="http://schemas.microsoft.com/office/drawing/2014/main" id="{1E1EA1C2-827A-405D-A0C0-455BDCE9610E}"/>
              </a:ext>
            </a:extLst>
          </p:cNvPr>
          <p:cNvSpPr>
            <a:spLocks noGrp="1"/>
          </p:cNvSpPr>
          <p:nvPr>
            <p:ph idx="1"/>
          </p:nvPr>
        </p:nvSpPr>
        <p:spPr>
          <a:xfrm>
            <a:off x="628650" y="1524000"/>
            <a:ext cx="7886700" cy="4652963"/>
          </a:xfrm>
        </p:spPr>
        <p:txBody>
          <a:bodyPr>
            <a:normAutofit fontScale="85000" lnSpcReduction="20000"/>
          </a:bodyPr>
          <a:lstStyle/>
          <a:p>
            <a:r>
              <a:rPr lang="en-US" sz="4000" dirty="0"/>
              <a:t>In Cerner, a clicked box means the patient has that thing.</a:t>
            </a:r>
          </a:p>
          <a:p>
            <a:r>
              <a:rPr lang="en-US" sz="4000" dirty="0"/>
              <a:t>In Cerner, a blank box means nothing. </a:t>
            </a:r>
          </a:p>
          <a:p>
            <a:r>
              <a:rPr lang="en-US" sz="4000" dirty="0"/>
              <a:t>How will the nurse know what to fill out and what to ignore?</a:t>
            </a:r>
          </a:p>
          <a:p>
            <a:r>
              <a:rPr lang="en-US" sz="4000" dirty="0"/>
              <a:t>Training……</a:t>
            </a:r>
          </a:p>
          <a:p>
            <a:endParaRPr lang="en-US" sz="4000" dirty="0"/>
          </a:p>
          <a:p>
            <a:r>
              <a:rPr lang="en-US" sz="4000" dirty="0"/>
              <a:t>Rather than make the software compatible with people, Cerner expects the VA to make the people compatible with their software.</a:t>
            </a:r>
          </a:p>
        </p:txBody>
      </p:sp>
    </p:spTree>
    <p:extLst>
      <p:ext uri="{BB962C8B-B14F-4D97-AF65-F5344CB8AC3E}">
        <p14:creationId xmlns:p14="http://schemas.microsoft.com/office/powerpoint/2010/main" val="36555664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1DC254-C360-4BD4-9079-AA168E2EF377}"/>
              </a:ext>
            </a:extLst>
          </p:cNvPr>
          <p:cNvSpPr>
            <a:spLocks noGrp="1"/>
          </p:cNvSpPr>
          <p:nvPr>
            <p:ph type="title"/>
          </p:nvPr>
        </p:nvSpPr>
        <p:spPr/>
        <p:txBody>
          <a:bodyPr>
            <a:normAutofit fontScale="90000"/>
          </a:bodyPr>
          <a:lstStyle/>
          <a:p>
            <a:r>
              <a:rPr lang="en-US" sz="9600" b="1" dirty="0"/>
              <a:t>“NO”</a:t>
            </a:r>
          </a:p>
        </p:txBody>
      </p:sp>
      <p:sp>
        <p:nvSpPr>
          <p:cNvPr id="3" name="Content Placeholder 2">
            <a:extLst>
              <a:ext uri="{FF2B5EF4-FFF2-40B4-BE49-F238E27FC236}">
                <a16:creationId xmlns:a16="http://schemas.microsoft.com/office/drawing/2014/main" id="{9ED7573D-2F92-4AA1-AEE0-2BB80D81EACF}"/>
              </a:ext>
            </a:extLst>
          </p:cNvPr>
          <p:cNvSpPr>
            <a:spLocks noGrp="1"/>
          </p:cNvSpPr>
          <p:nvPr>
            <p:ph idx="1"/>
          </p:nvPr>
        </p:nvSpPr>
        <p:spPr/>
        <p:txBody>
          <a:bodyPr>
            <a:normAutofit fontScale="85000" lnSpcReduction="20000"/>
          </a:bodyPr>
          <a:lstStyle/>
          <a:p>
            <a:pPr marL="0" indent="0">
              <a:buNone/>
            </a:pPr>
            <a:r>
              <a:rPr lang="en-US" sz="4800" dirty="0"/>
              <a:t>“I have trouble speaking. It is difficult when people interrupt me. Could you not interrupt me and let me finish my question before telling me no?”</a:t>
            </a:r>
          </a:p>
          <a:p>
            <a:pPr marL="0" indent="0">
              <a:buNone/>
            </a:pPr>
            <a:endParaRPr lang="en-US" sz="4800" dirty="0"/>
          </a:p>
          <a:p>
            <a:pPr marL="0" indent="0">
              <a:buNone/>
            </a:pPr>
            <a:r>
              <a:rPr lang="en-US" sz="13800" dirty="0"/>
              <a:t>“NO”</a:t>
            </a:r>
          </a:p>
        </p:txBody>
      </p:sp>
    </p:spTree>
    <p:extLst>
      <p:ext uri="{BB962C8B-B14F-4D97-AF65-F5344CB8AC3E}">
        <p14:creationId xmlns:p14="http://schemas.microsoft.com/office/powerpoint/2010/main" val="39527237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55998-28E5-4167-BBA7-DB30F9024389}"/>
              </a:ext>
            </a:extLst>
          </p:cNvPr>
          <p:cNvSpPr>
            <a:spLocks noGrp="1"/>
          </p:cNvSpPr>
          <p:nvPr>
            <p:ph type="title"/>
          </p:nvPr>
        </p:nvSpPr>
        <p:spPr>
          <a:xfrm>
            <a:off x="581025" y="0"/>
            <a:ext cx="8105775" cy="1295400"/>
          </a:xfrm>
        </p:spPr>
        <p:txBody>
          <a:bodyPr>
            <a:normAutofit/>
          </a:bodyPr>
          <a:lstStyle/>
          <a:p>
            <a:r>
              <a:rPr lang="en-US" sz="3600" b="1" dirty="0"/>
              <a:t>Why is Cerner so resistant to any configuration?</a:t>
            </a:r>
          </a:p>
        </p:txBody>
      </p:sp>
      <p:sp>
        <p:nvSpPr>
          <p:cNvPr id="3" name="Content Placeholder 2">
            <a:extLst>
              <a:ext uri="{FF2B5EF4-FFF2-40B4-BE49-F238E27FC236}">
                <a16:creationId xmlns:a16="http://schemas.microsoft.com/office/drawing/2014/main" id="{E6E67D7C-C1E6-49D8-869E-8A0561268FE4}"/>
              </a:ext>
            </a:extLst>
          </p:cNvPr>
          <p:cNvSpPr>
            <a:spLocks noGrp="1"/>
          </p:cNvSpPr>
          <p:nvPr>
            <p:ph idx="1"/>
          </p:nvPr>
        </p:nvSpPr>
        <p:spPr>
          <a:xfrm>
            <a:off x="457200" y="1600200"/>
            <a:ext cx="8229600" cy="4876800"/>
          </a:xfrm>
        </p:spPr>
        <p:txBody>
          <a:bodyPr>
            <a:normAutofit/>
          </a:bodyPr>
          <a:lstStyle/>
          <a:p>
            <a:r>
              <a:rPr lang="en-US" sz="2800" dirty="0"/>
              <a:t>Despite having access to 500 VA informaticists, with extensive experience in electronic health care records review their product for 18 months, Cerner staff ignored every single suggestion. </a:t>
            </a:r>
          </a:p>
          <a:p>
            <a:r>
              <a:rPr lang="en-US" sz="2800" dirty="0"/>
              <a:t>Why?</a:t>
            </a:r>
          </a:p>
          <a:p>
            <a:endParaRPr lang="en-US" sz="2800" dirty="0"/>
          </a:p>
          <a:p>
            <a:r>
              <a:rPr lang="en-US" sz="2800" dirty="0"/>
              <a:t>Change costs money.</a:t>
            </a:r>
          </a:p>
          <a:p>
            <a:r>
              <a:rPr lang="en-US" sz="2800" dirty="0"/>
              <a:t>If they can have one system for DOD and VA with no changes, they don’t have to hire people to do configuration changes. They can sell generic Cerner.</a:t>
            </a:r>
          </a:p>
        </p:txBody>
      </p:sp>
    </p:spTree>
    <p:extLst>
      <p:ext uri="{BB962C8B-B14F-4D97-AF65-F5344CB8AC3E}">
        <p14:creationId xmlns:p14="http://schemas.microsoft.com/office/powerpoint/2010/main" val="16390567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09800" y="314127"/>
            <a:ext cx="4210051" cy="1325563"/>
          </a:xfrm>
        </p:spPr>
        <p:txBody>
          <a:bodyPr/>
          <a:lstStyle/>
          <a:p>
            <a:r>
              <a:rPr lang="en-US" dirty="0"/>
              <a:t>Change Management?</a:t>
            </a:r>
          </a:p>
        </p:txBody>
      </p:sp>
      <p:sp>
        <p:nvSpPr>
          <p:cNvPr id="3" name="Content Placeholder 2"/>
          <p:cNvSpPr>
            <a:spLocks noGrp="1"/>
          </p:cNvSpPr>
          <p:nvPr>
            <p:ph idx="1"/>
          </p:nvPr>
        </p:nvSpPr>
        <p:spPr>
          <a:xfrm>
            <a:off x="685800" y="1752600"/>
            <a:ext cx="7848600" cy="4419600"/>
          </a:xfrm>
        </p:spPr>
        <p:txBody>
          <a:bodyPr>
            <a:normAutofit fontScale="77500" lnSpcReduction="20000"/>
          </a:bodyPr>
          <a:lstStyle/>
          <a:p>
            <a:r>
              <a:rPr lang="en-US" sz="3200" dirty="0"/>
              <a:t>Is usually a problem in software design.</a:t>
            </a:r>
          </a:p>
          <a:p>
            <a:r>
              <a:rPr lang="en-US" sz="3200" dirty="0"/>
              <a:t>Not a problem for Cerner EHRM. </a:t>
            </a:r>
          </a:p>
          <a:p>
            <a:r>
              <a:rPr lang="en-US" sz="3200" dirty="0"/>
              <a:t>Cerner solved it by only allowing configuration changes. No new software.</a:t>
            </a:r>
          </a:p>
          <a:p>
            <a:r>
              <a:rPr lang="en-US" sz="3200" dirty="0"/>
              <a:t>Then they denied even configuration changes.</a:t>
            </a:r>
          </a:p>
          <a:p>
            <a:r>
              <a:rPr lang="en-US" sz="3200" dirty="0"/>
              <a:t>Then they “lost” all the requests for configuration changes.</a:t>
            </a:r>
          </a:p>
          <a:p>
            <a:r>
              <a:rPr lang="en-US" sz="3200" dirty="0"/>
              <a:t>Then Booze Allen “lost” all the records of the meetings about the configuration changes.</a:t>
            </a:r>
          </a:p>
          <a:p>
            <a:r>
              <a:rPr lang="en-US" sz="3200" dirty="0"/>
              <a:t>Finally, all of the $500 million spent on ”configuration” ran out. </a:t>
            </a:r>
          </a:p>
          <a:p>
            <a:r>
              <a:rPr lang="en-US" sz="3200" dirty="0"/>
              <a:t>This exercise was designed to give the impression that “configuration” was happening.</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91400" y="152400"/>
            <a:ext cx="1380635" cy="1034144"/>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 y="308367"/>
            <a:ext cx="1545444" cy="1163559"/>
          </a:xfrm>
          <a:prstGeom prst="rect">
            <a:avLst/>
          </a:prstGeom>
        </p:spPr>
      </p:pic>
    </p:spTree>
    <p:extLst>
      <p:ext uri="{BB962C8B-B14F-4D97-AF65-F5344CB8AC3E}">
        <p14:creationId xmlns:p14="http://schemas.microsoft.com/office/powerpoint/2010/main" val="19475424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195816-894E-412E-B235-EA81DFD99620}"/>
              </a:ext>
            </a:extLst>
          </p:cNvPr>
          <p:cNvSpPr>
            <a:spLocks noGrp="1"/>
          </p:cNvSpPr>
          <p:nvPr>
            <p:ph type="title"/>
          </p:nvPr>
        </p:nvSpPr>
        <p:spPr/>
        <p:txBody>
          <a:bodyPr>
            <a:normAutofit/>
          </a:bodyPr>
          <a:lstStyle/>
          <a:p>
            <a:r>
              <a:rPr lang="en-US" b="1" dirty="0"/>
              <a:t>Why are we meeting to configure the system if we can’t make any changes?</a:t>
            </a:r>
          </a:p>
        </p:txBody>
      </p:sp>
      <p:sp>
        <p:nvSpPr>
          <p:cNvPr id="3" name="Content Placeholder 2">
            <a:extLst>
              <a:ext uri="{FF2B5EF4-FFF2-40B4-BE49-F238E27FC236}">
                <a16:creationId xmlns:a16="http://schemas.microsoft.com/office/drawing/2014/main" id="{AFCC8F66-B14E-46BC-8B6A-2BB6863C8D02}"/>
              </a:ext>
            </a:extLst>
          </p:cNvPr>
          <p:cNvSpPr>
            <a:spLocks noGrp="1"/>
          </p:cNvSpPr>
          <p:nvPr>
            <p:ph idx="1"/>
          </p:nvPr>
        </p:nvSpPr>
        <p:spPr>
          <a:xfrm>
            <a:off x="457200" y="1828800"/>
            <a:ext cx="8229600" cy="4297363"/>
          </a:xfrm>
        </p:spPr>
        <p:txBody>
          <a:bodyPr>
            <a:normAutofit fontScale="92500" lnSpcReduction="10000"/>
          </a:bodyPr>
          <a:lstStyle/>
          <a:p>
            <a:r>
              <a:rPr lang="en-US" sz="3200" dirty="0"/>
              <a:t>“If a VA policy or procedure is not compatible with Cerner EHRM. We will change the VA Policy to be compatible with Cerner EHRM.” -Decision of senior EHRM management. </a:t>
            </a:r>
          </a:p>
          <a:p>
            <a:endParaRPr lang="en-US" sz="3200" dirty="0"/>
          </a:p>
          <a:p>
            <a:r>
              <a:rPr lang="en-US" sz="3200" dirty="0"/>
              <a:t>Think about this….. We will make our health care system compatible with your software…</a:t>
            </a:r>
          </a:p>
          <a:p>
            <a:endParaRPr lang="en-US" sz="3200" dirty="0"/>
          </a:p>
          <a:p>
            <a:r>
              <a:rPr lang="en-US" sz="3200" dirty="0"/>
              <a:t>Why don’t you just send us a DVD with a demo of the system and then we will be done?</a:t>
            </a:r>
          </a:p>
        </p:txBody>
      </p:sp>
    </p:spTree>
    <p:extLst>
      <p:ext uri="{BB962C8B-B14F-4D97-AF65-F5344CB8AC3E}">
        <p14:creationId xmlns:p14="http://schemas.microsoft.com/office/powerpoint/2010/main" val="23509946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B39EEC-5AC9-4714-BB1D-3208B6B6F805}"/>
              </a:ext>
            </a:extLst>
          </p:cNvPr>
          <p:cNvSpPr>
            <a:spLocks noGrp="1"/>
          </p:cNvSpPr>
          <p:nvPr>
            <p:ph type="title"/>
          </p:nvPr>
        </p:nvSpPr>
        <p:spPr>
          <a:xfrm>
            <a:off x="1524000" y="2667000"/>
            <a:ext cx="6629400" cy="1325563"/>
          </a:xfrm>
        </p:spPr>
        <p:txBody>
          <a:bodyPr>
            <a:normAutofit/>
          </a:bodyPr>
          <a:lstStyle/>
          <a:p>
            <a:r>
              <a:rPr lang="en-US" sz="8800" b="1" dirty="0"/>
              <a:t>Usability?</a:t>
            </a:r>
          </a:p>
        </p:txBody>
      </p:sp>
    </p:spTree>
    <p:extLst>
      <p:ext uri="{BB962C8B-B14F-4D97-AF65-F5344CB8AC3E}">
        <p14:creationId xmlns:p14="http://schemas.microsoft.com/office/powerpoint/2010/main" val="391857547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3DE32B-5F08-462F-9952-EA0AF9A643DB}"/>
              </a:ext>
            </a:extLst>
          </p:cNvPr>
          <p:cNvSpPr>
            <a:spLocks noGrp="1"/>
          </p:cNvSpPr>
          <p:nvPr>
            <p:ph type="title"/>
          </p:nvPr>
        </p:nvSpPr>
        <p:spPr>
          <a:xfrm>
            <a:off x="628650" y="9525"/>
            <a:ext cx="7886700" cy="1325563"/>
          </a:xfrm>
        </p:spPr>
        <p:txBody>
          <a:bodyPr>
            <a:normAutofit/>
          </a:bodyPr>
          <a:lstStyle/>
          <a:p>
            <a:r>
              <a:rPr lang="en-US" sz="4800" b="1" dirty="0"/>
              <a:t>Cerner thinking…..</a:t>
            </a:r>
          </a:p>
        </p:txBody>
      </p:sp>
      <p:sp>
        <p:nvSpPr>
          <p:cNvPr id="3" name="Content Placeholder 2">
            <a:extLst>
              <a:ext uri="{FF2B5EF4-FFF2-40B4-BE49-F238E27FC236}">
                <a16:creationId xmlns:a16="http://schemas.microsoft.com/office/drawing/2014/main" id="{4BC4C344-48D5-4316-BF02-4CC1CFD11A53}"/>
              </a:ext>
            </a:extLst>
          </p:cNvPr>
          <p:cNvSpPr>
            <a:spLocks noGrp="1"/>
          </p:cNvSpPr>
          <p:nvPr>
            <p:ph idx="1"/>
          </p:nvPr>
        </p:nvSpPr>
        <p:spPr>
          <a:xfrm>
            <a:off x="628650" y="1335088"/>
            <a:ext cx="8515350" cy="5522912"/>
          </a:xfrm>
        </p:spPr>
        <p:txBody>
          <a:bodyPr>
            <a:normAutofit lnSpcReduction="10000"/>
          </a:bodyPr>
          <a:lstStyle/>
          <a:p>
            <a:r>
              <a:rPr lang="en-US" dirty="0"/>
              <a:t>Cerner: “No one likes </a:t>
            </a:r>
            <a:r>
              <a:rPr lang="en-US" dirty="0" err="1"/>
              <a:t>PowerForm</a:t>
            </a:r>
            <a:r>
              <a:rPr lang="en-US" dirty="0"/>
              <a:t> Notes. They are unreadable. We recommend you use </a:t>
            </a:r>
            <a:r>
              <a:rPr lang="en-US" dirty="0" err="1"/>
              <a:t>PowerForm</a:t>
            </a:r>
            <a:r>
              <a:rPr lang="en-US" dirty="0"/>
              <a:t> Notes. No one likes them or uses them because they are unreadable.</a:t>
            </a:r>
          </a:p>
          <a:p>
            <a:r>
              <a:rPr lang="en-US" dirty="0"/>
              <a:t>VA: “Why do you recommend them if they are terrible?”</a:t>
            </a:r>
          </a:p>
          <a:p>
            <a:r>
              <a:rPr lang="en-US" dirty="0"/>
              <a:t>Cerner: “We are told to tell you to use them.”</a:t>
            </a:r>
          </a:p>
          <a:p>
            <a:r>
              <a:rPr lang="en-US" dirty="0"/>
              <a:t>Cerner: “Notes don’t matter because no one can read them.”</a:t>
            </a:r>
          </a:p>
          <a:p>
            <a:r>
              <a:rPr lang="en-US" dirty="0"/>
              <a:t>VA: “I will help you fix the notes to make them readable.”</a:t>
            </a:r>
          </a:p>
          <a:p>
            <a:r>
              <a:rPr lang="en-US" dirty="0"/>
              <a:t>Cerner: “We can’t allow that.”</a:t>
            </a:r>
          </a:p>
          <a:p>
            <a:r>
              <a:rPr lang="en-US" dirty="0"/>
              <a:t>VA: “Do you think this is a reasonable way to treat the VA.”</a:t>
            </a:r>
          </a:p>
          <a:p>
            <a:r>
              <a:rPr lang="en-US" dirty="0"/>
              <a:t>Cerner: “No.”</a:t>
            </a:r>
          </a:p>
          <a:p>
            <a:r>
              <a:rPr lang="en-US" dirty="0"/>
              <a:t>VA: “Why are you doing it?”</a:t>
            </a:r>
          </a:p>
          <a:p>
            <a:r>
              <a:rPr lang="en-US" dirty="0"/>
              <a:t>Cerner: “We are told to treat you this way.”</a:t>
            </a:r>
          </a:p>
          <a:p>
            <a:r>
              <a:rPr lang="en-US" dirty="0"/>
              <a:t>Cerner: “We don’t have time to fix the notes, orders, data entry, </a:t>
            </a:r>
            <a:r>
              <a:rPr lang="en-US" dirty="0" err="1"/>
              <a:t>etc</a:t>
            </a:r>
            <a:r>
              <a:rPr lang="en-US" dirty="0"/>
              <a:t>…”</a:t>
            </a:r>
          </a:p>
          <a:p>
            <a:r>
              <a:rPr lang="en-US" dirty="0"/>
              <a:t>VA: “Let me take the Cerner course so I can fix the notes.” </a:t>
            </a:r>
          </a:p>
          <a:p>
            <a:r>
              <a:rPr lang="en-US" dirty="0"/>
              <a:t>Cerner: “We are not allowed to let you fix them.”</a:t>
            </a:r>
          </a:p>
        </p:txBody>
      </p:sp>
      <p:pic>
        <p:nvPicPr>
          <p:cNvPr id="6146" name="Picture 2" descr="What is Insanity by my man A. Einstein: PledgeToImpeach">
            <a:extLst>
              <a:ext uri="{FF2B5EF4-FFF2-40B4-BE49-F238E27FC236}">
                <a16:creationId xmlns:a16="http://schemas.microsoft.com/office/drawing/2014/main" id="{D9DB8E43-0909-4A09-A3EF-A58F1AD18738}"/>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980328" y="9525"/>
            <a:ext cx="2150533" cy="1209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534262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830442-C367-4FCD-AC4D-A5AC753CB6A5}"/>
              </a:ext>
            </a:extLst>
          </p:cNvPr>
          <p:cNvSpPr>
            <a:spLocks noGrp="1"/>
          </p:cNvSpPr>
          <p:nvPr>
            <p:ph type="title"/>
          </p:nvPr>
        </p:nvSpPr>
        <p:spPr>
          <a:xfrm>
            <a:off x="628650" y="91440"/>
            <a:ext cx="7886700" cy="1325563"/>
          </a:xfrm>
        </p:spPr>
        <p:txBody>
          <a:bodyPr>
            <a:normAutofit/>
          </a:bodyPr>
          <a:lstStyle/>
          <a:p>
            <a:r>
              <a:rPr lang="en-US" b="1" dirty="0"/>
              <a:t>None of the configuration changes we made last time are here?</a:t>
            </a:r>
          </a:p>
        </p:txBody>
      </p:sp>
      <p:sp>
        <p:nvSpPr>
          <p:cNvPr id="3" name="Content Placeholder 2">
            <a:extLst>
              <a:ext uri="{FF2B5EF4-FFF2-40B4-BE49-F238E27FC236}">
                <a16:creationId xmlns:a16="http://schemas.microsoft.com/office/drawing/2014/main" id="{DABEE56F-7728-49A3-8CBE-074CC82FBFB4}"/>
              </a:ext>
            </a:extLst>
          </p:cNvPr>
          <p:cNvSpPr>
            <a:spLocks noGrp="1"/>
          </p:cNvSpPr>
          <p:nvPr>
            <p:ph idx="1"/>
          </p:nvPr>
        </p:nvSpPr>
        <p:spPr>
          <a:xfrm>
            <a:off x="457200" y="1417003"/>
            <a:ext cx="8229600" cy="5364797"/>
          </a:xfrm>
        </p:spPr>
        <p:txBody>
          <a:bodyPr>
            <a:normAutofit fontScale="85000" lnSpcReduction="20000"/>
          </a:bodyPr>
          <a:lstStyle/>
          <a:p>
            <a:r>
              <a:rPr lang="en-US" sz="2800" dirty="0"/>
              <a:t>This isn’t the version you will get this is the “commercial build, ” or “demo build”, or BH1980 build.”</a:t>
            </a:r>
          </a:p>
          <a:p>
            <a:r>
              <a:rPr lang="en-US" sz="2800" dirty="0"/>
              <a:t>Can we see how it will look to the clinician?</a:t>
            </a:r>
          </a:p>
          <a:p>
            <a:r>
              <a:rPr lang="en-US" sz="2800" dirty="0"/>
              <a:t>No. </a:t>
            </a:r>
          </a:p>
          <a:p>
            <a:r>
              <a:rPr lang="en-US" sz="2800" dirty="0"/>
              <a:t>I can’t tell what it will look like from an Excel spread sheet. </a:t>
            </a:r>
          </a:p>
          <a:p>
            <a:r>
              <a:rPr lang="en-US" sz="2800" dirty="0"/>
              <a:t>We can’t show you until it’s built.</a:t>
            </a:r>
          </a:p>
          <a:p>
            <a:r>
              <a:rPr lang="en-US" sz="2800" dirty="0"/>
              <a:t>We don’t have time to make that </a:t>
            </a:r>
            <a:r>
              <a:rPr lang="en-US" sz="2800" dirty="0" err="1"/>
              <a:t>PowerForm</a:t>
            </a:r>
            <a:r>
              <a:rPr lang="en-US" sz="2800" dirty="0"/>
              <a:t>, </a:t>
            </a:r>
            <a:r>
              <a:rPr lang="en-US" sz="2800" dirty="0" err="1"/>
              <a:t>PowerNote</a:t>
            </a:r>
            <a:r>
              <a:rPr lang="en-US" sz="2800" dirty="0"/>
              <a:t>, Dynamic Document.</a:t>
            </a:r>
          </a:p>
          <a:p>
            <a:endParaRPr lang="en-US" sz="2800" dirty="0"/>
          </a:p>
          <a:p>
            <a:r>
              <a:rPr lang="en-US" sz="2800" dirty="0"/>
              <a:t>We don’t have any records of what you requested.</a:t>
            </a:r>
          </a:p>
          <a:p>
            <a:r>
              <a:rPr lang="en-US" sz="2800" dirty="0"/>
              <a:t>September 17, 2021: Task Order 28 Not Renewed: Cerner Anesthesia Shutdown</a:t>
            </a:r>
          </a:p>
          <a:p>
            <a:r>
              <a:rPr lang="en-US" sz="2800" dirty="0"/>
              <a:t>We have no funding to listen to your requests or make any configuration changes.</a:t>
            </a:r>
          </a:p>
          <a:p>
            <a:r>
              <a:rPr lang="en-US" sz="2800" dirty="0"/>
              <a:t>I don’t have permission to see your build. </a:t>
            </a:r>
          </a:p>
          <a:p>
            <a:r>
              <a:rPr lang="en-US" sz="2800" dirty="0"/>
              <a:t>I’m the Cerner representative who is supposed to help you. </a:t>
            </a:r>
          </a:p>
        </p:txBody>
      </p:sp>
    </p:spTree>
    <p:extLst>
      <p:ext uri="{BB962C8B-B14F-4D97-AF65-F5344CB8AC3E}">
        <p14:creationId xmlns:p14="http://schemas.microsoft.com/office/powerpoint/2010/main" val="9966024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77282"/>
            <a:ext cx="8229600" cy="813318"/>
          </a:xfrm>
        </p:spPr>
        <p:txBody>
          <a:bodyPr/>
          <a:lstStyle/>
          <a:p>
            <a:r>
              <a:rPr lang="en-US" dirty="0"/>
              <a:t>Objectives</a:t>
            </a:r>
          </a:p>
        </p:txBody>
      </p:sp>
      <p:sp>
        <p:nvSpPr>
          <p:cNvPr id="3" name="Content Placeholder 2"/>
          <p:cNvSpPr>
            <a:spLocks noGrp="1"/>
          </p:cNvSpPr>
          <p:nvPr>
            <p:ph idx="1"/>
          </p:nvPr>
        </p:nvSpPr>
        <p:spPr>
          <a:xfrm>
            <a:off x="609600" y="1295400"/>
            <a:ext cx="7924800" cy="4572000"/>
          </a:xfrm>
        </p:spPr>
        <p:txBody>
          <a:bodyPr>
            <a:normAutofit fontScale="47500" lnSpcReduction="20000"/>
          </a:bodyPr>
          <a:lstStyle/>
          <a:p>
            <a:r>
              <a:rPr lang="en-US" sz="4400" dirty="0"/>
              <a:t>The specifications for an electronic health care record (EHR) are extremely important. You get what is written down in the specifications; If it isn’t in the specifications, you likely won’t get it.</a:t>
            </a:r>
          </a:p>
          <a:p>
            <a:r>
              <a:rPr lang="en-US" sz="4400" dirty="0"/>
              <a:t>The contract for the electronic health care record is extremely important.</a:t>
            </a:r>
          </a:p>
          <a:p>
            <a:r>
              <a:rPr lang="en-US" sz="4400" dirty="0"/>
              <a:t>Software reflects the purpose and goals of the designer and software engineers. </a:t>
            </a:r>
          </a:p>
          <a:p>
            <a:r>
              <a:rPr lang="en-US" sz="4400" dirty="0"/>
              <a:t>Most electronic health care records are accounting systems, written by software engineers, with a text editor tacked on.</a:t>
            </a:r>
          </a:p>
          <a:p>
            <a:r>
              <a:rPr lang="en-US" sz="4400" dirty="0"/>
              <a:t>VISTA/CPRS is an electronic health care record, written by clinicians, with some accounting tacked on.</a:t>
            </a:r>
          </a:p>
          <a:p>
            <a:r>
              <a:rPr lang="en-US" sz="4400" dirty="0"/>
              <a:t>In anesthesia, record keeping is real time, the user interface matters. </a:t>
            </a:r>
          </a:p>
          <a:p>
            <a:r>
              <a:rPr lang="en-US" sz="4400" dirty="0"/>
              <a:t>Loss of situational awareness from computer problems is dangerous.</a:t>
            </a:r>
          </a:p>
          <a:p>
            <a:r>
              <a:rPr lang="en-US" sz="4400" dirty="0"/>
              <a:t>Testing is essential. One must assume that nothing works if it is not tested.</a:t>
            </a:r>
          </a:p>
        </p:txBody>
      </p:sp>
    </p:spTree>
    <p:extLst>
      <p:ext uri="{BB962C8B-B14F-4D97-AF65-F5344CB8AC3E}">
        <p14:creationId xmlns:p14="http://schemas.microsoft.com/office/powerpoint/2010/main" val="62190186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5544D3-587E-48D7-9887-C70EF20BA1EF}"/>
              </a:ext>
            </a:extLst>
          </p:cNvPr>
          <p:cNvSpPr>
            <a:spLocks noGrp="1"/>
          </p:cNvSpPr>
          <p:nvPr>
            <p:ph type="title"/>
          </p:nvPr>
        </p:nvSpPr>
        <p:spPr>
          <a:xfrm>
            <a:off x="118004" y="263650"/>
            <a:ext cx="8907992" cy="1325563"/>
          </a:xfrm>
        </p:spPr>
        <p:txBody>
          <a:bodyPr>
            <a:normAutofit/>
          </a:bodyPr>
          <a:lstStyle/>
          <a:p>
            <a:r>
              <a:rPr lang="en-US" dirty="0"/>
              <a:t>Cerner Experience Center: </a:t>
            </a:r>
            <a:br>
              <a:rPr lang="en-US" dirty="0"/>
            </a:br>
            <a:r>
              <a:rPr lang="en-US" sz="2700" dirty="0"/>
              <a:t>You can’t experience Cerner EHRM at the Experience Center.</a:t>
            </a:r>
            <a:endParaRPr lang="en-US" dirty="0"/>
          </a:p>
        </p:txBody>
      </p:sp>
      <p:pic>
        <p:nvPicPr>
          <p:cNvPr id="5" name="Content Placeholder 4">
            <a:extLst>
              <a:ext uri="{FF2B5EF4-FFF2-40B4-BE49-F238E27FC236}">
                <a16:creationId xmlns:a16="http://schemas.microsoft.com/office/drawing/2014/main" id="{257A3384-B274-4180-B2EC-72691133872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037" y="1589213"/>
            <a:ext cx="9037033" cy="4994149"/>
          </a:xfrm>
        </p:spPr>
      </p:pic>
    </p:spTree>
    <p:extLst>
      <p:ext uri="{BB962C8B-B14F-4D97-AF65-F5344CB8AC3E}">
        <p14:creationId xmlns:p14="http://schemas.microsoft.com/office/powerpoint/2010/main" val="398895037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F458FD-80A8-4BE4-AE2F-0D7A7751B9CA}"/>
              </a:ext>
            </a:extLst>
          </p:cNvPr>
          <p:cNvSpPr>
            <a:spLocks noGrp="1"/>
          </p:cNvSpPr>
          <p:nvPr>
            <p:ph type="title"/>
          </p:nvPr>
        </p:nvSpPr>
        <p:spPr>
          <a:xfrm>
            <a:off x="0" y="76200"/>
            <a:ext cx="9144000" cy="563562"/>
          </a:xfrm>
        </p:spPr>
        <p:txBody>
          <a:bodyPr>
            <a:normAutofit/>
          </a:bodyPr>
          <a:lstStyle/>
          <a:p>
            <a:r>
              <a:rPr lang="en-US" sz="2700" dirty="0"/>
              <a:t>There is a hospital across the street from Cerner that uses EPIC.</a:t>
            </a:r>
            <a:endParaRPr lang="en-US" dirty="0"/>
          </a:p>
        </p:txBody>
      </p:sp>
      <p:grpSp>
        <p:nvGrpSpPr>
          <p:cNvPr id="10" name="Group 9">
            <a:extLst>
              <a:ext uri="{FF2B5EF4-FFF2-40B4-BE49-F238E27FC236}">
                <a16:creationId xmlns:a16="http://schemas.microsoft.com/office/drawing/2014/main" id="{54D10A58-12DE-4C86-9639-632B46DADDA4}"/>
              </a:ext>
            </a:extLst>
          </p:cNvPr>
          <p:cNvGrpSpPr/>
          <p:nvPr/>
        </p:nvGrpSpPr>
        <p:grpSpPr>
          <a:xfrm>
            <a:off x="381000" y="1371600"/>
            <a:ext cx="7858217" cy="5486400"/>
            <a:chOff x="381000" y="1371600"/>
            <a:chExt cx="7858217" cy="5486400"/>
          </a:xfrm>
        </p:grpSpPr>
        <p:pic>
          <p:nvPicPr>
            <p:cNvPr id="4" name="Picture 3" descr="Diagram&#10;&#10;Description automatically generated">
              <a:extLst>
                <a:ext uri="{FF2B5EF4-FFF2-40B4-BE49-F238E27FC236}">
                  <a16:creationId xmlns:a16="http://schemas.microsoft.com/office/drawing/2014/main" id="{F0973848-EEE6-4098-947A-81E7669C4F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7081" y="1371600"/>
              <a:ext cx="7102136" cy="5486400"/>
            </a:xfrm>
            <a:prstGeom prst="rect">
              <a:avLst/>
            </a:prstGeom>
          </p:spPr>
        </p:pic>
        <p:cxnSp>
          <p:nvCxnSpPr>
            <p:cNvPr id="6" name="Straight Arrow Connector 5">
              <a:extLst>
                <a:ext uri="{FF2B5EF4-FFF2-40B4-BE49-F238E27FC236}">
                  <a16:creationId xmlns:a16="http://schemas.microsoft.com/office/drawing/2014/main" id="{2D1D286F-20F7-437F-99F5-5B73AE870CDD}"/>
                </a:ext>
              </a:extLst>
            </p:cNvPr>
            <p:cNvCxnSpPr/>
            <p:nvPr/>
          </p:nvCxnSpPr>
          <p:spPr>
            <a:xfrm flipV="1">
              <a:off x="381000" y="5334000"/>
              <a:ext cx="838200" cy="76200"/>
            </a:xfrm>
            <a:prstGeom prst="straightConnector1">
              <a:avLst/>
            </a:prstGeom>
            <a:ln w="98425">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47ED8D51-C6B2-4A63-8CAA-AF75C4614EE7}"/>
                </a:ext>
              </a:extLst>
            </p:cNvPr>
            <p:cNvSpPr txBox="1"/>
            <p:nvPr/>
          </p:nvSpPr>
          <p:spPr>
            <a:xfrm>
              <a:off x="1447800" y="2514600"/>
              <a:ext cx="2819400" cy="381000"/>
            </a:xfrm>
            <a:prstGeom prst="rect">
              <a:avLst/>
            </a:prstGeom>
            <a:solidFill>
              <a:schemeClr val="bg1"/>
            </a:solidFill>
          </p:spPr>
          <p:txBody>
            <a:bodyPr wrap="square" rtlCol="0">
              <a:spAutoFit/>
            </a:bodyPr>
            <a:lstStyle/>
            <a:p>
              <a:r>
                <a:rPr lang="en-US" dirty="0"/>
                <a:t>Experience Center</a:t>
              </a:r>
            </a:p>
          </p:txBody>
        </p:sp>
        <p:sp>
          <p:nvSpPr>
            <p:cNvPr id="9" name="TextBox 8">
              <a:extLst>
                <a:ext uri="{FF2B5EF4-FFF2-40B4-BE49-F238E27FC236}">
                  <a16:creationId xmlns:a16="http://schemas.microsoft.com/office/drawing/2014/main" id="{23D27E33-6F1F-4A28-AC70-516F926CDFE0}"/>
                </a:ext>
              </a:extLst>
            </p:cNvPr>
            <p:cNvSpPr txBox="1"/>
            <p:nvPr/>
          </p:nvSpPr>
          <p:spPr>
            <a:xfrm>
              <a:off x="5181600" y="4953000"/>
              <a:ext cx="1042273" cy="230832"/>
            </a:xfrm>
            <a:prstGeom prst="rect">
              <a:avLst/>
            </a:prstGeom>
            <a:solidFill>
              <a:schemeClr val="bg1"/>
            </a:solidFill>
          </p:spPr>
          <p:txBody>
            <a:bodyPr wrap="square" rtlCol="0">
              <a:spAutoFit/>
            </a:bodyPr>
            <a:lstStyle/>
            <a:p>
              <a:r>
                <a:rPr lang="en-US" sz="900" dirty="0"/>
                <a:t>Experience Center</a:t>
              </a:r>
            </a:p>
          </p:txBody>
        </p:sp>
      </p:grpSp>
    </p:spTree>
    <p:extLst>
      <p:ext uri="{BB962C8B-B14F-4D97-AF65-F5344CB8AC3E}">
        <p14:creationId xmlns:p14="http://schemas.microsoft.com/office/powerpoint/2010/main" val="215553693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B39EEC-5AC9-4714-BB1D-3208B6B6F805}"/>
              </a:ext>
            </a:extLst>
          </p:cNvPr>
          <p:cNvSpPr>
            <a:spLocks noGrp="1"/>
          </p:cNvSpPr>
          <p:nvPr>
            <p:ph type="title"/>
          </p:nvPr>
        </p:nvSpPr>
        <p:spPr>
          <a:xfrm>
            <a:off x="2362200" y="2667000"/>
            <a:ext cx="4800600" cy="1325563"/>
          </a:xfrm>
        </p:spPr>
        <p:txBody>
          <a:bodyPr>
            <a:normAutofit/>
          </a:bodyPr>
          <a:lstStyle/>
          <a:p>
            <a:r>
              <a:rPr lang="en-US" sz="8800" b="1" dirty="0"/>
              <a:t>Testing?</a:t>
            </a:r>
          </a:p>
        </p:txBody>
      </p:sp>
    </p:spTree>
    <p:extLst>
      <p:ext uri="{BB962C8B-B14F-4D97-AF65-F5344CB8AC3E}">
        <p14:creationId xmlns:p14="http://schemas.microsoft.com/office/powerpoint/2010/main" val="40456422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B39EEC-5AC9-4714-BB1D-3208B6B6F805}"/>
              </a:ext>
            </a:extLst>
          </p:cNvPr>
          <p:cNvSpPr>
            <a:spLocks noGrp="1"/>
          </p:cNvSpPr>
          <p:nvPr>
            <p:ph type="title"/>
          </p:nvPr>
        </p:nvSpPr>
        <p:spPr/>
        <p:txBody>
          <a:bodyPr>
            <a:normAutofit/>
          </a:bodyPr>
          <a:lstStyle/>
          <a:p>
            <a:r>
              <a:rPr lang="en-US" sz="8800" b="1" dirty="0"/>
              <a:t>Can we test it?</a:t>
            </a:r>
          </a:p>
        </p:txBody>
      </p:sp>
      <p:sp>
        <p:nvSpPr>
          <p:cNvPr id="3" name="Content Placeholder 2">
            <a:extLst>
              <a:ext uri="{FF2B5EF4-FFF2-40B4-BE49-F238E27FC236}">
                <a16:creationId xmlns:a16="http://schemas.microsoft.com/office/drawing/2014/main" id="{9F0F4A24-1BC8-4950-AD38-24433DEAA154}"/>
              </a:ext>
            </a:extLst>
          </p:cNvPr>
          <p:cNvSpPr>
            <a:spLocks noGrp="1"/>
          </p:cNvSpPr>
          <p:nvPr>
            <p:ph idx="1"/>
          </p:nvPr>
        </p:nvSpPr>
        <p:spPr>
          <a:xfrm>
            <a:off x="628650" y="1825625"/>
            <a:ext cx="8210550" cy="4351338"/>
          </a:xfrm>
        </p:spPr>
        <p:txBody>
          <a:bodyPr>
            <a:normAutofit fontScale="92500"/>
          </a:bodyPr>
          <a:lstStyle/>
          <a:p>
            <a:pPr marL="0" indent="0">
              <a:buNone/>
            </a:pPr>
            <a:r>
              <a:rPr lang="en-US" sz="3200" dirty="0"/>
              <a:t>Can we see EHRM run in the Experience Center?</a:t>
            </a:r>
          </a:p>
          <a:p>
            <a:pPr marL="0" indent="0">
              <a:buNone/>
            </a:pPr>
            <a:r>
              <a:rPr lang="en-US" sz="3200" dirty="0"/>
              <a:t>“No”</a:t>
            </a:r>
          </a:p>
          <a:p>
            <a:pPr marL="0" indent="0">
              <a:buNone/>
            </a:pPr>
            <a:r>
              <a:rPr lang="en-US" sz="3200" dirty="0"/>
              <a:t>Can we see a hospital with the product running?”</a:t>
            </a:r>
          </a:p>
          <a:p>
            <a:pPr marL="0" indent="0">
              <a:buNone/>
            </a:pPr>
            <a:r>
              <a:rPr lang="en-US" sz="3200" dirty="0"/>
              <a:t>“No”</a:t>
            </a:r>
          </a:p>
          <a:p>
            <a:pPr marL="0" indent="0">
              <a:buNone/>
            </a:pPr>
            <a:r>
              <a:rPr lang="en-US" sz="3200" dirty="0"/>
              <a:t>Can we go to the DOD hospital and see it run?</a:t>
            </a:r>
          </a:p>
          <a:p>
            <a:pPr marL="0" indent="0">
              <a:buNone/>
            </a:pPr>
            <a:r>
              <a:rPr lang="en-US" sz="3200" dirty="0"/>
              <a:t>“No”</a:t>
            </a:r>
          </a:p>
          <a:p>
            <a:pPr marL="0" indent="0">
              <a:buNone/>
            </a:pPr>
            <a:r>
              <a:rPr lang="en-US" sz="3200" dirty="0"/>
              <a:t>Can we install it in our simulation center to test it?</a:t>
            </a:r>
          </a:p>
          <a:p>
            <a:pPr marL="0" indent="0">
              <a:buNone/>
            </a:pPr>
            <a:r>
              <a:rPr lang="en-US" sz="3200" dirty="0"/>
              <a:t>“No”</a:t>
            </a:r>
          </a:p>
          <a:p>
            <a:pPr marL="0" indent="0">
              <a:buNone/>
            </a:pPr>
            <a:endParaRPr lang="en-US" dirty="0"/>
          </a:p>
          <a:p>
            <a:pPr marL="0" indent="0">
              <a:buNone/>
            </a:pPr>
            <a:endParaRPr lang="en-US" dirty="0">
              <a:solidFill>
                <a:schemeClr val="bg1"/>
              </a:solidFill>
            </a:endParaRPr>
          </a:p>
        </p:txBody>
      </p:sp>
    </p:spTree>
    <p:extLst>
      <p:ext uri="{BB962C8B-B14F-4D97-AF65-F5344CB8AC3E}">
        <p14:creationId xmlns:p14="http://schemas.microsoft.com/office/powerpoint/2010/main" val="416307483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F9D48-CB01-462F-BF13-423009ABC7BD}"/>
              </a:ext>
            </a:extLst>
          </p:cNvPr>
          <p:cNvSpPr>
            <a:spLocks noGrp="1"/>
          </p:cNvSpPr>
          <p:nvPr>
            <p:ph type="title"/>
          </p:nvPr>
        </p:nvSpPr>
        <p:spPr/>
        <p:txBody>
          <a:bodyPr>
            <a:normAutofit/>
          </a:bodyPr>
          <a:lstStyle/>
          <a:p>
            <a:r>
              <a:rPr lang="en-US" sz="5400" b="1" dirty="0"/>
              <a:t>I believe in testing….</a:t>
            </a:r>
          </a:p>
        </p:txBody>
      </p:sp>
      <p:sp>
        <p:nvSpPr>
          <p:cNvPr id="3" name="Content Placeholder 2">
            <a:extLst>
              <a:ext uri="{FF2B5EF4-FFF2-40B4-BE49-F238E27FC236}">
                <a16:creationId xmlns:a16="http://schemas.microsoft.com/office/drawing/2014/main" id="{68BD839D-09D2-429C-91A0-BDD05F5C435A}"/>
              </a:ext>
            </a:extLst>
          </p:cNvPr>
          <p:cNvSpPr>
            <a:spLocks noGrp="1"/>
          </p:cNvSpPr>
          <p:nvPr>
            <p:ph idx="1"/>
          </p:nvPr>
        </p:nvSpPr>
        <p:spPr>
          <a:xfrm>
            <a:off x="457200" y="1600200"/>
            <a:ext cx="8229600" cy="4983162"/>
          </a:xfrm>
        </p:spPr>
        <p:txBody>
          <a:bodyPr>
            <a:normAutofit/>
          </a:bodyPr>
          <a:lstStyle/>
          <a:p>
            <a:r>
              <a:rPr lang="en-US" sz="3200" dirty="0"/>
              <a:t>Can we test the Cerner EHRM product? No.</a:t>
            </a:r>
          </a:p>
          <a:p>
            <a:r>
              <a:rPr lang="en-US" sz="3200" dirty="0"/>
              <a:t>Can we set Cerner EHRM up in our simulation center? No.</a:t>
            </a:r>
          </a:p>
          <a:p>
            <a:r>
              <a:rPr lang="en-US" sz="3200" dirty="0"/>
              <a:t>Can we set up the Cerner EHRM product in </a:t>
            </a:r>
            <a:r>
              <a:rPr lang="en-US" sz="3200" dirty="0" err="1"/>
              <a:t>SimLearn</a:t>
            </a:r>
            <a:r>
              <a:rPr lang="en-US" sz="3200" dirty="0"/>
              <a:t>? No.</a:t>
            </a:r>
          </a:p>
          <a:p>
            <a:r>
              <a:rPr lang="en-US" sz="3200" dirty="0"/>
              <a:t>Do you have test patients in Cerner EHRM live? No. </a:t>
            </a:r>
          </a:p>
        </p:txBody>
      </p:sp>
    </p:spTree>
    <p:extLst>
      <p:ext uri="{BB962C8B-B14F-4D97-AF65-F5344CB8AC3E}">
        <p14:creationId xmlns:p14="http://schemas.microsoft.com/office/powerpoint/2010/main" val="135307021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F9D48-CB01-462F-BF13-423009ABC7BD}"/>
              </a:ext>
            </a:extLst>
          </p:cNvPr>
          <p:cNvSpPr>
            <a:spLocks noGrp="1"/>
          </p:cNvSpPr>
          <p:nvPr>
            <p:ph type="title"/>
          </p:nvPr>
        </p:nvSpPr>
        <p:spPr/>
        <p:txBody>
          <a:bodyPr>
            <a:normAutofit/>
          </a:bodyPr>
          <a:lstStyle/>
          <a:p>
            <a:r>
              <a:rPr lang="en-US" sz="6000" b="1" dirty="0"/>
              <a:t>I believe in testing….</a:t>
            </a:r>
          </a:p>
        </p:txBody>
      </p:sp>
      <p:sp>
        <p:nvSpPr>
          <p:cNvPr id="3" name="Content Placeholder 2">
            <a:extLst>
              <a:ext uri="{FF2B5EF4-FFF2-40B4-BE49-F238E27FC236}">
                <a16:creationId xmlns:a16="http://schemas.microsoft.com/office/drawing/2014/main" id="{68BD839D-09D2-429C-91A0-BDD05F5C435A}"/>
              </a:ext>
            </a:extLst>
          </p:cNvPr>
          <p:cNvSpPr>
            <a:spLocks noGrp="1"/>
          </p:cNvSpPr>
          <p:nvPr>
            <p:ph idx="1"/>
          </p:nvPr>
        </p:nvSpPr>
        <p:spPr>
          <a:xfrm>
            <a:off x="457200" y="1600200"/>
            <a:ext cx="8229600" cy="4983162"/>
          </a:xfrm>
        </p:spPr>
        <p:txBody>
          <a:bodyPr>
            <a:normAutofit lnSpcReduction="10000"/>
          </a:bodyPr>
          <a:lstStyle/>
          <a:p>
            <a:r>
              <a:rPr lang="en-US" sz="2800" dirty="0"/>
              <a:t>Can we test the Cerner EHRM product? No.</a:t>
            </a:r>
          </a:p>
          <a:p>
            <a:r>
              <a:rPr lang="en-US" sz="2800" dirty="0"/>
              <a:t>It is dangerous to use untested electronic health records in anesthesia. Can we test it? No</a:t>
            </a:r>
          </a:p>
          <a:p>
            <a:r>
              <a:rPr lang="en-US" sz="2800" dirty="0"/>
              <a:t>Can I see it in DOD? No.</a:t>
            </a:r>
          </a:p>
          <a:p>
            <a:r>
              <a:rPr lang="en-US" sz="2800" dirty="0"/>
              <a:t>Can we see it in Spokane? No. </a:t>
            </a:r>
          </a:p>
          <a:p>
            <a:r>
              <a:rPr lang="en-US" sz="2800" dirty="0"/>
              <a:t>We don’t have time to test it. </a:t>
            </a:r>
          </a:p>
          <a:p>
            <a:r>
              <a:rPr lang="en-US" sz="2800" dirty="0"/>
              <a:t>We don’t have funds for you to go to Spokane.</a:t>
            </a:r>
          </a:p>
          <a:p>
            <a:r>
              <a:rPr lang="en-US" sz="2800" dirty="0"/>
              <a:t>I will go on my vacation and pay for my own travel.</a:t>
            </a:r>
          </a:p>
          <a:p>
            <a:r>
              <a:rPr lang="en-US" sz="2800" dirty="0"/>
              <a:t>We don’t have time to test it.</a:t>
            </a:r>
          </a:p>
          <a:p>
            <a:r>
              <a:rPr lang="en-US" sz="2800" dirty="0"/>
              <a:t>It is dangerous to use untested electronic health records in anesthesia.</a:t>
            </a:r>
          </a:p>
          <a:p>
            <a:endParaRPr lang="en-US" dirty="0">
              <a:solidFill>
                <a:schemeClr val="bg1"/>
              </a:solidFill>
            </a:endParaRPr>
          </a:p>
        </p:txBody>
      </p:sp>
    </p:spTree>
    <p:extLst>
      <p:ext uri="{BB962C8B-B14F-4D97-AF65-F5344CB8AC3E}">
        <p14:creationId xmlns:p14="http://schemas.microsoft.com/office/powerpoint/2010/main" val="19029216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8BF829-93F9-4587-B009-62F6D4D578CF}"/>
              </a:ext>
            </a:extLst>
          </p:cNvPr>
          <p:cNvSpPr>
            <a:spLocks noGrp="1"/>
          </p:cNvSpPr>
          <p:nvPr>
            <p:ph type="title"/>
          </p:nvPr>
        </p:nvSpPr>
        <p:spPr/>
        <p:txBody>
          <a:bodyPr>
            <a:noAutofit/>
          </a:bodyPr>
          <a:lstStyle/>
          <a:p>
            <a:r>
              <a:rPr lang="en-US" sz="3600" b="1" dirty="0"/>
              <a:t>It is dangerous to use untested electronic health records in anesthesia.</a:t>
            </a:r>
          </a:p>
        </p:txBody>
      </p:sp>
      <p:sp>
        <p:nvSpPr>
          <p:cNvPr id="3" name="Content Placeholder 2">
            <a:extLst>
              <a:ext uri="{FF2B5EF4-FFF2-40B4-BE49-F238E27FC236}">
                <a16:creationId xmlns:a16="http://schemas.microsoft.com/office/drawing/2014/main" id="{5130A10D-B48B-4B22-9FBA-57FFB2F770FF}"/>
              </a:ext>
            </a:extLst>
          </p:cNvPr>
          <p:cNvSpPr>
            <a:spLocks noGrp="1"/>
          </p:cNvSpPr>
          <p:nvPr>
            <p:ph idx="1"/>
          </p:nvPr>
        </p:nvSpPr>
        <p:spPr/>
        <p:txBody>
          <a:bodyPr>
            <a:normAutofit/>
          </a:bodyPr>
          <a:lstStyle/>
          <a:p>
            <a:r>
              <a:rPr lang="en-US" sz="3200" dirty="0"/>
              <a:t>When we finally were allowed to test the system in Spokane, there were 85 problems that made it unusable. </a:t>
            </a:r>
          </a:p>
          <a:p>
            <a:r>
              <a:rPr lang="en-US" sz="3200" dirty="0"/>
              <a:t>We told senior EHRM management that it was unsafe to use. </a:t>
            </a:r>
          </a:p>
          <a:p>
            <a:r>
              <a:rPr lang="en-US" sz="3200" dirty="0"/>
              <a:t>Senior EHRM management decided to proceed with Go-Live anyway to stay on schedule and just use another “DOD” build that was untested. </a:t>
            </a:r>
          </a:p>
        </p:txBody>
      </p:sp>
    </p:spTree>
    <p:extLst>
      <p:ext uri="{BB962C8B-B14F-4D97-AF65-F5344CB8AC3E}">
        <p14:creationId xmlns:p14="http://schemas.microsoft.com/office/powerpoint/2010/main" val="252194575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EDF87A-61DF-46AF-A0BA-2ABDDEE2206F}"/>
              </a:ext>
            </a:extLst>
          </p:cNvPr>
          <p:cNvSpPr>
            <a:spLocks noGrp="1"/>
          </p:cNvSpPr>
          <p:nvPr>
            <p:ph type="title"/>
          </p:nvPr>
        </p:nvSpPr>
        <p:spPr>
          <a:xfrm>
            <a:off x="628650" y="381000"/>
            <a:ext cx="7886700" cy="1325563"/>
          </a:xfrm>
        </p:spPr>
        <p:txBody>
          <a:bodyPr/>
          <a:lstStyle/>
          <a:p>
            <a:r>
              <a:rPr lang="en-US" dirty="0"/>
              <a:t>Safer Guidelines</a:t>
            </a:r>
          </a:p>
        </p:txBody>
      </p:sp>
      <p:sp>
        <p:nvSpPr>
          <p:cNvPr id="3" name="Content Placeholder 2">
            <a:extLst>
              <a:ext uri="{FF2B5EF4-FFF2-40B4-BE49-F238E27FC236}">
                <a16:creationId xmlns:a16="http://schemas.microsoft.com/office/drawing/2014/main" id="{73B7202B-C4AF-4FED-B667-608D96CE690C}"/>
              </a:ext>
            </a:extLst>
          </p:cNvPr>
          <p:cNvSpPr>
            <a:spLocks noGrp="1"/>
          </p:cNvSpPr>
          <p:nvPr>
            <p:ph idx="1"/>
          </p:nvPr>
        </p:nvSpPr>
        <p:spPr>
          <a:xfrm>
            <a:off x="381000" y="1371600"/>
            <a:ext cx="4038600" cy="4805363"/>
          </a:xfrm>
        </p:spPr>
        <p:txBody>
          <a:bodyPr/>
          <a:lstStyle/>
          <a:p>
            <a:r>
              <a:rPr lang="en-US" dirty="0"/>
              <a:t>Testing software prior to use is a required element for safety.</a:t>
            </a:r>
          </a:p>
          <a:p>
            <a:r>
              <a:rPr lang="en-US" dirty="0"/>
              <a:t>1.4</a:t>
            </a:r>
          </a:p>
          <a:p>
            <a:r>
              <a:rPr lang="en-US" dirty="0"/>
              <a:t>1.5</a:t>
            </a:r>
          </a:p>
          <a:p>
            <a:r>
              <a:rPr lang="en-US" dirty="0"/>
              <a:t>1.6</a:t>
            </a:r>
          </a:p>
          <a:p>
            <a:r>
              <a:rPr lang="en-US" dirty="0"/>
              <a:t>1.7</a:t>
            </a:r>
          </a:p>
          <a:p>
            <a:r>
              <a:rPr lang="en-US" dirty="0"/>
              <a:t>1.8</a:t>
            </a:r>
          </a:p>
          <a:p>
            <a:endParaRPr lang="en-US" dirty="0"/>
          </a:p>
          <a:p>
            <a:r>
              <a:rPr lang="en-US" dirty="0"/>
              <a:t>Cerner and EHRM management did not allow for any actual testing of the anesthesia software prior to go-live.</a:t>
            </a:r>
          </a:p>
          <a:p>
            <a:endParaRPr lang="en-US" dirty="0"/>
          </a:p>
        </p:txBody>
      </p:sp>
      <p:pic>
        <p:nvPicPr>
          <p:cNvPr id="5" name="Picture 4">
            <a:extLst>
              <a:ext uri="{FF2B5EF4-FFF2-40B4-BE49-F238E27FC236}">
                <a16:creationId xmlns:a16="http://schemas.microsoft.com/office/drawing/2014/main" id="{28EA193A-DFCA-4CE2-8D58-7022151CBB70}"/>
              </a:ext>
            </a:extLst>
          </p:cNvPr>
          <p:cNvPicPr>
            <a:picLocks noChangeAspect="1"/>
          </p:cNvPicPr>
          <p:nvPr/>
        </p:nvPicPr>
        <p:blipFill>
          <a:blip r:embed="rId2"/>
          <a:stretch>
            <a:fillRect/>
          </a:stretch>
        </p:blipFill>
        <p:spPr>
          <a:xfrm>
            <a:off x="4267200" y="8771"/>
            <a:ext cx="6268288" cy="4280212"/>
          </a:xfrm>
          <a:prstGeom prst="rect">
            <a:avLst/>
          </a:prstGeom>
        </p:spPr>
      </p:pic>
      <p:pic>
        <p:nvPicPr>
          <p:cNvPr id="7" name="Picture 6">
            <a:extLst>
              <a:ext uri="{FF2B5EF4-FFF2-40B4-BE49-F238E27FC236}">
                <a16:creationId xmlns:a16="http://schemas.microsoft.com/office/drawing/2014/main" id="{738BBD3D-0A78-4946-9091-5BB95571FD1E}"/>
              </a:ext>
            </a:extLst>
          </p:cNvPr>
          <p:cNvPicPr>
            <a:picLocks noChangeAspect="1"/>
          </p:cNvPicPr>
          <p:nvPr/>
        </p:nvPicPr>
        <p:blipFill>
          <a:blip r:embed="rId3"/>
          <a:stretch>
            <a:fillRect/>
          </a:stretch>
        </p:blipFill>
        <p:spPr>
          <a:xfrm>
            <a:off x="5029200" y="3466278"/>
            <a:ext cx="3581400" cy="3691324"/>
          </a:xfrm>
          <a:prstGeom prst="rect">
            <a:avLst/>
          </a:prstGeom>
        </p:spPr>
      </p:pic>
    </p:spTree>
    <p:extLst>
      <p:ext uri="{BB962C8B-B14F-4D97-AF65-F5344CB8AC3E}">
        <p14:creationId xmlns:p14="http://schemas.microsoft.com/office/powerpoint/2010/main" val="29029413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sz="3600" b="1" dirty="0" err="1"/>
              <a:t>Anes</a:t>
            </a:r>
            <a:r>
              <a:rPr lang="en-US" sz="3600" b="1" dirty="0"/>
              <a:t> Demo Session Continued?</a:t>
            </a:r>
          </a:p>
        </p:txBody>
      </p:sp>
      <p:sp>
        <p:nvSpPr>
          <p:cNvPr id="3" name="Content Placeholder 2"/>
          <p:cNvSpPr>
            <a:spLocks noGrp="1"/>
          </p:cNvSpPr>
          <p:nvPr>
            <p:ph idx="1"/>
          </p:nvPr>
        </p:nvSpPr>
        <p:spPr>
          <a:xfrm>
            <a:off x="381000" y="1295400"/>
            <a:ext cx="4800600" cy="5410199"/>
          </a:xfrm>
        </p:spPr>
        <p:txBody>
          <a:bodyPr>
            <a:normAutofit fontScale="47500" lnSpcReduction="20000"/>
          </a:bodyPr>
          <a:lstStyle/>
          <a:p>
            <a:r>
              <a:rPr lang="en-US" sz="3400" dirty="0"/>
              <a:t>We began the Cerner EHRM project writing specifications in 2017.</a:t>
            </a:r>
          </a:p>
          <a:p>
            <a:r>
              <a:rPr lang="en-US" sz="3400" dirty="0"/>
              <a:t>Those specifications were discarded for “more generic, less specific, global concepts.</a:t>
            </a:r>
          </a:p>
          <a:p>
            <a:r>
              <a:rPr lang="en-US" sz="3400" dirty="0"/>
              <a:t>We showed Cerner the VA Electronic health record system including CPRS, VISTA, PICIS, </a:t>
            </a:r>
            <a:r>
              <a:rPr lang="en-US" sz="3400" dirty="0" err="1"/>
              <a:t>ProtoViewer</a:t>
            </a:r>
            <a:r>
              <a:rPr lang="en-US" sz="3400" dirty="0"/>
              <a:t>, etc. They ignored it.</a:t>
            </a:r>
          </a:p>
          <a:p>
            <a:r>
              <a:rPr lang="en-US" sz="3400" dirty="0"/>
              <a:t>Cerner then showed us what we are getting.</a:t>
            </a:r>
          </a:p>
          <a:p>
            <a:r>
              <a:rPr lang="en-US" sz="3400" dirty="0"/>
              <a:t>The answer to all requests for configuration changes was “NO”.</a:t>
            </a:r>
          </a:p>
          <a:p>
            <a:r>
              <a:rPr lang="en-US" sz="3400" dirty="0"/>
              <a:t>The DOD has already decided. To make the system compatible with the DOD, we can’t change anything.</a:t>
            </a:r>
          </a:p>
          <a:p>
            <a:r>
              <a:rPr lang="en-US" sz="3400" dirty="0"/>
              <a:t>How many people from the DOD worked on configuration of the Surgical and Anesthesia Packages – None.</a:t>
            </a:r>
          </a:p>
          <a:p>
            <a:r>
              <a:rPr lang="en-US" sz="3400" dirty="0"/>
              <a:t>So, you provided generic Intermountain Health Build to DOD – Yes.</a:t>
            </a:r>
          </a:p>
          <a:p>
            <a:r>
              <a:rPr lang="en-US" sz="3400" dirty="0"/>
              <a:t>We are still being shown Demos in October 2021….</a:t>
            </a:r>
          </a:p>
          <a:p>
            <a:r>
              <a:rPr lang="en-US" sz="3400" dirty="0"/>
              <a:t>None of the configuration decisions made from 2018 to 2021 were implemented.</a:t>
            </a:r>
          </a:p>
          <a:p>
            <a:r>
              <a:rPr lang="en-US" sz="3600" dirty="0"/>
              <a:t>September 17, 2021: Task Order 28 Not Renewed: Cerner Anesthesia Shutdown</a:t>
            </a:r>
          </a:p>
          <a:p>
            <a:r>
              <a:rPr lang="en-US" sz="3600" dirty="0"/>
              <a:t>Plan is to fix issues starting 3-4 years from now.</a:t>
            </a:r>
          </a:p>
          <a:p>
            <a:pPr marL="0" indent="0">
              <a:buNone/>
            </a:pPr>
            <a:endParaRPr lang="en-US" sz="3400" dirty="0"/>
          </a:p>
          <a:p>
            <a:endParaRPr lang="en-US" dirty="0">
              <a:solidFill>
                <a:schemeClr val="bg1"/>
              </a:solidFill>
            </a:endParaRPr>
          </a:p>
        </p:txBody>
      </p:sp>
      <p:pic>
        <p:nvPicPr>
          <p:cNvPr id="4" name="Picture 3">
            <a:extLst>
              <a:ext uri="{FF2B5EF4-FFF2-40B4-BE49-F238E27FC236}">
                <a16:creationId xmlns:a16="http://schemas.microsoft.com/office/drawing/2014/main" id="{E7C0D2A5-D40D-4078-9C28-3C36DB8993C5}"/>
              </a:ext>
            </a:extLst>
          </p:cNvPr>
          <p:cNvPicPr>
            <a:picLocks noChangeAspect="1"/>
          </p:cNvPicPr>
          <p:nvPr/>
        </p:nvPicPr>
        <p:blipFill>
          <a:blip r:embed="rId2"/>
          <a:stretch>
            <a:fillRect/>
          </a:stretch>
        </p:blipFill>
        <p:spPr>
          <a:xfrm>
            <a:off x="5433190" y="1317171"/>
            <a:ext cx="3634610" cy="2416629"/>
          </a:xfrm>
          <a:prstGeom prst="rect">
            <a:avLst/>
          </a:prstGeom>
        </p:spPr>
      </p:pic>
    </p:spTree>
    <p:extLst>
      <p:ext uri="{BB962C8B-B14F-4D97-AF65-F5344CB8AC3E}">
        <p14:creationId xmlns:p14="http://schemas.microsoft.com/office/powerpoint/2010/main" val="91991300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5AC1E-6D52-43A0-AEF0-7B7E5274C893}"/>
              </a:ext>
            </a:extLst>
          </p:cNvPr>
          <p:cNvSpPr>
            <a:spLocks noGrp="1"/>
          </p:cNvSpPr>
          <p:nvPr>
            <p:ph type="title"/>
          </p:nvPr>
        </p:nvSpPr>
        <p:spPr/>
        <p:txBody>
          <a:bodyPr/>
          <a:lstStyle/>
          <a:p>
            <a:r>
              <a:rPr lang="en-US" dirty="0"/>
              <a:t>Programmers?</a:t>
            </a:r>
          </a:p>
        </p:txBody>
      </p:sp>
      <p:sp>
        <p:nvSpPr>
          <p:cNvPr id="3" name="Content Placeholder 2">
            <a:extLst>
              <a:ext uri="{FF2B5EF4-FFF2-40B4-BE49-F238E27FC236}">
                <a16:creationId xmlns:a16="http://schemas.microsoft.com/office/drawing/2014/main" id="{E4F9E54A-DDAE-478D-B56E-64E683AF148E}"/>
              </a:ext>
            </a:extLst>
          </p:cNvPr>
          <p:cNvSpPr>
            <a:spLocks noGrp="1"/>
          </p:cNvSpPr>
          <p:nvPr>
            <p:ph idx="1"/>
          </p:nvPr>
        </p:nvSpPr>
        <p:spPr>
          <a:xfrm>
            <a:off x="457200" y="1524000"/>
            <a:ext cx="8229600" cy="4602163"/>
          </a:xfrm>
        </p:spPr>
        <p:txBody>
          <a:bodyPr>
            <a:normAutofit lnSpcReduction="10000"/>
          </a:bodyPr>
          <a:lstStyle/>
          <a:p>
            <a:pPr marL="0" indent="0">
              <a:buNone/>
            </a:pPr>
            <a:r>
              <a:rPr lang="en-US" sz="2800" dirty="0"/>
              <a:t>None of the Cerner staff we dealt with were clinically trained.</a:t>
            </a:r>
          </a:p>
          <a:p>
            <a:pPr marL="0" indent="0">
              <a:buNone/>
            </a:pPr>
            <a:r>
              <a:rPr lang="en-US" sz="2800" dirty="0"/>
              <a:t>None of the Cerner staff we dealt with were programmers.</a:t>
            </a:r>
          </a:p>
          <a:p>
            <a:pPr marL="0" indent="0">
              <a:buNone/>
            </a:pPr>
            <a:r>
              <a:rPr lang="en-US" sz="2800" dirty="0"/>
              <a:t>No one I met in more than ten trips to Kansas City could answer the question, what is Cerner EHRM written in?</a:t>
            </a:r>
          </a:p>
          <a:p>
            <a:pPr marL="0" indent="0">
              <a:buNone/>
            </a:pPr>
            <a:r>
              <a:rPr lang="en-US" sz="2800" dirty="0"/>
              <a:t>We did not see product, we saw Excel spread sheets for choosing configurations. </a:t>
            </a:r>
          </a:p>
          <a:p>
            <a:pPr marL="0" indent="0">
              <a:buNone/>
            </a:pPr>
            <a:r>
              <a:rPr lang="en-US" sz="2800" dirty="0"/>
              <a:t>Those choices were “lost”, “not implemented”, “in another build”, “NO”, “the DOD decided”, </a:t>
            </a:r>
            <a:r>
              <a:rPr lang="en-US" sz="2800" dirty="0" err="1"/>
              <a:t>etc</a:t>
            </a:r>
            <a:r>
              <a:rPr lang="en-US" sz="2800" dirty="0"/>
              <a:t>, </a:t>
            </a:r>
            <a:r>
              <a:rPr lang="en-US" sz="2800" dirty="0" err="1"/>
              <a:t>etc</a:t>
            </a:r>
            <a:r>
              <a:rPr lang="en-US" sz="2800" dirty="0"/>
              <a:t>, etc. </a:t>
            </a:r>
          </a:p>
        </p:txBody>
      </p:sp>
    </p:spTree>
    <p:extLst>
      <p:ext uri="{BB962C8B-B14F-4D97-AF65-F5344CB8AC3E}">
        <p14:creationId xmlns:p14="http://schemas.microsoft.com/office/powerpoint/2010/main" val="3333532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B433E-E833-4388-A74A-E08151AA568D}"/>
              </a:ext>
            </a:extLst>
          </p:cNvPr>
          <p:cNvSpPr>
            <a:spLocks noGrp="1"/>
          </p:cNvSpPr>
          <p:nvPr>
            <p:ph type="title"/>
          </p:nvPr>
        </p:nvSpPr>
        <p:spPr/>
        <p:txBody>
          <a:bodyPr>
            <a:normAutofit/>
          </a:bodyPr>
          <a:lstStyle/>
          <a:p>
            <a:r>
              <a:rPr lang="en-US" dirty="0"/>
              <a:t>These are </a:t>
            </a:r>
            <a:r>
              <a:rPr lang="en-US" b="1" u="sng" dirty="0"/>
              <a:t>my opinions </a:t>
            </a:r>
            <a:r>
              <a:rPr lang="en-US" dirty="0"/>
              <a:t>– </a:t>
            </a:r>
            <a:br>
              <a:rPr lang="en-US" dirty="0"/>
            </a:br>
            <a:r>
              <a:rPr lang="en-US" dirty="0"/>
              <a:t>These are not the opinions of the VA </a:t>
            </a:r>
          </a:p>
        </p:txBody>
      </p:sp>
      <p:sp>
        <p:nvSpPr>
          <p:cNvPr id="3" name="Content Placeholder 2">
            <a:extLst>
              <a:ext uri="{FF2B5EF4-FFF2-40B4-BE49-F238E27FC236}">
                <a16:creationId xmlns:a16="http://schemas.microsoft.com/office/drawing/2014/main" id="{C76F7059-8287-4A0C-AFAB-2AA5C7A51265}"/>
              </a:ext>
            </a:extLst>
          </p:cNvPr>
          <p:cNvSpPr>
            <a:spLocks noGrp="1"/>
          </p:cNvSpPr>
          <p:nvPr>
            <p:ph idx="1"/>
          </p:nvPr>
        </p:nvSpPr>
        <p:spPr>
          <a:xfrm>
            <a:off x="762000" y="2057400"/>
            <a:ext cx="7391400" cy="3916362"/>
          </a:xfrm>
        </p:spPr>
        <p:txBody>
          <a:bodyPr>
            <a:normAutofit fontScale="85000" lnSpcReduction="20000"/>
          </a:bodyPr>
          <a:lstStyle/>
          <a:p>
            <a:r>
              <a:rPr lang="en-US" sz="2800" dirty="0"/>
              <a:t>I have worked on the  Cerner EHRM project since 2017.</a:t>
            </a:r>
          </a:p>
          <a:p>
            <a:r>
              <a:rPr lang="en-US" sz="2800" dirty="0"/>
              <a:t>I was part of the original specification team.</a:t>
            </a:r>
          </a:p>
          <a:p>
            <a:r>
              <a:rPr lang="en-US" sz="2800" dirty="0"/>
              <a:t>Those specifications were ignored for “more generic ones”.</a:t>
            </a:r>
          </a:p>
          <a:p>
            <a:r>
              <a:rPr lang="en-US" sz="2800" dirty="0"/>
              <a:t>I am the co-chair of perioperative council (anesthesia chair) since the beginning.</a:t>
            </a:r>
          </a:p>
          <a:p>
            <a:r>
              <a:rPr lang="en-US" sz="2800" dirty="0"/>
              <a:t>I warned of the risks of this project when the council was the Surgical Council and asked for an Anesthesia Council.</a:t>
            </a:r>
          </a:p>
          <a:p>
            <a:r>
              <a:rPr lang="en-US" sz="2800" dirty="0"/>
              <a:t>That decision was negated – We will have the same structure as the DOD.</a:t>
            </a:r>
          </a:p>
          <a:p>
            <a:r>
              <a:rPr lang="en-US" sz="2800" dirty="0"/>
              <a:t>The </a:t>
            </a:r>
            <a:r>
              <a:rPr lang="en-US" sz="2800" b="1" dirty="0"/>
              <a:t>name was changed </a:t>
            </a:r>
            <a:r>
              <a:rPr lang="en-US" sz="2800" dirty="0"/>
              <a:t>from Surgical Council to Perioperative Council. </a:t>
            </a:r>
            <a:r>
              <a:rPr lang="en-US" sz="2200" dirty="0"/>
              <a:t>(This cosmetic change doomed the project)</a:t>
            </a:r>
            <a:endParaRPr lang="en-US" sz="2800" dirty="0"/>
          </a:p>
        </p:txBody>
      </p:sp>
    </p:spTree>
    <p:extLst>
      <p:ext uri="{BB962C8B-B14F-4D97-AF65-F5344CB8AC3E}">
        <p14:creationId xmlns:p14="http://schemas.microsoft.com/office/powerpoint/2010/main" val="320412345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0" y="0"/>
            <a:ext cx="9200262" cy="6885821"/>
          </a:xfrm>
        </p:spPr>
      </p:pic>
    </p:spTree>
    <p:extLst>
      <p:ext uri="{BB962C8B-B14F-4D97-AF65-F5344CB8AC3E}">
        <p14:creationId xmlns:p14="http://schemas.microsoft.com/office/powerpoint/2010/main" val="111813490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The VA Already has an EHR. </a:t>
            </a:r>
            <a:br>
              <a:rPr lang="en-US" dirty="0"/>
            </a:br>
            <a:r>
              <a:rPr lang="en-US" dirty="0"/>
              <a:t>VA: CPRS and VISTA</a:t>
            </a:r>
          </a:p>
        </p:txBody>
      </p:sp>
      <p:sp>
        <p:nvSpPr>
          <p:cNvPr id="3" name="Content Placeholder 2"/>
          <p:cNvSpPr>
            <a:spLocks noGrp="1"/>
          </p:cNvSpPr>
          <p:nvPr>
            <p:ph idx="1"/>
          </p:nvPr>
        </p:nvSpPr>
        <p:spPr>
          <a:xfrm>
            <a:off x="457200" y="1600200"/>
            <a:ext cx="4953000" cy="5257800"/>
          </a:xfrm>
        </p:spPr>
        <p:txBody>
          <a:bodyPr>
            <a:normAutofit fontScale="85000" lnSpcReduction="20000"/>
          </a:bodyPr>
          <a:lstStyle/>
          <a:p>
            <a:r>
              <a:rPr lang="en-US" sz="2800" dirty="0"/>
              <a:t>Free for use – open source.</a:t>
            </a:r>
          </a:p>
          <a:p>
            <a:r>
              <a:rPr lang="en-US" sz="2800" dirty="0"/>
              <a:t>It works.</a:t>
            </a:r>
          </a:p>
          <a:p>
            <a:r>
              <a:rPr lang="en-US" sz="2800" dirty="0"/>
              <a:t>It is designed by physicians and nurses and pharmacists for clinicians to use.</a:t>
            </a:r>
          </a:p>
          <a:p>
            <a:r>
              <a:rPr lang="en-US" sz="2800" dirty="0"/>
              <a:t>It is in version 1.0.30.75 </a:t>
            </a:r>
          </a:p>
          <a:p>
            <a:r>
              <a:rPr lang="en-US" sz="2800" dirty="0"/>
              <a:t>(big number </a:t>
            </a:r>
            <a:r>
              <a:rPr lang="en-US" sz="2800" dirty="0">
                <a:latin typeface="Symbol" panose="05050102010706020507" pitchFamily="18" charset="2"/>
              </a:rPr>
              <a:t>¹ </a:t>
            </a:r>
            <a:r>
              <a:rPr lang="en-US" sz="2800" dirty="0"/>
              <a:t>1) </a:t>
            </a:r>
          </a:p>
          <a:p>
            <a:r>
              <a:rPr lang="en-US" sz="2800" dirty="0"/>
              <a:t>(</a:t>
            </a:r>
            <a:r>
              <a:rPr lang="en-US" sz="2800" dirty="0" err="1"/>
              <a:t>ie</a:t>
            </a:r>
            <a:r>
              <a:rPr lang="en-US" sz="2800" dirty="0"/>
              <a:t> not version 1).</a:t>
            </a:r>
          </a:p>
          <a:p>
            <a:r>
              <a:rPr lang="en-US" sz="2800" dirty="0"/>
              <a:t>Used in VA, South America, Jordan, UK, etc.</a:t>
            </a:r>
          </a:p>
          <a:p>
            <a:r>
              <a:rPr lang="en-US" sz="2800" dirty="0"/>
              <a:t>$40 m/year to use. </a:t>
            </a:r>
          </a:p>
          <a:p>
            <a:r>
              <a:rPr lang="en-US" sz="2800" dirty="0"/>
              <a:t>$10 m/year to host on AWS for 333,000 users.</a:t>
            </a:r>
          </a:p>
          <a:p>
            <a:pPr marL="0" indent="0">
              <a:buNone/>
            </a:pPr>
            <a:endParaRPr lang="en-US" sz="2800" dirty="0"/>
          </a:p>
          <a:p>
            <a:r>
              <a:rPr lang="en-US" sz="2800" dirty="0"/>
              <a:t>Cerner charged $400 million/year to host a test account for 70 people.  </a:t>
            </a:r>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19800" y="2133600"/>
            <a:ext cx="2750993" cy="411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0" name="Picture 2">
            <a:extLst>
              <a:ext uri="{FF2B5EF4-FFF2-40B4-BE49-F238E27FC236}">
                <a16:creationId xmlns:a16="http://schemas.microsoft.com/office/drawing/2014/main" id="{B7EA946C-0D31-4FE1-9743-E400CBE9927B}"/>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33027" y="365126"/>
            <a:ext cx="2632295" cy="16160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9113642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3350" y="1066800"/>
            <a:ext cx="6897300" cy="53088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4038600" y="0"/>
            <a:ext cx="1297471" cy="369332"/>
          </a:xfrm>
          <a:prstGeom prst="rect">
            <a:avLst/>
          </a:prstGeom>
          <a:noFill/>
        </p:spPr>
        <p:txBody>
          <a:bodyPr wrap="none" rtlCol="0">
            <a:spAutoFit/>
          </a:bodyPr>
          <a:lstStyle/>
          <a:p>
            <a:r>
              <a:rPr lang="en-US" dirty="0">
                <a:solidFill>
                  <a:schemeClr val="bg1"/>
                </a:solidFill>
              </a:rPr>
              <a:t>Cover sheet</a:t>
            </a:r>
          </a:p>
        </p:txBody>
      </p:sp>
    </p:spTree>
    <p:extLst>
      <p:ext uri="{BB962C8B-B14F-4D97-AF65-F5344CB8AC3E}">
        <p14:creationId xmlns:p14="http://schemas.microsoft.com/office/powerpoint/2010/main" val="324295897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609600"/>
            <a:ext cx="8666989" cy="334963"/>
          </a:xfrm>
        </p:spPr>
        <p:txBody>
          <a:bodyPr>
            <a:noAutofit/>
          </a:bodyPr>
          <a:lstStyle/>
          <a:p>
            <a:r>
              <a:rPr lang="en-US" sz="2400" dirty="0">
                <a:solidFill>
                  <a:schemeClr val="bg1"/>
                </a:solidFill>
              </a:rPr>
              <a:t>We can already see records across the VA and DOD. </a:t>
            </a:r>
            <a:br>
              <a:rPr lang="en-US" sz="2400" dirty="0">
                <a:solidFill>
                  <a:schemeClr val="bg1"/>
                </a:solidFill>
              </a:rPr>
            </a:br>
            <a:r>
              <a:rPr lang="en-US" sz="2400" dirty="0"/>
              <a:t>Web based tool can display records from every hospital in system (VA &amp; DOD, 1400+ locations).</a:t>
            </a:r>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1465757"/>
            <a:ext cx="7856893" cy="539224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8236618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533400" y="1066800"/>
            <a:ext cx="7924800" cy="4995865"/>
            <a:chOff x="0" y="119065"/>
            <a:chExt cx="9038878" cy="6248400"/>
          </a:xfrm>
        </p:grpSpPr>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19065"/>
              <a:ext cx="9038878" cy="6248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76200" y="709714"/>
              <a:ext cx="3048000" cy="276999"/>
            </a:xfrm>
            <a:prstGeom prst="rect">
              <a:avLst/>
            </a:prstGeom>
            <a:solidFill>
              <a:schemeClr val="bg1"/>
            </a:solidFill>
          </p:spPr>
          <p:txBody>
            <a:bodyPr wrap="square" rtlCol="0">
              <a:spAutoFit/>
            </a:bodyPr>
            <a:lstStyle/>
            <a:p>
              <a:r>
                <a:rPr lang="en-US" sz="1200" dirty="0"/>
                <a:t>Test Patient </a:t>
              </a:r>
            </a:p>
          </p:txBody>
        </p:sp>
      </p:grpSp>
    </p:spTree>
    <p:extLst>
      <p:ext uri="{BB962C8B-B14F-4D97-AF65-F5344CB8AC3E}">
        <p14:creationId xmlns:p14="http://schemas.microsoft.com/office/powerpoint/2010/main" val="385801126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990600" y="1066800"/>
            <a:ext cx="6477000" cy="5257800"/>
            <a:chOff x="457200" y="76099"/>
            <a:chExt cx="7828908" cy="6705701"/>
          </a:xfrm>
        </p:grpSpPr>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76200"/>
              <a:ext cx="7828908" cy="6705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483637" y="76099"/>
              <a:ext cx="2286000" cy="276999"/>
            </a:xfrm>
            <a:prstGeom prst="rect">
              <a:avLst/>
            </a:prstGeom>
            <a:solidFill>
              <a:schemeClr val="bg1"/>
            </a:solidFill>
          </p:spPr>
          <p:txBody>
            <a:bodyPr wrap="square" rtlCol="0">
              <a:spAutoFit/>
            </a:bodyPr>
            <a:lstStyle/>
            <a:p>
              <a:r>
                <a:rPr lang="en-US" sz="1200" dirty="0"/>
                <a:t>Test Patient</a:t>
              </a:r>
            </a:p>
          </p:txBody>
        </p:sp>
        <p:sp>
          <p:nvSpPr>
            <p:cNvPr id="4" name="TextBox 3"/>
            <p:cNvSpPr txBox="1"/>
            <p:nvPr/>
          </p:nvSpPr>
          <p:spPr>
            <a:xfrm>
              <a:off x="7315200" y="328210"/>
              <a:ext cx="914400" cy="261610"/>
            </a:xfrm>
            <a:prstGeom prst="rect">
              <a:avLst/>
            </a:prstGeom>
            <a:solidFill>
              <a:schemeClr val="bg1"/>
            </a:solidFill>
          </p:spPr>
          <p:txBody>
            <a:bodyPr wrap="square" rtlCol="0">
              <a:spAutoFit/>
            </a:bodyPr>
            <a:lstStyle/>
            <a:p>
              <a:r>
                <a:rPr lang="en-US" sz="1100" dirty="0"/>
                <a:t>Test Patient</a:t>
              </a:r>
            </a:p>
          </p:txBody>
        </p:sp>
      </p:grpSp>
    </p:spTree>
    <p:extLst>
      <p:ext uri="{BB962C8B-B14F-4D97-AF65-F5344CB8AC3E}">
        <p14:creationId xmlns:p14="http://schemas.microsoft.com/office/powerpoint/2010/main" val="31784377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609600" y="1752600"/>
            <a:ext cx="7211112" cy="3962003"/>
            <a:chOff x="104088" y="593467"/>
            <a:chExt cx="9002590" cy="4968736"/>
          </a:xfrm>
        </p:grpSpPr>
        <p:pic>
          <p:nvPicPr>
            <p:cNvPr id="1126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088" y="685800"/>
              <a:ext cx="9002590" cy="487640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228600" y="1066800"/>
              <a:ext cx="911724" cy="276999"/>
            </a:xfrm>
            <a:prstGeom prst="rect">
              <a:avLst/>
            </a:prstGeom>
            <a:solidFill>
              <a:schemeClr val="bg1"/>
            </a:solidFill>
          </p:spPr>
          <p:txBody>
            <a:bodyPr wrap="none" rtlCol="0">
              <a:spAutoFit/>
            </a:bodyPr>
            <a:lstStyle/>
            <a:p>
              <a:r>
                <a:rPr lang="en-US" sz="1200" dirty="0"/>
                <a:t>Test Patient</a:t>
              </a:r>
            </a:p>
          </p:txBody>
        </p:sp>
        <p:sp>
          <p:nvSpPr>
            <p:cNvPr id="4" name="TextBox 3"/>
            <p:cNvSpPr txBox="1"/>
            <p:nvPr/>
          </p:nvSpPr>
          <p:spPr>
            <a:xfrm>
              <a:off x="875522" y="593467"/>
              <a:ext cx="762000" cy="184666"/>
            </a:xfrm>
            <a:prstGeom prst="rect">
              <a:avLst/>
            </a:prstGeom>
            <a:solidFill>
              <a:schemeClr val="tx2">
                <a:lumMod val="20000"/>
                <a:lumOff val="80000"/>
              </a:schemeClr>
            </a:solidFill>
          </p:spPr>
          <p:txBody>
            <a:bodyPr wrap="square" rtlCol="0">
              <a:spAutoFit/>
            </a:bodyPr>
            <a:lstStyle/>
            <a:p>
              <a:r>
                <a:rPr lang="en-US" sz="600" dirty="0"/>
                <a:t>Test Patient</a:t>
              </a:r>
            </a:p>
          </p:txBody>
        </p:sp>
      </p:grpSp>
      <p:sp>
        <p:nvSpPr>
          <p:cNvPr id="5" name="Title 4"/>
          <p:cNvSpPr>
            <a:spLocks noGrp="1"/>
          </p:cNvSpPr>
          <p:nvPr>
            <p:ph type="title"/>
          </p:nvPr>
        </p:nvSpPr>
        <p:spPr>
          <a:xfrm>
            <a:off x="228600" y="5562203"/>
            <a:ext cx="8229600" cy="1143000"/>
          </a:xfrm>
        </p:spPr>
        <p:txBody>
          <a:bodyPr>
            <a:normAutofit/>
          </a:bodyPr>
          <a:lstStyle/>
          <a:p>
            <a:r>
              <a:rPr lang="en-US" dirty="0">
                <a:solidFill>
                  <a:schemeClr val="bg1"/>
                </a:solidFill>
              </a:rPr>
              <a:t>We already have electronic Anesthesia and ICU Records. </a:t>
            </a:r>
          </a:p>
        </p:txBody>
      </p:sp>
    </p:spTree>
    <p:extLst>
      <p:ext uri="{BB962C8B-B14F-4D97-AF65-F5344CB8AC3E}">
        <p14:creationId xmlns:p14="http://schemas.microsoft.com/office/powerpoint/2010/main" val="122756576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274638"/>
            <a:ext cx="6096000" cy="1143000"/>
          </a:xfrm>
        </p:spPr>
        <p:txBody>
          <a:bodyPr/>
          <a:lstStyle/>
          <a:p>
            <a:r>
              <a:rPr lang="en-US" dirty="0"/>
              <a:t>What is benefit of EMR?</a:t>
            </a:r>
          </a:p>
        </p:txBody>
      </p:sp>
      <p:sp>
        <p:nvSpPr>
          <p:cNvPr id="3" name="Content Placeholder 2"/>
          <p:cNvSpPr>
            <a:spLocks noGrp="1"/>
          </p:cNvSpPr>
          <p:nvPr>
            <p:ph idx="1"/>
          </p:nvPr>
        </p:nvSpPr>
        <p:spPr>
          <a:xfrm>
            <a:off x="546998" y="1524000"/>
            <a:ext cx="7886700" cy="4351338"/>
          </a:xfrm>
        </p:spPr>
        <p:txBody>
          <a:bodyPr>
            <a:normAutofit/>
          </a:bodyPr>
          <a:lstStyle/>
          <a:p>
            <a:r>
              <a:rPr lang="en-US" dirty="0">
                <a:solidFill>
                  <a:schemeClr val="bg1"/>
                </a:solidFill>
              </a:rPr>
              <a:t>Medicine is essentially information processing.</a:t>
            </a:r>
          </a:p>
          <a:p>
            <a:r>
              <a:rPr lang="en-US" sz="2400" dirty="0"/>
              <a:t>Everyone can see what is happening.</a:t>
            </a:r>
          </a:p>
          <a:p>
            <a:r>
              <a:rPr lang="en-US" sz="2400" dirty="0"/>
              <a:t>Can control or guide processes of care.</a:t>
            </a:r>
          </a:p>
          <a:p>
            <a:r>
              <a:rPr lang="en-US" sz="2400" dirty="0"/>
              <a:t>Reduce errors.</a:t>
            </a:r>
          </a:p>
          <a:p>
            <a:r>
              <a:rPr lang="en-US" sz="2400" dirty="0"/>
              <a:t>Never again say </a:t>
            </a:r>
          </a:p>
          <a:p>
            <a:pPr lvl="1"/>
            <a:r>
              <a:rPr lang="en-US" sz="2000" dirty="0"/>
              <a:t>“Who has the chart?” </a:t>
            </a:r>
          </a:p>
          <a:p>
            <a:pPr lvl="1"/>
            <a:r>
              <a:rPr lang="en-US" sz="2000" dirty="0"/>
              <a:t>“Where is the chart?”. </a:t>
            </a:r>
          </a:p>
          <a:p>
            <a:pPr lvl="1"/>
            <a:r>
              <a:rPr lang="en-US" sz="2000" dirty="0"/>
              <a:t>“I can’t find the chart so I am not quite sure the details of the case.”</a:t>
            </a:r>
          </a:p>
          <a:p>
            <a:r>
              <a:rPr lang="en-US" sz="2400" dirty="0"/>
              <a:t>Accident investigation: you have the black box flight recorder from every crash!</a:t>
            </a:r>
          </a:p>
          <a:p>
            <a:r>
              <a:rPr lang="en-US" sz="2400" dirty="0"/>
              <a:t>You know what went wrong.</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29197" y="0"/>
            <a:ext cx="1993032" cy="149285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02400" y="5105400"/>
            <a:ext cx="2641600" cy="1981200"/>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556"/>
            <a:ext cx="1093997" cy="1492850"/>
          </a:xfrm>
          <a:prstGeom prst="rect">
            <a:avLst/>
          </a:prstGeom>
        </p:spPr>
      </p:pic>
    </p:spTree>
    <p:extLst>
      <p:ext uri="{BB962C8B-B14F-4D97-AF65-F5344CB8AC3E}">
        <p14:creationId xmlns:p14="http://schemas.microsoft.com/office/powerpoint/2010/main" val="142375514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dirty="0"/>
              <a:t>Why is the VA system wonderful?</a:t>
            </a:r>
          </a:p>
        </p:txBody>
      </p:sp>
      <p:sp>
        <p:nvSpPr>
          <p:cNvPr id="3" name="Content Placeholder 2"/>
          <p:cNvSpPr>
            <a:spLocks noGrp="1"/>
          </p:cNvSpPr>
          <p:nvPr>
            <p:ph idx="1"/>
          </p:nvPr>
        </p:nvSpPr>
        <p:spPr>
          <a:xfrm>
            <a:off x="457200" y="1295400"/>
            <a:ext cx="8229600" cy="5334000"/>
          </a:xfrm>
        </p:spPr>
        <p:txBody>
          <a:bodyPr>
            <a:normAutofit lnSpcReduction="10000"/>
          </a:bodyPr>
          <a:lstStyle/>
          <a:p>
            <a:r>
              <a:rPr lang="en-US" sz="2800" dirty="0"/>
              <a:t>It was written by clinicians for clinicians.</a:t>
            </a:r>
          </a:p>
          <a:p>
            <a:r>
              <a:rPr lang="en-US" sz="2800" dirty="0"/>
              <a:t>Most electronic medical records (EMR) systems were developed for accountants to send bills. Someone tacked on a word processor and called it “A Clinical Information System”.</a:t>
            </a:r>
          </a:p>
          <a:p>
            <a:r>
              <a:rPr lang="en-US" sz="2800" dirty="0"/>
              <a:t>You want a system designed by clinicians (MD, RN, CRNA, Pharmacy, </a:t>
            </a:r>
            <a:r>
              <a:rPr lang="en-US" sz="2800" dirty="0" err="1"/>
              <a:t>etc</a:t>
            </a:r>
            <a:r>
              <a:rPr lang="en-US" sz="2800" dirty="0"/>
              <a:t>), maintained by clinicians, tested by clinicians who are actually providing clinical care.</a:t>
            </a:r>
          </a:p>
          <a:p>
            <a:r>
              <a:rPr lang="en-US" sz="2800" dirty="0"/>
              <a:t>What seems reasonable to a person who is not providing care, is intolerable to those of us who do.</a:t>
            </a:r>
          </a:p>
          <a:p>
            <a:r>
              <a:rPr lang="en-US" sz="2800" dirty="0"/>
              <a:t>CPRS was designed by someone who thinks like you.</a:t>
            </a:r>
          </a:p>
          <a:p>
            <a:r>
              <a:rPr lang="en-US" sz="2800" dirty="0"/>
              <a:t>CPRS menus, notes, </a:t>
            </a:r>
            <a:r>
              <a:rPr lang="en-US" sz="2800" dirty="0" err="1"/>
              <a:t>etc</a:t>
            </a:r>
            <a:r>
              <a:rPr lang="en-US" sz="2800" dirty="0"/>
              <a:t> can be changed in less than 1 hour. Cerner changes take more than 2 years.</a:t>
            </a:r>
          </a:p>
        </p:txBody>
      </p:sp>
    </p:spTree>
    <p:extLst>
      <p:ext uri="{BB962C8B-B14F-4D97-AF65-F5344CB8AC3E}">
        <p14:creationId xmlns:p14="http://schemas.microsoft.com/office/powerpoint/2010/main" val="250321813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7"/>
          <p:cNvSpPr>
            <a:spLocks noGrp="1"/>
          </p:cNvSpPr>
          <p:nvPr>
            <p:ph type="title"/>
          </p:nvPr>
        </p:nvSpPr>
        <p:spPr>
          <a:xfrm>
            <a:off x="457200" y="0"/>
            <a:ext cx="8229600" cy="1143000"/>
          </a:xfrm>
        </p:spPr>
        <p:txBody>
          <a:bodyPr/>
          <a:lstStyle/>
          <a:p>
            <a:pPr eaLnBrk="1" hangingPunct="1"/>
            <a:r>
              <a:rPr lang="en-US" altLang="en-US" sz="1200" dirty="0"/>
              <a:t>78 year old male with h/o CAD, s/p CABG 1980s, recent NSTEMI, CHF, PVD s/p Fem-Pop bypass, HTN, HLD, COPD on home oxygen, GERD, anemia, hypothyroidism, </a:t>
            </a:r>
            <a:r>
              <a:rPr lang="en-US" altLang="en-US" sz="1200" dirty="0" err="1"/>
              <a:t>CaP</a:t>
            </a:r>
            <a:r>
              <a:rPr lang="en-US" altLang="en-US" sz="1200" dirty="0"/>
              <a:t>, thalamic CVA, and ESRD on HD s/f Left forearm AV Fistula loop graft. ASA 4 </a:t>
            </a:r>
            <a:br>
              <a:rPr lang="en-US" altLang="en-US" sz="1200" dirty="0"/>
            </a:br>
            <a:r>
              <a:rPr lang="en-US" altLang="en-US" sz="1400" b="1" u="sng" dirty="0"/>
              <a:t>You can figure out what really happened.</a:t>
            </a:r>
          </a:p>
        </p:txBody>
      </p:sp>
      <p:grpSp>
        <p:nvGrpSpPr>
          <p:cNvPr id="9219" name="Group 12"/>
          <p:cNvGrpSpPr>
            <a:grpSpLocks/>
          </p:cNvGrpSpPr>
          <p:nvPr/>
        </p:nvGrpSpPr>
        <p:grpSpPr bwMode="auto">
          <a:xfrm>
            <a:off x="533400" y="1287462"/>
            <a:ext cx="7543800" cy="4283075"/>
            <a:chOff x="0" y="990600"/>
            <a:chExt cx="9144000" cy="5577699"/>
          </a:xfrm>
        </p:grpSpPr>
        <p:grpSp>
          <p:nvGrpSpPr>
            <p:cNvPr id="9220" name="Group 6"/>
            <p:cNvGrpSpPr>
              <a:grpSpLocks/>
            </p:cNvGrpSpPr>
            <p:nvPr/>
          </p:nvGrpSpPr>
          <p:grpSpPr bwMode="auto">
            <a:xfrm>
              <a:off x="0" y="990600"/>
              <a:ext cx="9144000" cy="5577699"/>
              <a:chOff x="0" y="821438"/>
              <a:chExt cx="9144000" cy="5577699"/>
            </a:xfrm>
          </p:grpSpPr>
          <p:pic>
            <p:nvPicPr>
              <p:cNvPr id="9223"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821438"/>
                <a:ext cx="9144000" cy="55776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p:nvPr/>
            </p:nvSpPr>
            <p:spPr>
              <a:xfrm>
                <a:off x="0" y="1067467"/>
                <a:ext cx="1066800" cy="228568"/>
              </a:xfrm>
              <a:prstGeom prst="rect">
                <a:avLst/>
              </a:prstGeom>
              <a:solidFill>
                <a:schemeClr val="accent3">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10" name="Rectangle 9"/>
            <p:cNvSpPr/>
            <p:nvPr/>
          </p:nvSpPr>
          <p:spPr>
            <a:xfrm>
              <a:off x="762000" y="990600"/>
              <a:ext cx="2133600" cy="7618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2" name="Rectangle 11"/>
            <p:cNvSpPr/>
            <p:nvPr/>
          </p:nvSpPr>
          <p:spPr>
            <a:xfrm>
              <a:off x="762000" y="1066789"/>
              <a:ext cx="2133600" cy="7618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Tree>
    <p:extLst>
      <p:ext uri="{BB962C8B-B14F-4D97-AF65-F5344CB8AC3E}">
        <p14:creationId xmlns:p14="http://schemas.microsoft.com/office/powerpoint/2010/main" val="29721810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2B56E-6864-4E15-BED3-6C962BF733F2}"/>
              </a:ext>
            </a:extLst>
          </p:cNvPr>
          <p:cNvSpPr>
            <a:spLocks noGrp="1"/>
          </p:cNvSpPr>
          <p:nvPr>
            <p:ph type="title"/>
          </p:nvPr>
        </p:nvSpPr>
        <p:spPr/>
        <p:txBody>
          <a:bodyPr/>
          <a:lstStyle/>
          <a:p>
            <a:r>
              <a:rPr lang="en-US" b="1" dirty="0"/>
              <a:t>Surgeons</a:t>
            </a:r>
          </a:p>
        </p:txBody>
      </p:sp>
      <p:sp>
        <p:nvSpPr>
          <p:cNvPr id="3" name="Content Placeholder 2">
            <a:extLst>
              <a:ext uri="{FF2B5EF4-FFF2-40B4-BE49-F238E27FC236}">
                <a16:creationId xmlns:a16="http://schemas.microsoft.com/office/drawing/2014/main" id="{34A5F483-8C8E-4217-B4F9-7355E84640C4}"/>
              </a:ext>
            </a:extLst>
          </p:cNvPr>
          <p:cNvSpPr>
            <a:spLocks noGrp="1"/>
          </p:cNvSpPr>
          <p:nvPr>
            <p:ph idx="1"/>
          </p:nvPr>
        </p:nvSpPr>
        <p:spPr>
          <a:xfrm>
            <a:off x="685800" y="1600200"/>
            <a:ext cx="7543800" cy="4184498"/>
          </a:xfrm>
        </p:spPr>
        <p:txBody>
          <a:bodyPr>
            <a:normAutofit fontScale="92500" lnSpcReduction="10000"/>
          </a:bodyPr>
          <a:lstStyle/>
          <a:p>
            <a:r>
              <a:rPr lang="en-US" sz="2800" dirty="0"/>
              <a:t>Have fundamentally different electronic health care needs from anesthesiologists.</a:t>
            </a:r>
          </a:p>
          <a:p>
            <a:r>
              <a:rPr lang="en-US" sz="2800" dirty="0"/>
              <a:t>Surgeons, see patients, write notes, book cases, do surgery, dictate OP notes, write post op notes, write orders. </a:t>
            </a:r>
          </a:p>
          <a:p>
            <a:r>
              <a:rPr lang="en-US" sz="2800" dirty="0"/>
              <a:t>Surgeons do not use the EHR while doing surgery.</a:t>
            </a:r>
          </a:p>
          <a:p>
            <a:r>
              <a:rPr lang="en-US" sz="2800" dirty="0"/>
              <a:t>Anesthesiologists do those functions, but also collect real time, continuous data, with real time documentation of infusions, medications administered, during clinical care.</a:t>
            </a:r>
          </a:p>
          <a:p>
            <a:r>
              <a:rPr lang="en-US" sz="2800" dirty="0"/>
              <a:t>Our EHR needs are fundamentally different.</a:t>
            </a:r>
          </a:p>
        </p:txBody>
      </p:sp>
    </p:spTree>
    <p:extLst>
      <p:ext uri="{BB962C8B-B14F-4D97-AF65-F5344CB8AC3E}">
        <p14:creationId xmlns:p14="http://schemas.microsoft.com/office/powerpoint/2010/main" val="178420776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4400" b="1" dirty="0"/>
              <a:t>Problems with Cerner EHRM</a:t>
            </a:r>
          </a:p>
        </p:txBody>
      </p:sp>
      <p:sp>
        <p:nvSpPr>
          <p:cNvPr id="4" name="Content Placeholder 3"/>
          <p:cNvSpPr>
            <a:spLocks noGrp="1"/>
          </p:cNvSpPr>
          <p:nvPr>
            <p:ph idx="1"/>
          </p:nvPr>
        </p:nvSpPr>
        <p:spPr>
          <a:xfrm>
            <a:off x="457200" y="1600200"/>
            <a:ext cx="8229600" cy="5105400"/>
          </a:xfrm>
        </p:spPr>
        <p:txBody>
          <a:bodyPr>
            <a:normAutofit/>
          </a:bodyPr>
          <a:lstStyle/>
          <a:p>
            <a:r>
              <a:rPr lang="en-US" sz="3200" dirty="0"/>
              <a:t>Cerner is selling a database for billing.</a:t>
            </a:r>
          </a:p>
          <a:p>
            <a:r>
              <a:rPr lang="en-US" sz="3200" dirty="0"/>
              <a:t>The physician and nurse are data entry clerks for a billing machine.</a:t>
            </a:r>
          </a:p>
          <a:p>
            <a:r>
              <a:rPr lang="en-US" sz="3200" dirty="0"/>
              <a:t>No changes are allowed.</a:t>
            </a:r>
          </a:p>
          <a:p>
            <a:r>
              <a:rPr lang="en-US" sz="3200" dirty="0"/>
              <a:t>If a VA policy or procedure is not compatible with Cerner EHRM. We will change the VA Policy to be compatible with Cerner EHRM. </a:t>
            </a:r>
          </a:p>
          <a:p>
            <a:r>
              <a:rPr lang="en-US" sz="3200" dirty="0"/>
              <a:t>The VA wants to exchange information to provide the best care possible.</a:t>
            </a:r>
          </a:p>
          <a:p>
            <a:pPr marL="0" indent="0">
              <a:buNone/>
            </a:pPr>
            <a:endParaRPr lang="en-US" dirty="0"/>
          </a:p>
        </p:txBody>
      </p:sp>
    </p:spTree>
    <p:extLst>
      <p:ext uri="{BB962C8B-B14F-4D97-AF65-F5344CB8AC3E}">
        <p14:creationId xmlns:p14="http://schemas.microsoft.com/office/powerpoint/2010/main" val="194593977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ED5CC6-BACE-45A3-9FCB-FA324CAD1832}"/>
              </a:ext>
            </a:extLst>
          </p:cNvPr>
          <p:cNvSpPr>
            <a:spLocks noGrp="1"/>
          </p:cNvSpPr>
          <p:nvPr>
            <p:ph type="title"/>
          </p:nvPr>
        </p:nvSpPr>
        <p:spPr/>
        <p:txBody>
          <a:bodyPr>
            <a:normAutofit/>
          </a:bodyPr>
          <a:lstStyle/>
          <a:p>
            <a:r>
              <a:rPr lang="en-US" sz="6600" b="1" dirty="0"/>
              <a:t>VA Staff Opinions.</a:t>
            </a:r>
          </a:p>
        </p:txBody>
      </p:sp>
      <p:sp>
        <p:nvSpPr>
          <p:cNvPr id="3" name="Content Placeholder 2">
            <a:extLst>
              <a:ext uri="{FF2B5EF4-FFF2-40B4-BE49-F238E27FC236}">
                <a16:creationId xmlns:a16="http://schemas.microsoft.com/office/drawing/2014/main" id="{D370FB47-4B89-4182-943A-1E66F7F9F95E}"/>
              </a:ext>
            </a:extLst>
          </p:cNvPr>
          <p:cNvSpPr>
            <a:spLocks noGrp="1"/>
          </p:cNvSpPr>
          <p:nvPr>
            <p:ph idx="1"/>
          </p:nvPr>
        </p:nvSpPr>
        <p:spPr/>
        <p:txBody>
          <a:bodyPr>
            <a:normAutofit/>
          </a:bodyPr>
          <a:lstStyle/>
          <a:p>
            <a:pPr marL="0" indent="0">
              <a:buNone/>
            </a:pPr>
            <a:r>
              <a:rPr lang="en-US" sz="4000" dirty="0">
                <a:solidFill>
                  <a:schemeClr val="bg1"/>
                </a:solidFill>
              </a:rPr>
              <a:t>“</a:t>
            </a:r>
            <a:r>
              <a:rPr lang="en-US" sz="4000" dirty="0"/>
              <a:t>This is going to be an EPIC Failure, the VA is Committing Cerner-</a:t>
            </a:r>
            <a:r>
              <a:rPr lang="en-US" sz="4000" dirty="0" err="1"/>
              <a:t>Cide</a:t>
            </a:r>
            <a:r>
              <a:rPr lang="en-US" sz="4000" dirty="0"/>
              <a:t>”</a:t>
            </a:r>
          </a:p>
          <a:p>
            <a:pPr marL="0" indent="0">
              <a:buNone/>
            </a:pPr>
            <a:endParaRPr lang="en-US" sz="4000" dirty="0"/>
          </a:p>
          <a:p>
            <a:pPr marL="0" indent="0">
              <a:buNone/>
            </a:pPr>
            <a:endParaRPr lang="en-US" sz="4000" dirty="0"/>
          </a:p>
          <a:p>
            <a:pPr marL="0" indent="0">
              <a:buNone/>
            </a:pPr>
            <a:r>
              <a:rPr lang="en-US" sz="4000" dirty="0"/>
              <a:t>“I’m going to retire before go-live.”</a:t>
            </a:r>
          </a:p>
        </p:txBody>
      </p:sp>
    </p:spTree>
    <p:extLst>
      <p:ext uri="{BB962C8B-B14F-4D97-AF65-F5344CB8AC3E}">
        <p14:creationId xmlns:p14="http://schemas.microsoft.com/office/powerpoint/2010/main" val="209001242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5410200" cy="1143000"/>
          </a:xfrm>
        </p:spPr>
        <p:txBody>
          <a:bodyPr>
            <a:normAutofit/>
          </a:bodyPr>
          <a:lstStyle/>
          <a:p>
            <a:r>
              <a:rPr lang="en-US" sz="2400" dirty="0"/>
              <a:t>“This is going to be an EPIC Failure, </a:t>
            </a:r>
            <a:br>
              <a:rPr lang="en-US" sz="2400" dirty="0"/>
            </a:br>
            <a:r>
              <a:rPr lang="en-US" sz="2400" dirty="0"/>
              <a:t>the VA is Committing Cerner-</a:t>
            </a:r>
            <a:r>
              <a:rPr lang="en-US" sz="2400" dirty="0" err="1"/>
              <a:t>Cide</a:t>
            </a:r>
            <a:r>
              <a:rPr lang="en-US" sz="2400" dirty="0"/>
              <a:t>”</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48" y="1654936"/>
            <a:ext cx="9252028" cy="5203064"/>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40964" y="-9144"/>
            <a:ext cx="3303036" cy="1772629"/>
          </a:xfrm>
          <a:prstGeom prst="rect">
            <a:avLst/>
          </a:prstGeom>
        </p:spPr>
      </p:pic>
    </p:spTree>
    <p:extLst>
      <p:ext uri="{BB962C8B-B14F-4D97-AF65-F5344CB8AC3E}">
        <p14:creationId xmlns:p14="http://schemas.microsoft.com/office/powerpoint/2010/main" val="9199130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E6A23B-00AA-4AEF-AC74-9B4FA6C0A998}"/>
              </a:ext>
            </a:extLst>
          </p:cNvPr>
          <p:cNvSpPr>
            <a:spLocks noGrp="1"/>
          </p:cNvSpPr>
          <p:nvPr>
            <p:ph type="title"/>
          </p:nvPr>
        </p:nvSpPr>
        <p:spPr/>
        <p:txBody>
          <a:bodyPr/>
          <a:lstStyle/>
          <a:p>
            <a:r>
              <a:rPr lang="en-US" dirty="0"/>
              <a:t>I have not met a single person in the VA who said….</a:t>
            </a:r>
          </a:p>
        </p:txBody>
      </p:sp>
      <p:sp>
        <p:nvSpPr>
          <p:cNvPr id="3" name="Content Placeholder 2">
            <a:extLst>
              <a:ext uri="{FF2B5EF4-FFF2-40B4-BE49-F238E27FC236}">
                <a16:creationId xmlns:a16="http://schemas.microsoft.com/office/drawing/2014/main" id="{A8084927-B939-469E-B877-15AD0D5B506A}"/>
              </a:ext>
            </a:extLst>
          </p:cNvPr>
          <p:cNvSpPr>
            <a:spLocks noGrp="1"/>
          </p:cNvSpPr>
          <p:nvPr>
            <p:ph idx="1"/>
          </p:nvPr>
        </p:nvSpPr>
        <p:spPr>
          <a:xfrm>
            <a:off x="838200" y="1828800"/>
            <a:ext cx="7886700" cy="4351338"/>
          </a:xfrm>
        </p:spPr>
        <p:txBody>
          <a:bodyPr>
            <a:normAutofit fontScale="92500" lnSpcReduction="10000"/>
          </a:bodyPr>
          <a:lstStyle/>
          <a:p>
            <a:r>
              <a:rPr lang="en-US" sz="2800" dirty="0"/>
              <a:t>My clinical care would be better if we replaced CPRS/VISTA with a commercial software electronic health care record system.</a:t>
            </a:r>
          </a:p>
          <a:p>
            <a:r>
              <a:rPr lang="en-US" sz="2800" dirty="0"/>
              <a:t>My clinical care would be better if we changed our EHR.</a:t>
            </a:r>
          </a:p>
          <a:p>
            <a:r>
              <a:rPr lang="en-US" sz="2800" dirty="0"/>
              <a:t>We should spend $17 billion dollars on a new EHR.</a:t>
            </a:r>
          </a:p>
          <a:p>
            <a:r>
              <a:rPr lang="en-US" sz="2800" dirty="0"/>
              <a:t>$1,888 per VA patient.</a:t>
            </a:r>
          </a:p>
          <a:p>
            <a:pPr lvl="1"/>
            <a:r>
              <a:rPr lang="en-US" sz="2500" dirty="0"/>
              <a:t>VA cost per patient at present is $5,000/year. </a:t>
            </a:r>
          </a:p>
          <a:p>
            <a:pPr lvl="1"/>
            <a:r>
              <a:rPr lang="en-US" sz="2500" dirty="0"/>
              <a:t>New EHR would be 37% of health care costs.</a:t>
            </a:r>
          </a:p>
          <a:p>
            <a:r>
              <a:rPr lang="en-US" sz="2800" dirty="0"/>
              <a:t>What we really need is an inflexible system where nothing can be optimized.</a:t>
            </a:r>
          </a:p>
          <a:p>
            <a:r>
              <a:rPr lang="en-US" sz="2800" dirty="0"/>
              <a:t>I can’t find a record.</a:t>
            </a:r>
          </a:p>
          <a:p>
            <a:endParaRPr lang="en-US" dirty="0"/>
          </a:p>
        </p:txBody>
      </p:sp>
    </p:spTree>
    <p:extLst>
      <p:ext uri="{BB962C8B-B14F-4D97-AF65-F5344CB8AC3E}">
        <p14:creationId xmlns:p14="http://schemas.microsoft.com/office/powerpoint/2010/main" val="35791244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B39EEC-5AC9-4714-BB1D-3208B6B6F805}"/>
              </a:ext>
            </a:extLst>
          </p:cNvPr>
          <p:cNvSpPr>
            <a:spLocks noGrp="1"/>
          </p:cNvSpPr>
          <p:nvPr>
            <p:ph type="title"/>
          </p:nvPr>
        </p:nvSpPr>
        <p:spPr>
          <a:xfrm>
            <a:off x="1524000" y="2667000"/>
            <a:ext cx="6629400" cy="1325563"/>
          </a:xfrm>
        </p:spPr>
        <p:txBody>
          <a:bodyPr>
            <a:normAutofit/>
          </a:bodyPr>
          <a:lstStyle/>
          <a:p>
            <a:r>
              <a:rPr lang="en-US" sz="8800" b="1" dirty="0"/>
              <a:t>Background</a:t>
            </a:r>
          </a:p>
        </p:txBody>
      </p:sp>
    </p:spTree>
    <p:extLst>
      <p:ext uri="{BB962C8B-B14F-4D97-AF65-F5344CB8AC3E}">
        <p14:creationId xmlns:p14="http://schemas.microsoft.com/office/powerpoint/2010/main" val="26250772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DE067E-BF93-42F0-BEA9-D6429133A465}"/>
              </a:ext>
            </a:extLst>
          </p:cNvPr>
          <p:cNvSpPr>
            <a:spLocks noGrp="1"/>
          </p:cNvSpPr>
          <p:nvPr>
            <p:ph type="title"/>
          </p:nvPr>
        </p:nvSpPr>
        <p:spPr>
          <a:xfrm>
            <a:off x="533400" y="381000"/>
            <a:ext cx="7886700" cy="930274"/>
          </a:xfrm>
        </p:spPr>
        <p:txBody>
          <a:bodyPr>
            <a:normAutofit/>
          </a:bodyPr>
          <a:lstStyle/>
          <a:p>
            <a:r>
              <a:rPr lang="en-US" b="1" dirty="0"/>
              <a:t>Rationale:  “Seamless Interoperability”</a:t>
            </a:r>
          </a:p>
        </p:txBody>
      </p:sp>
      <p:sp>
        <p:nvSpPr>
          <p:cNvPr id="3" name="Content Placeholder 2">
            <a:extLst>
              <a:ext uri="{FF2B5EF4-FFF2-40B4-BE49-F238E27FC236}">
                <a16:creationId xmlns:a16="http://schemas.microsoft.com/office/drawing/2014/main" id="{0DA485AA-578F-4694-9EE6-0783C5CB5294}"/>
              </a:ext>
            </a:extLst>
          </p:cNvPr>
          <p:cNvSpPr>
            <a:spLocks noGrp="1"/>
          </p:cNvSpPr>
          <p:nvPr>
            <p:ph idx="1"/>
          </p:nvPr>
        </p:nvSpPr>
        <p:spPr>
          <a:xfrm>
            <a:off x="457200" y="1417638"/>
            <a:ext cx="8229600" cy="5287962"/>
          </a:xfrm>
        </p:spPr>
        <p:txBody>
          <a:bodyPr>
            <a:normAutofit fontScale="77500" lnSpcReduction="20000"/>
          </a:bodyPr>
          <a:lstStyle/>
          <a:p>
            <a:r>
              <a:rPr lang="en-US" dirty="0"/>
              <a:t>The concept was to make the DOD and VA systems be able to exchange patient data. </a:t>
            </a:r>
          </a:p>
          <a:p>
            <a:r>
              <a:rPr lang="en-US" dirty="0"/>
              <a:t>This </a:t>
            </a:r>
            <a:r>
              <a:rPr lang="en-US" b="1" u="sng" dirty="0"/>
              <a:t>concept</a:t>
            </a:r>
            <a:r>
              <a:rPr lang="en-US" dirty="0"/>
              <a:t> is fundamentally flawed.</a:t>
            </a:r>
          </a:p>
          <a:p>
            <a:r>
              <a:rPr lang="en-US" b="1" dirty="0"/>
              <a:t>JLV is a higher standard of information access than private sector EHRs</a:t>
            </a:r>
            <a:r>
              <a:rPr lang="en-US" dirty="0"/>
              <a:t>. JLV makes viewable over 425  computable fields from VISTA in real time.</a:t>
            </a:r>
          </a:p>
          <a:p>
            <a:r>
              <a:rPr lang="en-US" b="1" dirty="0"/>
              <a:t>Private sector EHRs are not required to exchange computable data. </a:t>
            </a:r>
            <a:r>
              <a:rPr lang="en-US" dirty="0"/>
              <a:t>Thanks to EHR vendors pushing back against actual meaningful exchange in the ONC’s  “Meaningful Use” HL7 standards, only structured document exchange is required (Continuity of Care Documents, CCDA). Neither computability nor semantics are required nor enforced.  While FHIR is a better format (JSON) and transport mechanism (REST APIs) for CCDAs, this does not fix the underlying problem of lack of semantics. Without semantics enforced, data exchanged is meaningless. Not “Meaningful”.</a:t>
            </a:r>
          </a:p>
          <a:p>
            <a:r>
              <a:rPr lang="en-US" b="1" dirty="0"/>
              <a:t>DOD has for very different demographic and mission than VA.</a:t>
            </a:r>
            <a:r>
              <a:rPr lang="en-US" dirty="0"/>
              <a:t> Veterans in VA care have a median age of 68 years old. Most Veterans going to the OR are ASA 3 and higher.  Active service patients and families in DOD must be deployable and by definition are healthy.  DOD care includes pediatrics and obstetrics, none of which VA does.</a:t>
            </a:r>
          </a:p>
          <a:p>
            <a:r>
              <a:rPr lang="en-US" b="1" dirty="0"/>
              <a:t>Very few patients go back and forth from VA to DOD to VA to DOD. </a:t>
            </a:r>
          </a:p>
          <a:p>
            <a:r>
              <a:rPr lang="en-US" dirty="0"/>
              <a:t>The transfer from DOD to VA is typically many years after military service making the DOD records obsolete.</a:t>
            </a:r>
          </a:p>
          <a:p>
            <a:r>
              <a:rPr lang="en-US" b="1" dirty="0"/>
              <a:t>Even with Cerner implemented in VA and DOD</a:t>
            </a:r>
            <a:r>
              <a:rPr lang="en-US" dirty="0"/>
              <a:t>, DOD will not allow VA to see active-duty records for security purposes.  Instead, DOD sends 8000 files to VA each night via FTP.  VA then has to manually map these to a series of databases to attempt to reconstitute a “health record” This is not available or visible to any VA clinician.   This is what EHRM calls “seamless interoperability”.  See above what JLV provides.</a:t>
            </a:r>
          </a:p>
        </p:txBody>
      </p:sp>
    </p:spTree>
    <p:extLst>
      <p:ext uri="{BB962C8B-B14F-4D97-AF65-F5344CB8AC3E}">
        <p14:creationId xmlns:p14="http://schemas.microsoft.com/office/powerpoint/2010/main" val="20615400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6055233" cy="1143000"/>
          </a:xfrm>
        </p:spPr>
        <p:txBody>
          <a:bodyPr>
            <a:normAutofit fontScale="90000"/>
          </a:bodyPr>
          <a:lstStyle/>
          <a:p>
            <a:r>
              <a:rPr lang="en-US" sz="4000" b="1" dirty="0"/>
              <a:t>Risk: Software Project Failures</a:t>
            </a:r>
          </a:p>
        </p:txBody>
      </p:sp>
      <p:sp>
        <p:nvSpPr>
          <p:cNvPr id="3" name="Content Placeholder 2"/>
          <p:cNvSpPr>
            <a:spLocks noGrp="1"/>
          </p:cNvSpPr>
          <p:nvPr>
            <p:ph idx="1"/>
          </p:nvPr>
        </p:nvSpPr>
        <p:spPr>
          <a:xfrm>
            <a:off x="914400" y="1828800"/>
            <a:ext cx="7162800" cy="3773487"/>
          </a:xfrm>
        </p:spPr>
        <p:txBody>
          <a:bodyPr>
            <a:normAutofit fontScale="92500" lnSpcReduction="20000"/>
          </a:bodyPr>
          <a:lstStyle/>
          <a:p>
            <a:r>
              <a:rPr lang="en-US" sz="3200" dirty="0"/>
              <a:t>Number one reason for failure of software development is poor specifications.</a:t>
            </a:r>
          </a:p>
          <a:p>
            <a:r>
              <a:rPr lang="en-US" sz="3200" dirty="0"/>
              <a:t>Published Predicted chance of EHRM success 7%</a:t>
            </a:r>
          </a:p>
          <a:p>
            <a:r>
              <a:rPr lang="en-US" sz="3200" dirty="0"/>
              <a:t>With perfect management more than 50% of software projects are complete failures. </a:t>
            </a:r>
          </a:p>
          <a:p>
            <a:r>
              <a:rPr lang="en-US" sz="3200" dirty="0"/>
              <a:t>100% loss  of investment and abandoned.</a:t>
            </a:r>
          </a:p>
          <a:p>
            <a:r>
              <a:rPr lang="en-US" sz="3200" dirty="0"/>
              <a:t>1:10 Game Development projects makes money.</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15200" y="18289"/>
            <a:ext cx="1816608" cy="1208870"/>
          </a:xfrm>
          <a:prstGeom prst="rect">
            <a:avLst/>
          </a:prstGeom>
        </p:spPr>
      </p:pic>
    </p:spTree>
    <p:extLst>
      <p:ext uri="{BB962C8B-B14F-4D97-AF65-F5344CB8AC3E}">
        <p14:creationId xmlns:p14="http://schemas.microsoft.com/office/powerpoint/2010/main" val="5068290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3524</TotalTime>
  <Words>3566</Words>
  <Application>Microsoft Macintosh PowerPoint</Application>
  <PresentationFormat>On-screen Show (4:3)</PresentationFormat>
  <Paragraphs>308</Paragraphs>
  <Slides>52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52</vt:i4>
      </vt:variant>
    </vt:vector>
  </HeadingPairs>
  <TitlesOfParts>
    <vt:vector size="57" baseType="lpstr">
      <vt:lpstr>Arial</vt:lpstr>
      <vt:lpstr>Calibri</vt:lpstr>
      <vt:lpstr>Calibri Light</vt:lpstr>
      <vt:lpstr>Symbol</vt:lpstr>
      <vt:lpstr>Office Theme</vt:lpstr>
      <vt:lpstr>Lessons Learned from the  Cerner EHRM Project</vt:lpstr>
      <vt:lpstr>Disclosures</vt:lpstr>
      <vt:lpstr>Objectives</vt:lpstr>
      <vt:lpstr>These are my opinions –  These are not the opinions of the VA </vt:lpstr>
      <vt:lpstr>Surgeons</vt:lpstr>
      <vt:lpstr>I have not met a single person in the VA who said….</vt:lpstr>
      <vt:lpstr>Background</vt:lpstr>
      <vt:lpstr>Rationale:  “Seamless Interoperability”</vt:lpstr>
      <vt:lpstr>Risk: Software Project Failures</vt:lpstr>
      <vt:lpstr>Specifications?</vt:lpstr>
      <vt:lpstr>Cerner EHRM Specifications for Anesthesia</vt:lpstr>
      <vt:lpstr>(“includes Anesthesia”)</vt:lpstr>
      <vt:lpstr>Mission?</vt:lpstr>
      <vt:lpstr>What is the purpose of an EHR?</vt:lpstr>
      <vt:lpstr>The VA will finally not be on paper records…</vt:lpstr>
      <vt:lpstr>2017 to Present</vt:lpstr>
      <vt:lpstr>Configuration?</vt:lpstr>
      <vt:lpstr>“The DOD has already decided.”</vt:lpstr>
      <vt:lpstr>“No”</vt:lpstr>
      <vt:lpstr>What requests were denied?</vt:lpstr>
      <vt:lpstr>How long does it take to fill this out?</vt:lpstr>
      <vt:lpstr>There are three thousand questions here?</vt:lpstr>
      <vt:lpstr>“NO”</vt:lpstr>
      <vt:lpstr>Why is Cerner so resistant to any configuration?</vt:lpstr>
      <vt:lpstr>Change Management?</vt:lpstr>
      <vt:lpstr>Why are we meeting to configure the system if we can’t make any changes?</vt:lpstr>
      <vt:lpstr>Usability?</vt:lpstr>
      <vt:lpstr>Cerner thinking…..</vt:lpstr>
      <vt:lpstr>None of the configuration changes we made last time are here?</vt:lpstr>
      <vt:lpstr>Cerner Experience Center:  You can’t experience Cerner EHRM at the Experience Center.</vt:lpstr>
      <vt:lpstr>There is a hospital across the street from Cerner that uses EPIC.</vt:lpstr>
      <vt:lpstr>Testing?</vt:lpstr>
      <vt:lpstr>Can we test it?</vt:lpstr>
      <vt:lpstr>I believe in testing….</vt:lpstr>
      <vt:lpstr>I believe in testing….</vt:lpstr>
      <vt:lpstr>It is dangerous to use untested electronic health records in anesthesia.</vt:lpstr>
      <vt:lpstr>Safer Guidelines</vt:lpstr>
      <vt:lpstr>Anes Demo Session Continued?</vt:lpstr>
      <vt:lpstr>Programmers?</vt:lpstr>
      <vt:lpstr>PowerPoint Presentation</vt:lpstr>
      <vt:lpstr>The VA Already has an EHR.  VA: CPRS and VISTA</vt:lpstr>
      <vt:lpstr>PowerPoint Presentation</vt:lpstr>
      <vt:lpstr>We can already see records across the VA and DOD.  Web based tool can display records from every hospital in system (VA &amp; DOD, 1400+ locations).</vt:lpstr>
      <vt:lpstr>PowerPoint Presentation</vt:lpstr>
      <vt:lpstr>PowerPoint Presentation</vt:lpstr>
      <vt:lpstr>We already have electronic Anesthesia and ICU Records. </vt:lpstr>
      <vt:lpstr>What is benefit of EMR?</vt:lpstr>
      <vt:lpstr>Why is the VA system wonderful?</vt:lpstr>
      <vt:lpstr>78 year old male with h/o CAD, s/p CABG 1980s, recent NSTEMI, CHF, PVD s/p Fem-Pop bypass, HTN, HLD, COPD on home oxygen, GERD, anemia, hypothyroidism, CaP, thalamic CVA, and ESRD on HD s/f Left forearm AV Fistula loop graft. ASA 4  You can figure out what really happened.</vt:lpstr>
      <vt:lpstr>Problems with Cerner EHRM</vt:lpstr>
      <vt:lpstr>VA Staff Opinions.</vt:lpstr>
      <vt:lpstr>“This is going to be an EPIC Failure,  the VA is Committing Cerner-Cide”</vt:lpstr>
    </vt:vector>
  </TitlesOfParts>
  <Company>Veteran Affairs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to Setup Electronic Anesthesia Record Systems Without Suffering</dc:title>
  <dc:creator>vhasfcwallaa</dc:creator>
  <cp:lastModifiedBy>Edward Meagher</cp:lastModifiedBy>
  <cp:revision>76</cp:revision>
  <dcterms:created xsi:type="dcterms:W3CDTF">2016-05-31T15:36:59Z</dcterms:created>
  <dcterms:modified xsi:type="dcterms:W3CDTF">2021-10-18T23:33:38Z</dcterms:modified>
</cp:coreProperties>
</file>