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75" r:id="rId4"/>
    <p:sldId id="258" r:id="rId5"/>
    <p:sldId id="265" r:id="rId6"/>
    <p:sldId id="27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7" r:id="rId20"/>
    <p:sldId id="280" r:id="rId21"/>
    <p:sldId id="281" r:id="rId22"/>
    <p:sldId id="282" r:id="rId23"/>
    <p:sldId id="272" r:id="rId24"/>
    <p:sldId id="273" r:id="rId25"/>
    <p:sldId id="274" r:id="rId26"/>
    <p:sldId id="276" r:id="rId27"/>
    <p:sldId id="283" r:id="rId28"/>
    <p:sldId id="284" r:id="rId29"/>
    <p:sldId id="286" r:id="rId30"/>
    <p:sldId id="285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8" autoAdjust="0"/>
    <p:restoredTop sz="92714" autoAdjust="0"/>
  </p:normalViewPr>
  <p:slideViewPr>
    <p:cSldViewPr snapToGrid="0">
      <p:cViewPr varScale="1">
        <p:scale>
          <a:sx n="106" d="100"/>
          <a:sy n="106" d="100"/>
        </p:scale>
        <p:origin x="41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092CB-9627-408D-9849-1C31DA635F2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453F9-5F0D-49AE-A601-294B9F71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453F9-5F0D-49AE-A601-294B9F71FA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60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682751" y="5029201"/>
            <a:ext cx="8826500" cy="127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1"/>
            <a:ext cx="10363200" cy="314007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0"/>
            <a:ext cx="8636000" cy="11430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EB2E726-6B58-4EE8-B607-719E3BDFE45B}" type="datetime1">
              <a:rPr lang="en-US" altLang="en-US"/>
              <a:pPr>
                <a:defRPr/>
              </a:pPr>
              <a:t>11/16/2021</a:t>
            </a:fld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cs typeface="+mn-cs"/>
              </a:defRPr>
            </a:lvl1pPr>
          </a:lstStyle>
          <a:p>
            <a:pPr>
              <a:defRPr/>
            </a:pPr>
            <a:fld id="{2BFD9458-EEA3-417A-8448-F4DD2B52A75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en-US"/>
              <a:t>“Medically Ready Force…Ready Medical Force”</a:t>
            </a:r>
          </a:p>
        </p:txBody>
      </p:sp>
    </p:spTree>
    <p:extLst>
      <p:ext uri="{BB962C8B-B14F-4D97-AF65-F5344CB8AC3E}">
        <p14:creationId xmlns:p14="http://schemas.microsoft.com/office/powerpoint/2010/main" val="388855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Lucida Sans Unicode" panose="020B0602030504020204" pitchFamily="34" charset="0"/>
              <a:buChar char="∎"/>
              <a:defRPr/>
            </a:lvl1pPr>
            <a:lvl2pPr marL="742950" indent="-28575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Lucida Sans Unicode" panose="020B0602030504020204" pitchFamily="34" charset="0"/>
              <a:buChar char="▻"/>
              <a:defRPr/>
            </a:lvl4pPr>
            <a:lvl5pPr marL="2057400" indent="-228600">
              <a:buFont typeface="Lucida Sans Unicode" panose="020B0602030504020204" pitchFamily="34" charset="0"/>
              <a:buChar char="▹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cs typeface="+mn-cs"/>
              </a:defRPr>
            </a:lvl1pPr>
          </a:lstStyle>
          <a:p>
            <a:pPr>
              <a:defRPr/>
            </a:pPr>
            <a:fld id="{1297A838-5E50-459E-BD1A-58B707B263C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en-US"/>
              <a:t>“Medically Ready Force…Ready Medical Force”</a:t>
            </a:r>
          </a:p>
        </p:txBody>
      </p:sp>
    </p:spTree>
    <p:extLst>
      <p:ext uri="{BB962C8B-B14F-4D97-AF65-F5344CB8AC3E}">
        <p14:creationId xmlns:p14="http://schemas.microsoft.com/office/powerpoint/2010/main" val="1179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Lucida Sans Unicode" panose="020B0602030504020204" pitchFamily="34" charset="0"/>
              <a:buChar char="∎"/>
              <a:defRPr/>
            </a:lvl1pPr>
            <a:lvl2pPr marL="742950" indent="-28575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Lucida Sans Unicode" panose="020B0602030504020204" pitchFamily="34" charset="0"/>
              <a:buChar char="▻"/>
              <a:defRPr/>
            </a:lvl4pPr>
            <a:lvl5pPr marL="2057400" indent="-228600">
              <a:buFont typeface="Lucida Sans Unicode" panose="020B0602030504020204" pitchFamily="34" charset="0"/>
              <a:buChar char="▹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cs typeface="+mn-cs"/>
              </a:defRPr>
            </a:lvl1pPr>
          </a:lstStyle>
          <a:p>
            <a:pPr>
              <a:defRPr/>
            </a:pPr>
            <a:fld id="{A6B335A7-EDB4-4B28-9A2C-0ECA31E369C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en-US"/>
              <a:t>“Medically Ready Force…Ready Medical Force”</a:t>
            </a:r>
          </a:p>
        </p:txBody>
      </p:sp>
    </p:spTree>
    <p:extLst>
      <p:ext uri="{BB962C8B-B14F-4D97-AF65-F5344CB8AC3E}">
        <p14:creationId xmlns:p14="http://schemas.microsoft.com/office/powerpoint/2010/main" val="126317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Lucida Sans Unicode" panose="020B0602030504020204" pitchFamily="34" charset="0"/>
              <a:buChar char="∎"/>
              <a:defRPr lang="en-US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Lucida Sans Unicode" panose="020B0602030504020204" pitchFamily="34" charset="0"/>
              <a:buChar char="▻"/>
              <a:defRPr/>
            </a:lvl4pPr>
            <a:lvl5pPr marL="2057400" indent="-228600">
              <a:buFont typeface="Lucida Sans Unicode" panose="020B0602030504020204" pitchFamily="34" charset="0"/>
              <a:buChar char="▹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04801" y="228600"/>
            <a:ext cx="7924799" cy="1143000"/>
          </a:xfrm>
        </p:spPr>
        <p:txBody>
          <a:bodyPr anchor="ctr"/>
          <a:lstStyle>
            <a:lvl1pPr marL="0" indent="0">
              <a:buNone/>
              <a:defRPr sz="2800" b="1">
                <a:solidFill>
                  <a:srgbClr val="00006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“Medically Ready Force…Ready Medical Force”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cs typeface="+mn-cs"/>
              </a:defRPr>
            </a:lvl1pPr>
          </a:lstStyle>
          <a:p>
            <a:pPr>
              <a:defRPr/>
            </a:pPr>
            <a:fld id="{54D0C03A-3EF4-41BC-BAD6-E1AD70DF13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5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1"/>
            <a:ext cx="10363200" cy="314007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r>
              <a:t>“Medically Ready Force… Ready Medical Force”</a:t>
            </a:r>
          </a:p>
        </p:txBody>
      </p:sp>
    </p:spTree>
    <p:extLst>
      <p:ext uri="{BB962C8B-B14F-4D97-AF65-F5344CB8AC3E}">
        <p14:creationId xmlns:p14="http://schemas.microsoft.com/office/powerpoint/2010/main" val="3278872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0957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07989"/>
            <a:ext cx="11116733" cy="2778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cs typeface="+mn-cs"/>
              </a:defRPr>
            </a:lvl1pPr>
          </a:lstStyle>
          <a:p>
            <a:pPr>
              <a:defRPr/>
            </a:pPr>
            <a:fld id="{60779BF1-FF33-4B35-8DE9-F00BAD203DF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900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966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F957-A20E-45A0-8CF9-648DA375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D946D-04B5-48E6-97D4-9B62113EE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5B698-75CA-47D6-AEB3-E8C1E1FD3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6397-4C09-4F77-8A3C-F55B7337509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0927C-301A-4523-920B-AC2CBF23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3AF3A-D46C-45EE-8704-409C1FA6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4F44-253A-4BB4-AF52-85DE7B722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52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532B2A2-BEAA-4C60-BECC-92BBF823BF1E}" type="datetime1">
              <a:rPr lang="en-US" altLang="en-US"/>
              <a:pPr>
                <a:defRPr/>
              </a:pPr>
              <a:t>11/16/2021</a:t>
            </a:fld>
            <a:endParaRPr lang="en-US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cs typeface="+mn-cs"/>
              </a:defRPr>
            </a:lvl1pPr>
          </a:lstStyle>
          <a:p>
            <a:pPr>
              <a:defRPr/>
            </a:pPr>
            <a:fld id="{E0356118-4B4C-4127-9CD7-001DB0AB3EF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en-US"/>
              <a:t>“Medically Ready Force…Ready Medical Force”</a:t>
            </a:r>
          </a:p>
        </p:txBody>
      </p:sp>
    </p:spTree>
    <p:extLst>
      <p:ext uri="{BB962C8B-B14F-4D97-AF65-F5344CB8AC3E}">
        <p14:creationId xmlns:p14="http://schemas.microsoft.com/office/powerpoint/2010/main" val="317402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78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1EA0E96-0F80-4F8A-96F9-4C7E1EAAF6A6}" type="datetime1">
              <a:rPr lang="en-US" altLang="en-US"/>
              <a:pPr>
                <a:defRPr/>
              </a:pPr>
              <a:t>11/16/2021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en-US"/>
              <a:t>“Medically Ready Force…Ready Medical Force”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cs typeface="+mn-cs"/>
              </a:defRPr>
            </a:lvl1pPr>
          </a:lstStyle>
          <a:p>
            <a:pPr>
              <a:defRPr/>
            </a:pPr>
            <a:fld id="{F560F097-B498-4BCB-96F2-31AA2CCD9C2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943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1136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371600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1136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86D24B1-C8D0-44D0-8A90-6DBB3922A2D3}" type="datetime1">
              <a:rPr lang="en-US" altLang="en-US"/>
              <a:pPr>
                <a:defRPr/>
              </a:pPr>
              <a:t>11/16/2021</a:t>
            </a:fld>
            <a:endParaRPr lang="en-US" alt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en-US"/>
              <a:t>“Medically Ready Force…Ready Medical Force”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cs typeface="+mn-cs"/>
              </a:defRPr>
            </a:lvl1pPr>
          </a:lstStyle>
          <a:p>
            <a:pPr>
              <a:defRPr/>
            </a:pPr>
            <a:fld id="{F706755B-148F-4343-8952-1A635D4C60B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70524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E369EE0-D499-4DB5-9FE3-C29C7060F2E4}" type="datetime1">
              <a:rPr lang="en-US" altLang="en-US"/>
              <a:pPr>
                <a:defRPr/>
              </a:pPr>
              <a:t>11/16/2021</a:t>
            </a:fld>
            <a:endParaRPr lang="en-US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en-US"/>
              <a:t>“Medically Ready Force…Ready Medical Force”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cs typeface="+mn-cs"/>
              </a:defRPr>
            </a:lvl1pPr>
          </a:lstStyle>
          <a:p>
            <a:pPr>
              <a:defRPr/>
            </a:pPr>
            <a:fld id="{54ED2C3F-32FE-4059-B5F0-19190CD7CF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057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Lucida Sans Unicode" panose="020B0602030504020204" pitchFamily="34" charset="0"/>
              <a:buChar char="∎"/>
              <a:defRPr/>
            </a:lvl1pPr>
            <a:lvl2pPr marL="742950" indent="-28575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Lucida Sans Unicode" panose="020B0602030504020204" pitchFamily="34" charset="0"/>
              <a:buChar char="▻"/>
              <a:defRPr/>
            </a:lvl4pPr>
            <a:lvl5pPr marL="2057400" indent="-228600">
              <a:buFont typeface="Lucida Sans Unicode" panose="020B0602030504020204" pitchFamily="34" charset="0"/>
              <a:buChar char="▹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cs typeface="+mn-cs"/>
              </a:defRPr>
            </a:lvl1pPr>
          </a:lstStyle>
          <a:p>
            <a:pPr>
              <a:defRPr/>
            </a:pPr>
            <a:fld id="{7644A5D3-F1DB-4F99-98C6-63F256691C0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en-US"/>
              <a:t>“Medically Ready Force…Ready Medical Force”</a:t>
            </a:r>
          </a:p>
        </p:txBody>
      </p:sp>
    </p:spTree>
    <p:extLst>
      <p:ext uri="{BB962C8B-B14F-4D97-AF65-F5344CB8AC3E}">
        <p14:creationId xmlns:p14="http://schemas.microsoft.com/office/powerpoint/2010/main" val="315799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Lucida Sans Unicode" panose="020B0602030504020204" pitchFamily="34" charset="0"/>
              <a:buChar char="∎"/>
              <a:defRPr/>
            </a:lvl1pPr>
            <a:lvl2pPr marL="742950" indent="-28575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Lucida Sans Unicode" panose="020B0602030504020204" pitchFamily="34" charset="0"/>
              <a:buChar char="▻"/>
              <a:defRPr/>
            </a:lvl4pPr>
            <a:lvl5pPr marL="2057400" indent="-228600">
              <a:buFont typeface="Lucida Sans Unicode" panose="020B0602030504020204" pitchFamily="34" charset="0"/>
              <a:buChar char="▹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cs typeface="+mn-cs"/>
              </a:defRPr>
            </a:lvl1pPr>
          </a:lstStyle>
          <a:p>
            <a:pPr>
              <a:defRPr/>
            </a:pPr>
            <a:fld id="{E329489A-A4AE-41EA-8E91-725B91042F2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en-US"/>
              <a:t>“Medically Ready Force…Ready Medical Force”</a:t>
            </a:r>
          </a:p>
        </p:txBody>
      </p:sp>
    </p:spTree>
    <p:extLst>
      <p:ext uri="{BB962C8B-B14F-4D97-AF65-F5344CB8AC3E}">
        <p14:creationId xmlns:p14="http://schemas.microsoft.com/office/powerpoint/2010/main" val="290600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Lucida Sans Unicode" panose="020B0602030504020204" pitchFamily="34" charset="0"/>
              <a:buChar char="∎"/>
              <a:defRPr/>
            </a:lvl1pPr>
            <a:lvl2pPr marL="742950" indent="-28575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Lucida Sans Unicode" panose="020B0602030504020204" pitchFamily="34" charset="0"/>
              <a:buChar char="▻"/>
              <a:defRPr/>
            </a:lvl4pPr>
            <a:lvl5pPr marL="2057400" indent="-228600">
              <a:buFont typeface="Lucida Sans Unicode" panose="020B0602030504020204" pitchFamily="34" charset="0"/>
              <a:buChar char="▹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cs typeface="+mn-cs"/>
              </a:defRPr>
            </a:lvl1pPr>
          </a:lstStyle>
          <a:p>
            <a:pPr>
              <a:defRPr/>
            </a:pPr>
            <a:fld id="{A240D866-24BF-4391-8BC8-AB7308C3583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en-US"/>
              <a:t>“Medically Ready Force…Ready Medical Force”</a:t>
            </a:r>
          </a:p>
        </p:txBody>
      </p:sp>
    </p:spTree>
    <p:extLst>
      <p:ext uri="{BB962C8B-B14F-4D97-AF65-F5344CB8AC3E}">
        <p14:creationId xmlns:p14="http://schemas.microsoft.com/office/powerpoint/2010/main" val="322038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Lucida Sans Unicode" panose="020B0602030504020204" pitchFamily="34" charset="0"/>
              <a:buChar char="∎"/>
              <a:defRPr/>
            </a:lvl1pPr>
            <a:lvl2pPr marL="742950" indent="-28575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Lucida Sans Unicode" panose="020B0602030504020204" pitchFamily="34" charset="0"/>
              <a:buChar char="▻"/>
              <a:defRPr/>
            </a:lvl4pPr>
            <a:lvl5pPr marL="2057400" indent="-228600">
              <a:buFont typeface="Lucida Sans Unicode" panose="020B0602030504020204" pitchFamily="34" charset="0"/>
              <a:buChar char="▹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cs typeface="+mn-cs"/>
              </a:defRPr>
            </a:lvl1pPr>
          </a:lstStyle>
          <a:p>
            <a:pPr>
              <a:defRPr/>
            </a:pPr>
            <a:fld id="{85A553DE-E70B-490A-932E-3F473086E47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en-US"/>
              <a:t>“Medically Ready Force…Ready Medical Force”</a:t>
            </a:r>
          </a:p>
        </p:txBody>
      </p:sp>
    </p:spTree>
    <p:extLst>
      <p:ext uri="{BB962C8B-B14F-4D97-AF65-F5344CB8AC3E}">
        <p14:creationId xmlns:p14="http://schemas.microsoft.com/office/powerpoint/2010/main" val="226840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0"/>
            <a:ext cx="904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371600"/>
            <a:ext cx="10972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92876"/>
            <a:ext cx="1422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+mn-lt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6D82BF-0F69-42BD-B2F8-6688BAB44F9C}" type="datetime1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11/16/2021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6800" y="6492876"/>
            <a:ext cx="7620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20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“Medically Ready Force…Ready Medical Force”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492876"/>
            <a:ext cx="1422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rgbClr val="898989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4E1EC2-7F62-4494-B257-1D34DBDC8267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1066801"/>
            <a:ext cx="121920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32" name="Picture 3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332539"/>
            <a:ext cx="121920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33" name="Picture 4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9389534" y="152400"/>
            <a:ext cx="2586567" cy="80168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62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Lucida Sans Unicode" panose="020B0602030504020204" pitchFamily="34" charset="0"/>
        <a:buChar char="∎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Lucida Sans Unicode" panose="020B0602030504020204" pitchFamily="34" charset="0"/>
        <a:buChar char="▻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Lucida Sans Unicode" panose="020B0602030504020204" pitchFamily="34" charset="0"/>
        <a:buChar char="▹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A2698-7859-4351-9C09-BFC37F6BF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1097" y="1122363"/>
            <a:ext cx="9144000" cy="2387600"/>
          </a:xfrm>
        </p:spPr>
        <p:txBody>
          <a:bodyPr/>
          <a:lstStyle/>
          <a:p>
            <a:r>
              <a:rPr lang="en-US" dirty="0"/>
              <a:t>COVID Ordering and Administration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E8052-AB78-4425-9D72-015D6397F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6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B3CA-07FD-4BB3-BE28-8660E438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the Order Sentence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1A8CE7-8DF6-4473-A3A8-B83FADD90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2686"/>
            <a:ext cx="10515600" cy="2663952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007BF06-6381-4DB7-852C-047576B4BF01}"/>
              </a:ext>
            </a:extLst>
          </p:cNvPr>
          <p:cNvSpPr/>
          <p:nvPr/>
        </p:nvSpPr>
        <p:spPr>
          <a:xfrm rot="19461744">
            <a:off x="278804" y="4045245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1D2D571-BE0C-4222-A7F8-3001572FFA78}"/>
              </a:ext>
            </a:extLst>
          </p:cNvPr>
          <p:cNvSpPr/>
          <p:nvPr/>
        </p:nvSpPr>
        <p:spPr>
          <a:xfrm>
            <a:off x="8719796" y="3627374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4AE354-7915-40DA-A1BC-62EA6E31C5CB}"/>
              </a:ext>
            </a:extLst>
          </p:cNvPr>
          <p:cNvSpPr txBox="1"/>
          <p:nvPr/>
        </p:nvSpPr>
        <p:spPr>
          <a:xfrm>
            <a:off x="875071" y="5166852"/>
            <a:ext cx="10432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Check Print Summary</a:t>
            </a:r>
          </a:p>
          <a:p>
            <a:pPr marL="342900" indent="-342900">
              <a:buAutoNum type="arabicPeriod"/>
            </a:pPr>
            <a:r>
              <a:rPr lang="en-US" dirty="0"/>
              <a:t>Sign</a:t>
            </a:r>
          </a:p>
        </p:txBody>
      </p:sp>
    </p:spTree>
    <p:extLst>
      <p:ext uri="{BB962C8B-B14F-4D97-AF65-F5344CB8AC3E}">
        <p14:creationId xmlns:p14="http://schemas.microsoft.com/office/powerpoint/2010/main" val="2744238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166A-D014-45CC-87E5-101CB442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Non-Provider Ordering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CC15B6-8E12-452E-9BAF-7EC7A7CA14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432" y="1810390"/>
            <a:ext cx="2943225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06ACFE2-2A34-4C42-AC4D-B4795DD9A4EB}"/>
              </a:ext>
            </a:extLst>
          </p:cNvPr>
          <p:cNvSpPr/>
          <p:nvPr/>
        </p:nvSpPr>
        <p:spPr>
          <a:xfrm>
            <a:off x="421097" y="2153264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314F6FB-3071-416A-A69F-BBF32A9FDD0A}"/>
              </a:ext>
            </a:extLst>
          </p:cNvPr>
          <p:cNvSpPr/>
          <p:nvPr/>
        </p:nvSpPr>
        <p:spPr>
          <a:xfrm>
            <a:off x="421096" y="4576916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362E4D-BCC8-4862-AE5C-C1D2F02101AB}"/>
              </a:ext>
            </a:extLst>
          </p:cNvPr>
          <p:cNvSpPr txBox="1"/>
          <p:nvPr/>
        </p:nvSpPr>
        <p:spPr>
          <a:xfrm>
            <a:off x="4768645" y="1810390"/>
            <a:ext cx="68481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Use “Order” (Proposal cannot be acted on until the provider signs the order)</a:t>
            </a:r>
          </a:p>
          <a:p>
            <a:pPr marL="342900" indent="-342900">
              <a:buAutoNum type="arabicPeriod"/>
            </a:pPr>
            <a:r>
              <a:rPr lang="en-US" dirty="0"/>
              <a:t>If you have a signed directive/protocol, use “Per Clinical Algorithm”</a:t>
            </a:r>
          </a:p>
          <a:p>
            <a:pPr lvl="1"/>
            <a:r>
              <a:rPr lang="en-US" dirty="0"/>
              <a:t>-If you do not have a signed directive/protocol use “Per Clinical Pathway – Cosign” (This will be able to be acted on but the provider will still need to sign)</a:t>
            </a:r>
          </a:p>
        </p:txBody>
      </p:sp>
    </p:spTree>
    <p:extLst>
      <p:ext uri="{BB962C8B-B14F-4D97-AF65-F5344CB8AC3E}">
        <p14:creationId xmlns:p14="http://schemas.microsoft.com/office/powerpoint/2010/main" val="2612881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4A44-B95B-4CAF-AD62-4DA684DA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Summary Sheet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D43B82-651E-42E8-B2B6-02A9FC1CC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2863" y="1371600"/>
            <a:ext cx="7406273" cy="4800600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FBB5615-C9EF-40A4-B293-1F38A1DBE5FD}"/>
              </a:ext>
            </a:extLst>
          </p:cNvPr>
          <p:cNvSpPr/>
          <p:nvPr/>
        </p:nvSpPr>
        <p:spPr>
          <a:xfrm>
            <a:off x="2304248" y="2010697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B6DAC-55AE-46C8-847B-E9C3810D2471}"/>
              </a:ext>
            </a:extLst>
          </p:cNvPr>
          <p:cNvSpPr txBox="1"/>
          <p:nvPr/>
        </p:nvSpPr>
        <p:spPr>
          <a:xfrm>
            <a:off x="9547123" y="1825625"/>
            <a:ext cx="23548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Print the Document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This will use the Computer’s default printer, configured before starting</a:t>
            </a:r>
          </a:p>
        </p:txBody>
      </p:sp>
    </p:spTree>
    <p:extLst>
      <p:ext uri="{BB962C8B-B14F-4D97-AF65-F5344CB8AC3E}">
        <p14:creationId xmlns:p14="http://schemas.microsoft.com/office/powerpoint/2010/main" val="1752708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6123-272A-498F-A19B-1179558F2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the Patient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882A66-9AE7-4C63-9AAE-831740A55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130" y="1746967"/>
            <a:ext cx="7267946" cy="4351338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1307124-7187-420C-822A-96D5487E5C3B}"/>
              </a:ext>
            </a:extLst>
          </p:cNvPr>
          <p:cNvSpPr/>
          <p:nvPr/>
        </p:nvSpPr>
        <p:spPr>
          <a:xfrm>
            <a:off x="308299" y="1514168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769A2DF-B63B-45C5-B2C9-72F24F6DCC87}"/>
              </a:ext>
            </a:extLst>
          </p:cNvPr>
          <p:cNvSpPr/>
          <p:nvPr/>
        </p:nvSpPr>
        <p:spPr>
          <a:xfrm>
            <a:off x="95865" y="2915265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F3CA53-63C0-429C-B776-63D9B6111C7C}"/>
              </a:ext>
            </a:extLst>
          </p:cNvPr>
          <p:cNvSpPr txBox="1"/>
          <p:nvPr/>
        </p:nvSpPr>
        <p:spPr>
          <a:xfrm>
            <a:off x="8165690" y="1746967"/>
            <a:ext cx="3849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Select “Patient List”</a:t>
            </a:r>
          </a:p>
          <a:p>
            <a:pPr marL="342900" indent="-342900">
              <a:buAutoNum type="arabicPeriod"/>
            </a:pPr>
            <a:r>
              <a:rPr lang="en-US" dirty="0"/>
              <a:t>Select the correct patient to open the chart</a:t>
            </a:r>
          </a:p>
        </p:txBody>
      </p:sp>
    </p:spTree>
    <p:extLst>
      <p:ext uri="{BB962C8B-B14F-4D97-AF65-F5344CB8AC3E}">
        <p14:creationId xmlns:p14="http://schemas.microsoft.com/office/powerpoint/2010/main" val="711617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D1F2-1307-4F7D-950D-E175BB297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the Patient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5F8A40-CFC1-4EBA-A0D1-6D2D19868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446" y="1820709"/>
            <a:ext cx="7233624" cy="4351338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B3C5C8F-1DA4-469B-AD50-9ECB8DA44D2E}"/>
              </a:ext>
            </a:extLst>
          </p:cNvPr>
          <p:cNvSpPr/>
          <p:nvPr/>
        </p:nvSpPr>
        <p:spPr>
          <a:xfrm>
            <a:off x="1389849" y="1917290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112570-D852-47CC-86AD-E62DE350A0EF}"/>
              </a:ext>
            </a:extLst>
          </p:cNvPr>
          <p:cNvSpPr/>
          <p:nvPr/>
        </p:nvSpPr>
        <p:spPr>
          <a:xfrm>
            <a:off x="1271861" y="2477729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6389330-E102-4927-8285-7F6D4613529B}"/>
              </a:ext>
            </a:extLst>
          </p:cNvPr>
          <p:cNvSpPr/>
          <p:nvPr/>
        </p:nvSpPr>
        <p:spPr>
          <a:xfrm>
            <a:off x="2279668" y="3424084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817C91-FB61-4597-962B-0351F58CC285}"/>
              </a:ext>
            </a:extLst>
          </p:cNvPr>
          <p:cNvSpPr txBox="1"/>
          <p:nvPr/>
        </p:nvSpPr>
        <p:spPr>
          <a:xfrm>
            <a:off x="8647471" y="1804219"/>
            <a:ext cx="2669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Select Ad Hoc</a:t>
            </a:r>
          </a:p>
          <a:p>
            <a:pPr marL="342900" indent="-342900">
              <a:buAutoNum type="arabicPeriod"/>
            </a:pPr>
            <a:r>
              <a:rPr lang="en-US" dirty="0"/>
              <a:t>Intake/History Folder</a:t>
            </a:r>
          </a:p>
          <a:p>
            <a:pPr marL="342900" indent="-342900">
              <a:buAutoNum type="arabicPeriod"/>
            </a:pPr>
            <a:r>
              <a:rPr lang="en-US" dirty="0"/>
              <a:t>Mass Vaccine Assessment-Adult</a:t>
            </a:r>
          </a:p>
        </p:txBody>
      </p:sp>
    </p:spTree>
    <p:extLst>
      <p:ext uri="{BB962C8B-B14F-4D97-AF65-F5344CB8AC3E}">
        <p14:creationId xmlns:p14="http://schemas.microsoft.com/office/powerpoint/2010/main" val="1834108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5267-86DB-4CBA-8C3E-7F678EDB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the Patient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E2769F-CBEF-4075-9BB3-B816EACAF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5961"/>
            <a:ext cx="469177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35FC3C-9960-420A-9DA8-572A4D70CDEA}"/>
              </a:ext>
            </a:extLst>
          </p:cNvPr>
          <p:cNvSpPr txBox="1"/>
          <p:nvPr/>
        </p:nvSpPr>
        <p:spPr>
          <a:xfrm>
            <a:off x="5766619" y="1833716"/>
            <a:ext cx="545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Answer all yellow (Required) fields &amp; Complete the form</a:t>
            </a:r>
          </a:p>
          <a:p>
            <a:pPr marL="342900" indent="-342900">
              <a:buAutoNum type="arabicPeriod"/>
            </a:pPr>
            <a:r>
              <a:rPr lang="en-US" dirty="0"/>
              <a:t>Select the green check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78ADE7F-0B44-4BFA-9F1F-BAD3C4F94C59}"/>
              </a:ext>
            </a:extLst>
          </p:cNvPr>
          <p:cNvSpPr/>
          <p:nvPr/>
        </p:nvSpPr>
        <p:spPr>
          <a:xfrm>
            <a:off x="2264920" y="2295381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D2D6671-23E4-4FA6-A625-709249DFC025}"/>
              </a:ext>
            </a:extLst>
          </p:cNvPr>
          <p:cNvSpPr/>
          <p:nvPr/>
        </p:nvSpPr>
        <p:spPr>
          <a:xfrm>
            <a:off x="131319" y="1690688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1433613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A465-D6FA-485C-8082-0563BD04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 Vaccine </a:t>
            </a:r>
            <a:r>
              <a:rPr lang="en-US" dirty="0" err="1"/>
              <a:t>MedAdmin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4016EF-426D-4E25-A772-B97015220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099" y="1427418"/>
            <a:ext cx="7218809" cy="435133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886FFBC-CE12-4590-B4EB-9D50B3ECC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388" y="1553755"/>
            <a:ext cx="4959238" cy="321448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FC9B760-2E25-4C37-9B50-3A4140007A5E}"/>
              </a:ext>
            </a:extLst>
          </p:cNvPr>
          <p:cNvSpPr/>
          <p:nvPr/>
        </p:nvSpPr>
        <p:spPr>
          <a:xfrm>
            <a:off x="3336636" y="1179871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F93535C-04C2-46A0-898D-4355A38F9EED}"/>
              </a:ext>
            </a:extLst>
          </p:cNvPr>
          <p:cNvSpPr/>
          <p:nvPr/>
        </p:nvSpPr>
        <p:spPr>
          <a:xfrm>
            <a:off x="10027487" y="2910348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94B92-217C-42EF-A474-0C9DFDD09F8A}"/>
              </a:ext>
            </a:extLst>
          </p:cNvPr>
          <p:cNvSpPr txBox="1"/>
          <p:nvPr/>
        </p:nvSpPr>
        <p:spPr>
          <a:xfrm>
            <a:off x="838200" y="5515897"/>
            <a:ext cx="10790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Select Mass Vaccine </a:t>
            </a:r>
            <a:r>
              <a:rPr lang="en-US" dirty="0" err="1"/>
              <a:t>MedAdmin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Select the appropriate patient list</a:t>
            </a:r>
          </a:p>
          <a:p>
            <a:pPr marL="342900" indent="-342900">
              <a:buAutoNum type="arabicPeriod"/>
            </a:pPr>
            <a:r>
              <a:rPr lang="en-US" dirty="0"/>
              <a:t>Click Launch</a:t>
            </a:r>
          </a:p>
          <a:p>
            <a:pPr marL="342900" indent="-342900">
              <a:buAutoNum type="arabicPeriod"/>
            </a:pPr>
            <a:r>
              <a:rPr lang="en-US" dirty="0"/>
              <a:t>Scan Paper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FCE9623-D81B-40F7-974B-5EB66DF290CA}"/>
              </a:ext>
            </a:extLst>
          </p:cNvPr>
          <p:cNvSpPr/>
          <p:nvPr/>
        </p:nvSpPr>
        <p:spPr>
          <a:xfrm>
            <a:off x="190764" y="2207341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1A38761-5276-4317-92F5-2BA4D2BEAF5D}"/>
              </a:ext>
            </a:extLst>
          </p:cNvPr>
          <p:cNvSpPr/>
          <p:nvPr/>
        </p:nvSpPr>
        <p:spPr>
          <a:xfrm>
            <a:off x="1483255" y="3033252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23495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411A-9CB0-4E52-8F05-7E7AD893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BCMA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322C7F7-FFDB-4E01-929A-601A28DAA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24064"/>
            <a:ext cx="7311821" cy="435133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982FF8-D071-443A-A840-F225D4015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7302" y="1624064"/>
            <a:ext cx="1628775" cy="1857375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D316354-36D3-471B-A852-AC7A9D24E420}"/>
              </a:ext>
            </a:extLst>
          </p:cNvPr>
          <p:cNvSpPr/>
          <p:nvPr/>
        </p:nvSpPr>
        <p:spPr>
          <a:xfrm>
            <a:off x="9039346" y="2320363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5C401-AAA0-47C4-AC3E-22115223B6DB}"/>
              </a:ext>
            </a:extLst>
          </p:cNvPr>
          <p:cNvSpPr txBox="1"/>
          <p:nvPr/>
        </p:nvSpPr>
        <p:spPr>
          <a:xfrm>
            <a:off x="8672052" y="3927987"/>
            <a:ext cx="295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Scan Product Barcode</a:t>
            </a:r>
          </a:p>
        </p:txBody>
      </p:sp>
    </p:spTree>
    <p:extLst>
      <p:ext uri="{BB962C8B-B14F-4D97-AF65-F5344CB8AC3E}">
        <p14:creationId xmlns:p14="http://schemas.microsoft.com/office/powerpoint/2010/main" val="2449353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5017-3C94-4159-960B-93582DFF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BCMA - MDV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56FBDDA-5DE0-4DD8-9CD4-80C421C11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721" y="1690688"/>
            <a:ext cx="7271267" cy="435133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9609D7-FC9B-440C-90E5-34AEACED2C77}"/>
              </a:ext>
            </a:extLst>
          </p:cNvPr>
          <p:cNvSpPr txBox="1"/>
          <p:nvPr/>
        </p:nvSpPr>
        <p:spPr>
          <a:xfrm>
            <a:off x="8318090" y="1632155"/>
            <a:ext cx="36281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being distributed as Multi-Dose Vials (MDV). What you scan is OVER the amount to be administered – You must tell the system how much you are giving. </a:t>
            </a:r>
          </a:p>
          <a:p>
            <a:endParaRPr lang="en-US" dirty="0"/>
          </a:p>
          <a:p>
            <a:r>
              <a:rPr lang="en-US" dirty="0"/>
              <a:t>1. Acknowledge warning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8FAD650-99B0-4839-B478-207709C29D43}"/>
              </a:ext>
            </a:extLst>
          </p:cNvPr>
          <p:cNvSpPr/>
          <p:nvPr/>
        </p:nvSpPr>
        <p:spPr>
          <a:xfrm>
            <a:off x="4634494" y="4296246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88728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7824-08BB-40DC-B160-1B279234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BCMA - MDV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E2BC89-0CF7-4609-BC47-384A37FEC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602" y="1869870"/>
            <a:ext cx="2669532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850315-7B13-410D-9468-767156877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711" y="1880191"/>
            <a:ext cx="2669532" cy="434101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92DF9B2-4938-4F11-90A8-EC42366E70EF}"/>
              </a:ext>
            </a:extLst>
          </p:cNvPr>
          <p:cNvSpPr/>
          <p:nvPr/>
        </p:nvSpPr>
        <p:spPr>
          <a:xfrm>
            <a:off x="2639961" y="3716595"/>
            <a:ext cx="3947652" cy="383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F5E4A4C-EC41-4A63-B514-FFA9DF849730}"/>
              </a:ext>
            </a:extLst>
          </p:cNvPr>
          <p:cNvSpPr/>
          <p:nvPr/>
        </p:nvSpPr>
        <p:spPr>
          <a:xfrm>
            <a:off x="656267" y="3647316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6F92347-12ED-40FA-8B78-90C453EA0C9A}"/>
              </a:ext>
            </a:extLst>
          </p:cNvPr>
          <p:cNvSpPr/>
          <p:nvPr/>
        </p:nvSpPr>
        <p:spPr>
          <a:xfrm rot="19283686">
            <a:off x="7028650" y="4208371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530545-1676-4A39-AB0D-7EB5F4AE8141}"/>
              </a:ext>
            </a:extLst>
          </p:cNvPr>
          <p:cNvSpPr txBox="1"/>
          <p:nvPr/>
        </p:nvSpPr>
        <p:spPr>
          <a:xfrm>
            <a:off x="8686800" y="1880191"/>
            <a:ext cx="31069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more than one lot is loaded in the location’s inventory, the magnifying glass will display which ones are available – Select one.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Update admin dose (30mcg)</a:t>
            </a:r>
          </a:p>
          <a:p>
            <a:pPr marL="342900" indent="-342900">
              <a:buAutoNum type="arabicPeriod"/>
            </a:pPr>
            <a:r>
              <a:rPr lang="en-US" dirty="0"/>
              <a:t>Specify Site</a:t>
            </a:r>
          </a:p>
          <a:p>
            <a:pPr marL="342900" indent="-342900">
              <a:buAutoNum type="arabicPeriod"/>
            </a:pPr>
            <a:r>
              <a:rPr lang="en-US" dirty="0"/>
              <a:t>OK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If Patient declines at this point, check “Not Given” and provide reasons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A84EA39-E8AA-4754-9D77-2820565F02FA}"/>
              </a:ext>
            </a:extLst>
          </p:cNvPr>
          <p:cNvSpPr/>
          <p:nvPr/>
        </p:nvSpPr>
        <p:spPr>
          <a:xfrm>
            <a:off x="6723849" y="5781447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8224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7F656-EFC1-4F55-8D94-596C4B9B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29D38-2788-4EC3-B736-9118A75F7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Mass Vaccination Module</a:t>
            </a:r>
          </a:p>
          <a:p>
            <a:r>
              <a:rPr lang="en-US" dirty="0"/>
              <a:t>Normal Clinic Workflow</a:t>
            </a:r>
          </a:p>
        </p:txBody>
      </p:sp>
    </p:spTree>
    <p:extLst>
      <p:ext uri="{BB962C8B-B14F-4D97-AF65-F5344CB8AC3E}">
        <p14:creationId xmlns:p14="http://schemas.microsoft.com/office/powerpoint/2010/main" val="3971734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ADC3-93F5-4E51-83F8-7133E94E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491970-3553-43B1-898C-1471C46D6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506" y="1737135"/>
            <a:ext cx="7221749" cy="4351338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E824F0E-B1DD-480B-AF8C-C71AD5FA6156}"/>
              </a:ext>
            </a:extLst>
          </p:cNvPr>
          <p:cNvSpPr/>
          <p:nvPr/>
        </p:nvSpPr>
        <p:spPr>
          <a:xfrm>
            <a:off x="3023420" y="1499420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FD0B82E-192D-47C0-9740-100B908E4FF9}"/>
              </a:ext>
            </a:extLst>
          </p:cNvPr>
          <p:cNvSpPr/>
          <p:nvPr/>
        </p:nvSpPr>
        <p:spPr>
          <a:xfrm>
            <a:off x="594852" y="2389239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A11E0FF-379D-472D-99C6-510C6C08DA6C}"/>
              </a:ext>
            </a:extLst>
          </p:cNvPr>
          <p:cNvSpPr/>
          <p:nvPr/>
        </p:nvSpPr>
        <p:spPr>
          <a:xfrm rot="18592483">
            <a:off x="2394156" y="2746351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ECD7C6-A324-428F-AA34-17A2DD532EF8}"/>
              </a:ext>
            </a:extLst>
          </p:cNvPr>
          <p:cNvSpPr txBox="1"/>
          <p:nvPr/>
        </p:nvSpPr>
        <p:spPr>
          <a:xfrm>
            <a:off x="9129252" y="1690688"/>
            <a:ext cx="2576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Mass Vaccine Check In</a:t>
            </a:r>
          </a:p>
          <a:p>
            <a:pPr marL="342900" indent="-342900">
              <a:buAutoNum type="arabicPeriod"/>
            </a:pPr>
            <a:r>
              <a:rPr lang="en-US" dirty="0"/>
              <a:t>Search for Mass </a:t>
            </a:r>
            <a:r>
              <a:rPr lang="en-US" dirty="0" err="1"/>
              <a:t>Vacc</a:t>
            </a:r>
            <a:r>
              <a:rPr lang="en-US" dirty="0"/>
              <a:t> Clinic</a:t>
            </a:r>
          </a:p>
          <a:p>
            <a:pPr marL="342900" indent="-342900">
              <a:buAutoNum type="arabicPeriod"/>
            </a:pPr>
            <a:r>
              <a:rPr lang="en-US" dirty="0"/>
              <a:t>Search Patient</a:t>
            </a:r>
          </a:p>
        </p:txBody>
      </p:sp>
    </p:spTree>
    <p:extLst>
      <p:ext uri="{BB962C8B-B14F-4D97-AF65-F5344CB8AC3E}">
        <p14:creationId xmlns:p14="http://schemas.microsoft.com/office/powerpoint/2010/main" val="2614855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9DB4-855D-4065-B4F0-3B9CF0F86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Search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ACEAF7-A701-4E38-8EC0-C04C1E391D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36" y="1653561"/>
            <a:ext cx="699010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B762740-3724-48B5-B7EE-EFD73A76B8BC}"/>
              </a:ext>
            </a:extLst>
          </p:cNvPr>
          <p:cNvSpPr/>
          <p:nvPr/>
        </p:nvSpPr>
        <p:spPr>
          <a:xfrm>
            <a:off x="265471" y="1769807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2548A-AED9-4675-85A5-2D4F54D729C2}"/>
              </a:ext>
            </a:extLst>
          </p:cNvPr>
          <p:cNvSpPr txBox="1"/>
          <p:nvPr/>
        </p:nvSpPr>
        <p:spPr>
          <a:xfrm>
            <a:off x="8563897" y="1627239"/>
            <a:ext cx="3382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If using a Scanner to read the ID Card – Device Input = On</a:t>
            </a:r>
          </a:p>
          <a:p>
            <a:pPr marL="342900" indent="-342900">
              <a:buAutoNum type="arabicPeriod"/>
            </a:pPr>
            <a:r>
              <a:rPr lang="en-US" dirty="0"/>
              <a:t>Enter FIN from The Vaccination Summary Sheet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8700D7C-362E-4670-8EAA-A693328E564F}"/>
              </a:ext>
            </a:extLst>
          </p:cNvPr>
          <p:cNvSpPr/>
          <p:nvPr/>
        </p:nvSpPr>
        <p:spPr>
          <a:xfrm>
            <a:off x="206476" y="3429000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A41D758-0821-4B64-91D5-EE52365D3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149" y="2979124"/>
            <a:ext cx="4523923" cy="293231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5720307-ED98-42A7-9D65-BC95219A486D}"/>
              </a:ext>
            </a:extLst>
          </p:cNvPr>
          <p:cNvSpPr/>
          <p:nvPr/>
        </p:nvSpPr>
        <p:spPr>
          <a:xfrm>
            <a:off x="7787148" y="4803058"/>
            <a:ext cx="1799304" cy="40138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90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7EF64-F7EF-41E6-B418-0F2BCE4C5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B92504-7733-4EDF-90A9-807EB40A8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691" y="1371600"/>
            <a:ext cx="7908617" cy="4800600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F5472B9-689F-4FCA-B56E-B6B59E405C43}"/>
              </a:ext>
            </a:extLst>
          </p:cNvPr>
          <p:cNvSpPr/>
          <p:nvPr/>
        </p:nvSpPr>
        <p:spPr>
          <a:xfrm>
            <a:off x="3362633" y="4640826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B7BE05-5759-4503-9E73-E283B58EE26A}"/>
              </a:ext>
            </a:extLst>
          </p:cNvPr>
          <p:cNvSpPr txBox="1"/>
          <p:nvPr/>
        </p:nvSpPr>
        <p:spPr>
          <a:xfrm>
            <a:off x="9788013" y="1825625"/>
            <a:ext cx="2305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Select Any Encounter</a:t>
            </a:r>
          </a:p>
        </p:txBody>
      </p:sp>
    </p:spTree>
    <p:extLst>
      <p:ext uri="{BB962C8B-B14F-4D97-AF65-F5344CB8AC3E}">
        <p14:creationId xmlns:p14="http://schemas.microsoft.com/office/powerpoint/2010/main" val="545406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0EF39-890C-4460-B52A-10E8D922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0AB70EF-07FD-4DC2-AB02-B4C98D220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27302"/>
            <a:ext cx="7217288" cy="4351338"/>
          </a:xfr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F38444B-0FC2-4B31-B19B-CB5BA14D05C6}"/>
              </a:ext>
            </a:extLst>
          </p:cNvPr>
          <p:cNvSpPr/>
          <p:nvPr/>
        </p:nvSpPr>
        <p:spPr>
          <a:xfrm>
            <a:off x="781454" y="5597224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308F52-5C04-45BE-865C-13005DD4144D}"/>
              </a:ext>
            </a:extLst>
          </p:cNvPr>
          <p:cNvSpPr txBox="1"/>
          <p:nvPr/>
        </p:nvSpPr>
        <p:spPr>
          <a:xfrm>
            <a:off x="8497389" y="1690688"/>
            <a:ext cx="322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Select Check Out</a:t>
            </a:r>
          </a:p>
        </p:txBody>
      </p:sp>
    </p:spTree>
    <p:extLst>
      <p:ext uri="{BB962C8B-B14F-4D97-AF65-F5344CB8AC3E}">
        <p14:creationId xmlns:p14="http://schemas.microsoft.com/office/powerpoint/2010/main" val="2007826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5B1AA5-BB75-44A0-A42B-6524231F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 Workflow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654B6-F1C3-4C9E-91E0-1FB719D6E8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64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24FFF0-4C4D-458F-93C4-FF998D04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5A5FE6-986F-412F-B932-B325385AD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 will have a clinic appointment</a:t>
            </a:r>
          </a:p>
          <a:p>
            <a:r>
              <a:rPr lang="en-US" dirty="0"/>
              <a:t>Clerk checks patient in</a:t>
            </a:r>
          </a:p>
          <a:p>
            <a:r>
              <a:rPr lang="en-US" dirty="0"/>
              <a:t>Nurse/Tech conducts intake</a:t>
            </a:r>
          </a:p>
          <a:p>
            <a:r>
              <a:rPr lang="en-US" dirty="0"/>
              <a:t>Nurse Orders Per Clinical Algorithm</a:t>
            </a:r>
          </a:p>
          <a:p>
            <a:r>
              <a:rPr lang="en-US" dirty="0"/>
              <a:t>Nurse conducts Bar Code Medication Administration</a:t>
            </a:r>
          </a:p>
          <a:p>
            <a:r>
              <a:rPr lang="en-US" dirty="0"/>
              <a:t>Nurse Completes nurse only visit note</a:t>
            </a:r>
          </a:p>
          <a:p>
            <a:r>
              <a:rPr lang="en-US" dirty="0"/>
              <a:t>Patient’s encounter is discharged at midnight.</a:t>
            </a:r>
          </a:p>
        </p:txBody>
      </p:sp>
    </p:spTree>
    <p:extLst>
      <p:ext uri="{BB962C8B-B14F-4D97-AF65-F5344CB8AC3E}">
        <p14:creationId xmlns:p14="http://schemas.microsoft.com/office/powerpoint/2010/main" val="3124827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55C4-585D-4540-B4DF-B104FD83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67227D4-9EA0-4168-81F7-9B336EFE3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2157"/>
            <a:ext cx="7205441" cy="4351338"/>
          </a:xfr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F0B95D3-3FF4-4ADB-BAA6-FA307F4336CB}"/>
              </a:ext>
            </a:extLst>
          </p:cNvPr>
          <p:cNvSpPr/>
          <p:nvPr/>
        </p:nvSpPr>
        <p:spPr>
          <a:xfrm>
            <a:off x="1131524" y="5440470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026A1BC-F941-4217-AA05-118F02C3611C}"/>
              </a:ext>
            </a:extLst>
          </p:cNvPr>
          <p:cNvSpPr/>
          <p:nvPr/>
        </p:nvSpPr>
        <p:spPr>
          <a:xfrm>
            <a:off x="5925592" y="3043436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524836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650B-0490-4B7C-8091-777D64B2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E34C0B-032E-4D42-BEE4-9FE39994E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412" y="1838687"/>
            <a:ext cx="7274593" cy="4351338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65DFC95-865A-414A-B9E7-35CBB06661A0}"/>
              </a:ext>
            </a:extLst>
          </p:cNvPr>
          <p:cNvSpPr/>
          <p:nvPr/>
        </p:nvSpPr>
        <p:spPr>
          <a:xfrm>
            <a:off x="308563" y="2409888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86EFC8-77AA-4661-90A7-AFB35646178C}"/>
              </a:ext>
            </a:extLst>
          </p:cNvPr>
          <p:cNvSpPr txBox="1"/>
          <p:nvPr/>
        </p:nvSpPr>
        <p:spPr>
          <a:xfrm>
            <a:off x="8399417" y="1838687"/>
            <a:ext cx="3461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Select Ambulatory – In Office Meds</a:t>
            </a:r>
          </a:p>
          <a:p>
            <a:pPr marL="342900" indent="-342900">
              <a:buAutoNum type="arabicPeriod"/>
            </a:pPr>
            <a:r>
              <a:rPr lang="en-US" dirty="0"/>
              <a:t>Scroll down to Pfizer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C23EB1C-04C6-4ED0-8098-031FC1AE0DB1}"/>
              </a:ext>
            </a:extLst>
          </p:cNvPr>
          <p:cNvSpPr/>
          <p:nvPr/>
        </p:nvSpPr>
        <p:spPr>
          <a:xfrm>
            <a:off x="7325495" y="5214048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3821861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D1D3A-9A7F-4B8F-9106-D71A5C9E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32C878-DD5F-453E-9DA5-F910C1617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339" y="1371600"/>
            <a:ext cx="8125321" cy="4800600"/>
          </a:xfr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CC80309-8BCA-4D90-AA14-7F88F33FCB75}"/>
              </a:ext>
            </a:extLst>
          </p:cNvPr>
          <p:cNvSpPr/>
          <p:nvPr/>
        </p:nvSpPr>
        <p:spPr>
          <a:xfrm>
            <a:off x="1671206" y="5375157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141F7F-EE67-40BE-8660-B4F96FF45EFB}"/>
              </a:ext>
            </a:extLst>
          </p:cNvPr>
          <p:cNvSpPr txBox="1"/>
          <p:nvPr/>
        </p:nvSpPr>
        <p:spPr>
          <a:xfrm>
            <a:off x="9980023" y="1809206"/>
            <a:ext cx="201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Click the order</a:t>
            </a:r>
          </a:p>
        </p:txBody>
      </p:sp>
    </p:spTree>
    <p:extLst>
      <p:ext uri="{BB962C8B-B14F-4D97-AF65-F5344CB8AC3E}">
        <p14:creationId xmlns:p14="http://schemas.microsoft.com/office/powerpoint/2010/main" val="1122563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166A-D014-45CC-87E5-101CB442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Non-Provider Ordering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CC15B6-8E12-452E-9BAF-7EC7A7CA14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432" y="1810390"/>
            <a:ext cx="2943225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06ACFE2-2A34-4C42-AC4D-B4795DD9A4EB}"/>
              </a:ext>
            </a:extLst>
          </p:cNvPr>
          <p:cNvSpPr/>
          <p:nvPr/>
        </p:nvSpPr>
        <p:spPr>
          <a:xfrm>
            <a:off x="421097" y="2153264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314F6FB-3071-416A-A69F-BBF32A9FDD0A}"/>
              </a:ext>
            </a:extLst>
          </p:cNvPr>
          <p:cNvSpPr/>
          <p:nvPr/>
        </p:nvSpPr>
        <p:spPr>
          <a:xfrm>
            <a:off x="421096" y="4576916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362E4D-BCC8-4862-AE5C-C1D2F02101AB}"/>
              </a:ext>
            </a:extLst>
          </p:cNvPr>
          <p:cNvSpPr txBox="1"/>
          <p:nvPr/>
        </p:nvSpPr>
        <p:spPr>
          <a:xfrm>
            <a:off x="4768645" y="1810390"/>
            <a:ext cx="68481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Use “Order” (Proposal cannot be acted on until the provider signs the order)</a:t>
            </a:r>
          </a:p>
          <a:p>
            <a:pPr marL="342900" indent="-342900">
              <a:buAutoNum type="arabicPeriod"/>
            </a:pPr>
            <a:r>
              <a:rPr lang="en-US" dirty="0"/>
              <a:t>If you have a signed directive/protocol, use “Per Clinical Algorithm”</a:t>
            </a:r>
          </a:p>
          <a:p>
            <a:pPr lvl="1"/>
            <a:r>
              <a:rPr lang="en-US" dirty="0"/>
              <a:t>-If you do not have a signed directive/protocol use “Per Clinical Pathway – Cosign” (This will be able to be acted on but the provider will still need to sign)</a:t>
            </a:r>
          </a:p>
        </p:txBody>
      </p:sp>
    </p:spTree>
    <p:extLst>
      <p:ext uri="{BB962C8B-B14F-4D97-AF65-F5344CB8AC3E}">
        <p14:creationId xmlns:p14="http://schemas.microsoft.com/office/powerpoint/2010/main" val="224574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24FFF0-4C4D-458F-93C4-FF998D04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 Vaccination Module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5A5FE6-986F-412F-B932-B325385AD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 arrives</a:t>
            </a:r>
          </a:p>
          <a:p>
            <a:r>
              <a:rPr lang="en-US" dirty="0"/>
              <a:t>Station 1: Patient Check-In/Ordering/Patient Identification Sheet</a:t>
            </a:r>
          </a:p>
          <a:p>
            <a:r>
              <a:rPr lang="en-US" dirty="0"/>
              <a:t>Station 2: Nurse/Tech conducts Screening Form</a:t>
            </a:r>
          </a:p>
          <a:p>
            <a:r>
              <a:rPr lang="en-US" dirty="0"/>
              <a:t>Station 3: BCMA</a:t>
            </a:r>
          </a:p>
          <a:p>
            <a:r>
              <a:rPr lang="en-US" dirty="0"/>
              <a:t>Station 4: Checkout</a:t>
            </a:r>
          </a:p>
        </p:txBody>
      </p:sp>
    </p:spTree>
    <p:extLst>
      <p:ext uri="{BB962C8B-B14F-4D97-AF65-F5344CB8AC3E}">
        <p14:creationId xmlns:p14="http://schemas.microsoft.com/office/powerpoint/2010/main" val="3184208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D854-CA53-439A-8979-CE26AABE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DB4F0F-C066-43D2-9C5A-B16ABBEF8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4104" y="1371600"/>
            <a:ext cx="7943791" cy="4800600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C7D2101-90F9-40A6-9388-212F00D48A45}"/>
              </a:ext>
            </a:extLst>
          </p:cNvPr>
          <p:cNvSpPr/>
          <p:nvPr/>
        </p:nvSpPr>
        <p:spPr>
          <a:xfrm>
            <a:off x="7703640" y="2688842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436191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8E81-E0F5-4E21-80DC-DF6971C26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 the Diagnosis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9EDBC8-EECF-4479-9469-C63174D11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096450"/>
            <a:ext cx="10972800" cy="3350900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35BC3E6-33FD-4010-9E34-8569023B196B}"/>
              </a:ext>
            </a:extLst>
          </p:cNvPr>
          <p:cNvSpPr/>
          <p:nvPr/>
        </p:nvSpPr>
        <p:spPr>
          <a:xfrm>
            <a:off x="6965588" y="4491517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1BD6263-BC06-48B4-BC25-5139E4FC2FE2}"/>
              </a:ext>
            </a:extLst>
          </p:cNvPr>
          <p:cNvSpPr/>
          <p:nvPr/>
        </p:nvSpPr>
        <p:spPr>
          <a:xfrm>
            <a:off x="7336755" y="5010436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FD84D-9122-48A7-A2B3-EAAB00E57750}"/>
              </a:ext>
            </a:extLst>
          </p:cNvPr>
          <p:cNvSpPr txBox="1"/>
          <p:nvPr/>
        </p:nvSpPr>
        <p:spPr>
          <a:xfrm>
            <a:off x="838200" y="5639700"/>
            <a:ext cx="9030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Associate the Z-23 Diagnosis if needed</a:t>
            </a:r>
          </a:p>
          <a:p>
            <a:pPr marL="342900" indent="-342900">
              <a:buAutoNum type="arabicPeriod"/>
            </a:pPr>
            <a:r>
              <a:rPr lang="en-US" dirty="0"/>
              <a:t>Sign Order</a:t>
            </a:r>
          </a:p>
        </p:txBody>
      </p:sp>
    </p:spTree>
    <p:extLst>
      <p:ext uri="{BB962C8B-B14F-4D97-AF65-F5344CB8AC3E}">
        <p14:creationId xmlns:p14="http://schemas.microsoft.com/office/powerpoint/2010/main" val="1124990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D47D-A0D2-4CF4-BA5A-9EDAD4E4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AC8D74-69E2-4A8E-AE17-E8308C5DA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4261"/>
            <a:ext cx="7204054" cy="4351338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0445B8F-A66F-4620-9C94-42E99D53057C}"/>
              </a:ext>
            </a:extLst>
          </p:cNvPr>
          <p:cNvSpPr/>
          <p:nvPr/>
        </p:nvSpPr>
        <p:spPr>
          <a:xfrm>
            <a:off x="2109416" y="1962896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CFBFB4-7C82-4CAD-9A7F-B101E6EF8735}"/>
              </a:ext>
            </a:extLst>
          </p:cNvPr>
          <p:cNvSpPr txBox="1"/>
          <p:nvPr/>
        </p:nvSpPr>
        <p:spPr>
          <a:xfrm>
            <a:off x="8125097" y="1874520"/>
            <a:ext cx="380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Select Medication Administration</a:t>
            </a:r>
          </a:p>
          <a:p>
            <a:pPr marL="342900" indent="-342900">
              <a:buAutoNum type="arabicPeriod"/>
            </a:pPr>
            <a:r>
              <a:rPr lang="en-US" dirty="0"/>
              <a:t>Scan Patient Sheet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9C342F4-7292-4AF7-A642-620C8165C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884" y="3212738"/>
            <a:ext cx="4959238" cy="321448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3758D5A-84E0-458D-86B0-4BD78C102B20}"/>
              </a:ext>
            </a:extLst>
          </p:cNvPr>
          <p:cNvSpPr/>
          <p:nvPr/>
        </p:nvSpPr>
        <p:spPr>
          <a:xfrm>
            <a:off x="9955839" y="4505346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1923882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411A-9CB0-4E52-8F05-7E7AD893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BCMA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322C7F7-FFDB-4E01-929A-601A28DAA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24064"/>
            <a:ext cx="7311821" cy="435133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982FF8-D071-443A-A840-F225D4015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7302" y="1624064"/>
            <a:ext cx="1628775" cy="1857375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D316354-36D3-471B-A852-AC7A9D24E420}"/>
              </a:ext>
            </a:extLst>
          </p:cNvPr>
          <p:cNvSpPr/>
          <p:nvPr/>
        </p:nvSpPr>
        <p:spPr>
          <a:xfrm>
            <a:off x="9039346" y="2320363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5C401-AAA0-47C4-AC3E-22115223B6DB}"/>
              </a:ext>
            </a:extLst>
          </p:cNvPr>
          <p:cNvSpPr txBox="1"/>
          <p:nvPr/>
        </p:nvSpPr>
        <p:spPr>
          <a:xfrm>
            <a:off x="8672052" y="3927987"/>
            <a:ext cx="295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Scan Product Barcode</a:t>
            </a:r>
          </a:p>
        </p:txBody>
      </p:sp>
    </p:spTree>
    <p:extLst>
      <p:ext uri="{BB962C8B-B14F-4D97-AF65-F5344CB8AC3E}">
        <p14:creationId xmlns:p14="http://schemas.microsoft.com/office/powerpoint/2010/main" val="2677095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5017-3C94-4159-960B-93582DFF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BCMA - MDV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56FBDDA-5DE0-4DD8-9CD4-80C421C11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721" y="1690688"/>
            <a:ext cx="7271267" cy="435133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9609D7-FC9B-440C-90E5-34AEACED2C77}"/>
              </a:ext>
            </a:extLst>
          </p:cNvPr>
          <p:cNvSpPr txBox="1"/>
          <p:nvPr/>
        </p:nvSpPr>
        <p:spPr>
          <a:xfrm>
            <a:off x="8318090" y="1632155"/>
            <a:ext cx="36281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being distributed as Multi-Dose Vials (MDV). What you scan is OVER the amount to be administered – You must tell the system how much you are giving. </a:t>
            </a:r>
          </a:p>
          <a:p>
            <a:endParaRPr lang="en-US" dirty="0"/>
          </a:p>
          <a:p>
            <a:r>
              <a:rPr lang="en-US" dirty="0"/>
              <a:t>1. Acknowledge warning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8FAD650-99B0-4839-B478-207709C29D43}"/>
              </a:ext>
            </a:extLst>
          </p:cNvPr>
          <p:cNvSpPr/>
          <p:nvPr/>
        </p:nvSpPr>
        <p:spPr>
          <a:xfrm>
            <a:off x="4634494" y="4296246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6348188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7824-08BB-40DC-B160-1B279234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BCMA - MDV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E2BC89-0CF7-4609-BC47-384A37FEC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602" y="1869870"/>
            <a:ext cx="2669532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850315-7B13-410D-9468-767156877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711" y="1880191"/>
            <a:ext cx="2669532" cy="434101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92DF9B2-4938-4F11-90A8-EC42366E70EF}"/>
              </a:ext>
            </a:extLst>
          </p:cNvPr>
          <p:cNvSpPr/>
          <p:nvPr/>
        </p:nvSpPr>
        <p:spPr>
          <a:xfrm>
            <a:off x="2639961" y="3716595"/>
            <a:ext cx="3947652" cy="383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F5E4A4C-EC41-4A63-B514-FFA9DF849730}"/>
              </a:ext>
            </a:extLst>
          </p:cNvPr>
          <p:cNvSpPr/>
          <p:nvPr/>
        </p:nvSpPr>
        <p:spPr>
          <a:xfrm>
            <a:off x="656267" y="3647316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6F92347-12ED-40FA-8B78-90C453EA0C9A}"/>
              </a:ext>
            </a:extLst>
          </p:cNvPr>
          <p:cNvSpPr/>
          <p:nvPr/>
        </p:nvSpPr>
        <p:spPr>
          <a:xfrm rot="19283686">
            <a:off x="7028650" y="4208371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530545-1676-4A39-AB0D-7EB5F4AE8141}"/>
              </a:ext>
            </a:extLst>
          </p:cNvPr>
          <p:cNvSpPr txBox="1"/>
          <p:nvPr/>
        </p:nvSpPr>
        <p:spPr>
          <a:xfrm>
            <a:off x="8686800" y="1880191"/>
            <a:ext cx="31069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more than one lot is loaded in the location’s inventory, the magnifying glass will display which ones are available – Select one.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Update admin dose (30mcg)</a:t>
            </a:r>
          </a:p>
          <a:p>
            <a:pPr marL="342900" indent="-342900">
              <a:buAutoNum type="arabicPeriod"/>
            </a:pPr>
            <a:r>
              <a:rPr lang="en-US" dirty="0"/>
              <a:t>Specify Site</a:t>
            </a:r>
          </a:p>
          <a:p>
            <a:pPr marL="342900" indent="-342900">
              <a:buAutoNum type="arabicPeriod"/>
            </a:pPr>
            <a:r>
              <a:rPr lang="en-US" dirty="0"/>
              <a:t>OK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If Patient declines at this point, check “Not Given” and provide reasons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A84EA39-E8AA-4754-9D77-2820565F02FA}"/>
              </a:ext>
            </a:extLst>
          </p:cNvPr>
          <p:cNvSpPr/>
          <p:nvPr/>
        </p:nvSpPr>
        <p:spPr>
          <a:xfrm>
            <a:off x="6723849" y="5781447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42771840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2033-CAB8-4E4F-8343-608100D2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Nurse Visit Note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4F7D0F-AA90-4A32-951B-61BE64370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043" y="1371600"/>
            <a:ext cx="7951914" cy="4800600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6E9BB31-AC1F-4D54-BA06-4EF0CF823DCA}"/>
              </a:ext>
            </a:extLst>
          </p:cNvPr>
          <p:cNvSpPr/>
          <p:nvPr/>
        </p:nvSpPr>
        <p:spPr>
          <a:xfrm>
            <a:off x="2854082" y="5590559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36473-3040-46C4-B7CB-E04F4AE3C94A}"/>
              </a:ext>
            </a:extLst>
          </p:cNvPr>
          <p:cNvSpPr txBox="1"/>
          <p:nvPr/>
        </p:nvSpPr>
        <p:spPr>
          <a:xfrm>
            <a:off x="9810206" y="1825625"/>
            <a:ext cx="22990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administration:</a:t>
            </a:r>
          </a:p>
          <a:p>
            <a:r>
              <a:rPr lang="en-US" dirty="0"/>
              <a:t>1. Select the “Office Clinic Note Nurse”</a:t>
            </a:r>
          </a:p>
          <a:p>
            <a:endParaRPr lang="en-US" dirty="0"/>
          </a:p>
          <a:p>
            <a:r>
              <a:rPr lang="en-US" dirty="0"/>
              <a:t>Sign &amp; Submit the resulting document</a:t>
            </a:r>
          </a:p>
        </p:txBody>
      </p:sp>
    </p:spTree>
    <p:extLst>
      <p:ext uri="{BB962C8B-B14F-4D97-AF65-F5344CB8AC3E}">
        <p14:creationId xmlns:p14="http://schemas.microsoft.com/office/powerpoint/2010/main" val="260588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ADC3-93F5-4E51-83F8-7133E94E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 Vaccination Module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491970-3553-43B1-898C-1471C46D6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506" y="1737135"/>
            <a:ext cx="7221749" cy="4351338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E824F0E-B1DD-480B-AF8C-C71AD5FA6156}"/>
              </a:ext>
            </a:extLst>
          </p:cNvPr>
          <p:cNvSpPr/>
          <p:nvPr/>
        </p:nvSpPr>
        <p:spPr>
          <a:xfrm>
            <a:off x="3023420" y="1499420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FD0B82E-192D-47C0-9740-100B908E4FF9}"/>
              </a:ext>
            </a:extLst>
          </p:cNvPr>
          <p:cNvSpPr/>
          <p:nvPr/>
        </p:nvSpPr>
        <p:spPr>
          <a:xfrm>
            <a:off x="594852" y="2389239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A11E0FF-379D-472D-99C6-510C6C08DA6C}"/>
              </a:ext>
            </a:extLst>
          </p:cNvPr>
          <p:cNvSpPr/>
          <p:nvPr/>
        </p:nvSpPr>
        <p:spPr>
          <a:xfrm rot="18592483">
            <a:off x="2394156" y="2746351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ECD7C6-A324-428F-AA34-17A2DD532EF8}"/>
              </a:ext>
            </a:extLst>
          </p:cNvPr>
          <p:cNvSpPr txBox="1"/>
          <p:nvPr/>
        </p:nvSpPr>
        <p:spPr>
          <a:xfrm>
            <a:off x="9129252" y="1690688"/>
            <a:ext cx="2576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Mass Vaccine Check In</a:t>
            </a:r>
          </a:p>
          <a:p>
            <a:pPr marL="342900" indent="-342900">
              <a:buAutoNum type="arabicPeriod"/>
            </a:pPr>
            <a:r>
              <a:rPr lang="en-US" dirty="0"/>
              <a:t>Search for Mass </a:t>
            </a:r>
            <a:r>
              <a:rPr lang="en-US" dirty="0" err="1"/>
              <a:t>Vacc</a:t>
            </a:r>
            <a:r>
              <a:rPr lang="en-US" dirty="0"/>
              <a:t> Clinic</a:t>
            </a:r>
          </a:p>
          <a:p>
            <a:pPr marL="342900" indent="-342900">
              <a:buAutoNum type="arabicPeriod"/>
            </a:pPr>
            <a:r>
              <a:rPr lang="en-US" dirty="0"/>
              <a:t>Search Patient</a:t>
            </a:r>
          </a:p>
        </p:txBody>
      </p:sp>
    </p:spTree>
    <p:extLst>
      <p:ext uri="{BB962C8B-B14F-4D97-AF65-F5344CB8AC3E}">
        <p14:creationId xmlns:p14="http://schemas.microsoft.com/office/powerpoint/2010/main" val="161512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9DB4-855D-4065-B4F0-3B9CF0F86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Search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ACEAF7-A701-4E38-8EC0-C04C1E391D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36" y="1653561"/>
            <a:ext cx="699010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B762740-3724-48B5-B7EE-EFD73A76B8BC}"/>
              </a:ext>
            </a:extLst>
          </p:cNvPr>
          <p:cNvSpPr/>
          <p:nvPr/>
        </p:nvSpPr>
        <p:spPr>
          <a:xfrm>
            <a:off x="265471" y="1769807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2548A-AED9-4675-85A5-2D4F54D729C2}"/>
              </a:ext>
            </a:extLst>
          </p:cNvPr>
          <p:cNvSpPr txBox="1"/>
          <p:nvPr/>
        </p:nvSpPr>
        <p:spPr>
          <a:xfrm>
            <a:off x="8563897" y="1627239"/>
            <a:ext cx="3382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If using a Scanner to read the ID Card – Device Input = On</a:t>
            </a:r>
          </a:p>
          <a:p>
            <a:pPr marL="342900" indent="-342900">
              <a:buAutoNum type="arabicPeriod"/>
            </a:pPr>
            <a:r>
              <a:rPr lang="en-US" dirty="0"/>
              <a:t>Enter Patient Information to search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8700D7C-362E-4670-8EAA-A693328E564F}"/>
              </a:ext>
            </a:extLst>
          </p:cNvPr>
          <p:cNvSpPr/>
          <p:nvPr/>
        </p:nvSpPr>
        <p:spPr>
          <a:xfrm>
            <a:off x="206476" y="4100052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3138255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7EF64-F7EF-41E6-B418-0F2BCE4C5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B92504-7733-4EDF-90A9-807EB40A8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691" y="1371600"/>
            <a:ext cx="7908617" cy="4800600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F5472B9-689F-4FCA-B56E-B6B59E405C43}"/>
              </a:ext>
            </a:extLst>
          </p:cNvPr>
          <p:cNvSpPr/>
          <p:nvPr/>
        </p:nvSpPr>
        <p:spPr>
          <a:xfrm>
            <a:off x="3362633" y="4640826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B7BE05-5759-4503-9E73-E283B58EE26A}"/>
              </a:ext>
            </a:extLst>
          </p:cNvPr>
          <p:cNvSpPr txBox="1"/>
          <p:nvPr/>
        </p:nvSpPr>
        <p:spPr>
          <a:xfrm>
            <a:off x="9788013" y="1825625"/>
            <a:ext cx="2305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Select Any Encounter</a:t>
            </a:r>
          </a:p>
        </p:txBody>
      </p:sp>
    </p:spTree>
    <p:extLst>
      <p:ext uri="{BB962C8B-B14F-4D97-AF65-F5344CB8AC3E}">
        <p14:creationId xmlns:p14="http://schemas.microsoft.com/office/powerpoint/2010/main" val="272413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2C46-FE2A-4181-BC2D-50A8DA78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 Vaccination Module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22B3AA-3D78-489F-A45A-F04710716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38812"/>
            <a:ext cx="7195844" cy="4351338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0DBD0E3-A52E-49FB-949A-190D388B5AD6}"/>
              </a:ext>
            </a:extLst>
          </p:cNvPr>
          <p:cNvSpPr/>
          <p:nvPr/>
        </p:nvSpPr>
        <p:spPr>
          <a:xfrm>
            <a:off x="6218903" y="4483510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3A7B3E-F533-4B12-8D44-55EB7F63586E}"/>
              </a:ext>
            </a:extLst>
          </p:cNvPr>
          <p:cNvSpPr txBox="1"/>
          <p:nvPr/>
        </p:nvSpPr>
        <p:spPr>
          <a:xfrm>
            <a:off x="8765458" y="1638812"/>
            <a:ext cx="3092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Select + Add Immunizations if COVID is not found in Required</a:t>
            </a:r>
          </a:p>
        </p:txBody>
      </p:sp>
    </p:spTree>
    <p:extLst>
      <p:ext uri="{BB962C8B-B14F-4D97-AF65-F5344CB8AC3E}">
        <p14:creationId xmlns:p14="http://schemas.microsoft.com/office/powerpoint/2010/main" val="263218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0C48-3E7D-46C4-B71D-9B833D49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COVID </a:t>
            </a:r>
            <a:r>
              <a:rPr lang="en-US" dirty="0" err="1"/>
              <a:t>Vacc</a:t>
            </a:r>
            <a:r>
              <a:rPr lang="en-US" dirty="0"/>
              <a:t> to Patient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5AA4A2-7593-4DE0-896E-952199AAB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6296"/>
            <a:ext cx="7597091" cy="4351338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5B42E97-D0E1-4649-915F-112EEBA1E8CC}"/>
              </a:ext>
            </a:extLst>
          </p:cNvPr>
          <p:cNvSpPr/>
          <p:nvPr/>
        </p:nvSpPr>
        <p:spPr>
          <a:xfrm>
            <a:off x="172901" y="2546555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4559A-2A99-460E-B8FE-93411432D1EF}"/>
              </a:ext>
            </a:extLst>
          </p:cNvPr>
          <p:cNvSpPr txBox="1"/>
          <p:nvPr/>
        </p:nvSpPr>
        <p:spPr>
          <a:xfrm>
            <a:off x="8804787" y="1755058"/>
            <a:ext cx="31315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Select COVID-19</a:t>
            </a:r>
          </a:p>
          <a:p>
            <a:pPr marL="342900" indent="-342900">
              <a:buAutoNum type="arabicPeriod"/>
            </a:pPr>
            <a:r>
              <a:rPr lang="en-US" dirty="0"/>
              <a:t>Hit Select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***MASS EVENT IS FOR COVID TESTING***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B0D6FBD-44EE-4BF0-97BE-D1EA9BBCFECB}"/>
              </a:ext>
            </a:extLst>
          </p:cNvPr>
          <p:cNvSpPr/>
          <p:nvPr/>
        </p:nvSpPr>
        <p:spPr>
          <a:xfrm>
            <a:off x="6303313" y="5638800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3660625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183B-FF55-43D6-B538-AAA337FB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&amp; Check 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C8F54A-E060-488C-B9E2-A11D2233F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4954"/>
            <a:ext cx="7217288" cy="4351338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DAA8627-9D37-4BEF-AA8D-2F68DEF05B37}"/>
              </a:ext>
            </a:extLst>
          </p:cNvPr>
          <p:cNvSpPr/>
          <p:nvPr/>
        </p:nvSpPr>
        <p:spPr>
          <a:xfrm>
            <a:off x="6522287" y="4503174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B4A70374-1956-4F64-BB78-033CCF6B7E9B}"/>
              </a:ext>
            </a:extLst>
          </p:cNvPr>
          <p:cNvSpPr/>
          <p:nvPr/>
        </p:nvSpPr>
        <p:spPr>
          <a:xfrm>
            <a:off x="7617747" y="4921045"/>
            <a:ext cx="742335" cy="703007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EC9B9A-5907-4F4A-9588-9E2A22A26BAB}"/>
              </a:ext>
            </a:extLst>
          </p:cNvPr>
          <p:cNvSpPr txBox="1"/>
          <p:nvPr/>
        </p:nvSpPr>
        <p:spPr>
          <a:xfrm>
            <a:off x="8888361" y="1838632"/>
            <a:ext cx="3141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Select the box next to order, it will select all, then uncheck all</a:t>
            </a:r>
          </a:p>
          <a:p>
            <a:pPr marL="342900" indent="-342900">
              <a:buAutoNum type="arabicPeriod"/>
            </a:pPr>
            <a:r>
              <a:rPr lang="en-US" dirty="0"/>
              <a:t>Select COVID-19</a:t>
            </a:r>
          </a:p>
          <a:p>
            <a:pPr marL="342900" indent="-342900">
              <a:buAutoNum type="arabicPeriod"/>
            </a:pPr>
            <a:r>
              <a:rPr lang="en-US" dirty="0"/>
              <a:t>Select Order and Check In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2850ACC-117D-4F11-B06E-84DA3ED9D60A}"/>
              </a:ext>
            </a:extLst>
          </p:cNvPr>
          <p:cNvSpPr/>
          <p:nvPr/>
        </p:nvSpPr>
        <p:spPr>
          <a:xfrm>
            <a:off x="6303519" y="5738123"/>
            <a:ext cx="742335" cy="6292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669874453"/>
      </p:ext>
    </p:extLst>
  </p:cSld>
  <p:clrMapOvr>
    <a:masterClrMapping/>
  </p:clrMapOvr>
</p:sld>
</file>

<file path=ppt/theme/theme1.xml><?xml version="1.0" encoding="utf-8"?>
<a:theme xmlns:a="http://schemas.openxmlformats.org/drawingml/2006/main" name="2_DHA template 2014-04-2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9771</TotalTime>
  <Words>832</Words>
  <Application>Microsoft Office PowerPoint</Application>
  <PresentationFormat>Widescreen</PresentationFormat>
  <Paragraphs>181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Lucida Sans Unicode</vt:lpstr>
      <vt:lpstr>Wingdings</vt:lpstr>
      <vt:lpstr>2_DHA template 2014-04-22</vt:lpstr>
      <vt:lpstr>COVID Ordering and Administration</vt:lpstr>
      <vt:lpstr>Two Methods</vt:lpstr>
      <vt:lpstr>Mass Vaccination Module</vt:lpstr>
      <vt:lpstr>Mass Vaccination Module</vt:lpstr>
      <vt:lpstr>Patient Search</vt:lpstr>
      <vt:lpstr>PowerPoint Presentation</vt:lpstr>
      <vt:lpstr>Mass Vaccination Module</vt:lpstr>
      <vt:lpstr>Add COVID Vacc to Patient</vt:lpstr>
      <vt:lpstr>Order &amp; Check In</vt:lpstr>
      <vt:lpstr>Select the Order Sentence</vt:lpstr>
      <vt:lpstr>Non-Provider Ordering</vt:lpstr>
      <vt:lpstr>Print Summary Sheet</vt:lpstr>
      <vt:lpstr>Screen the Patient</vt:lpstr>
      <vt:lpstr>Screen the Patient</vt:lpstr>
      <vt:lpstr>Screen the Patient</vt:lpstr>
      <vt:lpstr>Mass Vaccine MedAdmin</vt:lpstr>
      <vt:lpstr>BCMA</vt:lpstr>
      <vt:lpstr>BCMA - MDV</vt:lpstr>
      <vt:lpstr>BCMA - MDV</vt:lpstr>
      <vt:lpstr>Check out</vt:lpstr>
      <vt:lpstr>Patient Search</vt:lpstr>
      <vt:lpstr>PowerPoint Presentation</vt:lpstr>
      <vt:lpstr>Check Out</vt:lpstr>
      <vt:lpstr>Clinic Workflow</vt:lpstr>
      <vt:lpstr>Clinic Workflow</vt:lpstr>
      <vt:lpstr>PowerPoint Presentation</vt:lpstr>
      <vt:lpstr>PowerPoint Presentation</vt:lpstr>
      <vt:lpstr>PowerPoint Presentation</vt:lpstr>
      <vt:lpstr>Non-Provider Ordering</vt:lpstr>
      <vt:lpstr>PowerPoint Presentation</vt:lpstr>
      <vt:lpstr>Associate the Diagnosis</vt:lpstr>
      <vt:lpstr>PowerPoint Presentation</vt:lpstr>
      <vt:lpstr>BCMA</vt:lpstr>
      <vt:lpstr>BCMA - MDV</vt:lpstr>
      <vt:lpstr>BCMA - MDV</vt:lpstr>
      <vt:lpstr>Nurse Visit Note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Ordering and Administration</dc:title>
  <dc:creator>Brad Marsh</dc:creator>
  <cp:lastModifiedBy>Rennaker, Jessica A. (SPO)</cp:lastModifiedBy>
  <cp:revision>8</cp:revision>
  <dcterms:created xsi:type="dcterms:W3CDTF">2020-12-14T19:56:45Z</dcterms:created>
  <dcterms:modified xsi:type="dcterms:W3CDTF">2021-11-16T20:18:04Z</dcterms:modified>
</cp:coreProperties>
</file>