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1D72-9BC5-45E0-92BA-877836DC4B7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A033-CB1F-447C-942A-1BD839A4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9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7A033-CB1F-447C-942A-1BD839A47E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5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1652-89D1-BE59-EE00-5E35EF512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8FB6-ECF6-913B-10CE-CD3E8AA3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344-526A-E639-2236-88D3F657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1F04-6F89-B45A-81AF-9910B37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CABD-75B8-23DE-6219-D3774308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7591-0929-407F-21CE-01C465F6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DC9B-5FAB-6B9B-6A49-241E6810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B5FD-603E-F362-6F11-8FD94418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3712-ED4A-E442-DA24-DF56E972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7723-380B-A015-3309-A5DB2641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9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1DD13-7AC0-4BFF-D522-239E42C3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8EBB-6DE1-4018-3A06-5C58D7E7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A589-25B1-5633-AFB8-96683325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0479-58EB-B476-8126-64FA67C4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6A2F-6D09-8F33-4214-01F4323E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892D-A082-398A-CEC8-2E2A3987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4A28-C00E-F5A3-1CB0-8B296E36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D9B2-7613-1160-0DD4-8F690C0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5FE6-B290-63C1-B8C7-A9A2D7AC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0ACD-E195-CCCD-FB1D-6262FCF7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2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C74-EDCA-D8C2-E174-465A9502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EDB9-CE7F-E0D4-1376-6CE38C03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2D59-1172-F335-1206-0117E3D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AF41-2442-EA8C-7DC7-44F6A8EA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7B34-78CF-D294-DA16-ACEA9049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1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7280-055D-822D-4528-48227506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6988-39CB-CA90-7C32-6FE9A5323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DE23-394E-3309-39EA-B213CC48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B249D-3025-D25A-E791-AED2B8A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31E1-CDC2-74B2-B52A-AD6ED16A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F5B4-9302-26B7-ADED-1ED2C363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AFAA-7B5A-2CE4-52C5-D36809B8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188F8-8E42-D522-553A-132E38E9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44A8-4E0B-CBE2-9A4A-4E3175940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138A6-4411-7DF0-3789-D6F1BB6C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2A08B-0894-27C0-0E20-8DD59FF14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27EB4-7FB1-C4D2-2E2B-7A201294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27BDB-340B-3093-59E4-BA3569D8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7DD9F-117C-374B-86F3-47918815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2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A8E3-E072-7B5F-69C1-91008FB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19AE2-AA7F-59D2-5CAD-ACEDFD33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A964B-2575-D9D8-1A58-E31C396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6D45-581E-E5F5-BD4A-7F61C615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10E14-492F-5D28-09C1-3B27E66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229E-8C7C-27C3-36BF-7890D92F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2461B-9720-A322-C068-A96D77D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6FB2-18E0-1260-2A2B-50CD8D76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DE65-6D29-1D7E-C364-8AA3FCAE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F317-57F5-907B-3C75-A1E895BA1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74FE-AC6B-F5D9-6352-5D2BC69F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67314-B6F1-08EC-5951-169C5F4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75684-4556-CC40-3EC2-7D4B416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5C89-0F5F-3234-9067-700A2B7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6657D-ACB4-7C15-CE76-5A1446E49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A1E-F79D-D8FA-CA51-0ABCD139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C3FAF-C240-3FAD-55B9-2300FE50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6CBF-083C-530C-CB32-1FF80ABD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25D1-BC96-BF98-C7BA-D0710B37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2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28760-5D5C-35B4-6299-3D90DB3E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D4EA-7566-3E44-31CF-BB950B05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3F78-A2AC-9D3F-AA55-4D486EFF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5661-79CE-4939-950F-0023CEEB8582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2810-0536-55EC-C251-F7C5ED90F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16F4-E112-45FE-7BDB-11E13868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FB41-ED22-4BF4-939B-0417B1936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7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422F-75C6-C126-430B-4BBB86656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59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D2882-DA83-E2C9-06CE-F3C4093193B0}"/>
              </a:ext>
            </a:extLst>
          </p:cNvPr>
          <p:cNvSpPr txBox="1"/>
          <p:nvPr/>
        </p:nvSpPr>
        <p:spPr>
          <a:xfrm>
            <a:off x="1209367" y="1068671"/>
            <a:ext cx="9202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Sequence is a generator used to create a progressive number that can help to produce a single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primary key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automatically and synchronize the keys across various rows or tables.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7A0D4-61BE-677A-A0C6-7E246C7564A8}"/>
              </a:ext>
            </a:extLst>
          </p:cNvPr>
          <p:cNvSpPr txBox="1"/>
          <p:nvPr/>
        </p:nvSpPr>
        <p:spPr>
          <a:xfrm>
            <a:off x="688258" y="3757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u="sng" dirty="0">
                <a:solidFill>
                  <a:srgbClr val="610B38"/>
                </a:solidFill>
                <a:effectLst/>
                <a:latin typeface="erdana"/>
              </a:rPr>
              <a:t>PostgreSQL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5309C-EB97-C99C-CAC2-6575273220B9}"/>
              </a:ext>
            </a:extLst>
          </p:cNvPr>
          <p:cNvSpPr txBox="1"/>
          <p:nvPr/>
        </p:nvSpPr>
        <p:spPr>
          <a:xfrm>
            <a:off x="1297858" y="1721722"/>
            <a:ext cx="9311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sequence is a user-defined schema-bound object which creates a sequence of integers depending on the particular requirement.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E6E42-438C-DEAE-5527-2EAFE8303AE0}"/>
              </a:ext>
            </a:extLst>
          </p:cNvPr>
          <p:cNvSpPr txBox="1"/>
          <p:nvPr/>
        </p:nvSpPr>
        <p:spPr>
          <a:xfrm>
            <a:off x="1297858" y="2374773"/>
            <a:ext cx="870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CREATE SEQUENCE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command to generate a sequence in PostgreSQL.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B5A7-41F1-1A6A-348E-82F9F08F4320}"/>
              </a:ext>
            </a:extLst>
          </p:cNvPr>
          <p:cNvSpPr txBox="1"/>
          <p:nvPr/>
        </p:nvSpPr>
        <p:spPr>
          <a:xfrm>
            <a:off x="1209367" y="275082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syntax of the PostgreSQL Create Sequence is as follows: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CREATE SEQUENCE [ IF NOT EXISTS 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sequence_name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AS { SMALLINT | INT | BIGINT } ]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INCREMENT [ BY ] increment ]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MINVALUE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minvalue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| NO MINVALUE ]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MAXVALUE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maxvalue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| NO MAXVALUE ]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START [ WITH ] start ]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CACHE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cache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]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[ NO ] CYCLE ]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[ OWNED BY {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table_name.column_name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| NONE } ]  </a:t>
            </a:r>
          </a:p>
        </p:txBody>
      </p:sp>
    </p:spTree>
    <p:extLst>
      <p:ext uri="{BB962C8B-B14F-4D97-AF65-F5344CB8AC3E}">
        <p14:creationId xmlns:p14="http://schemas.microsoft.com/office/powerpoint/2010/main" val="35424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042EFF-B522-CD3E-9152-34A758F350E6}"/>
              </a:ext>
            </a:extLst>
          </p:cNvPr>
          <p:cNvSpPr txBox="1"/>
          <p:nvPr/>
        </p:nvSpPr>
        <p:spPr>
          <a:xfrm>
            <a:off x="344128" y="1049959"/>
            <a:ext cx="112579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nextval</a:t>
            </a:r>
            <a:r>
              <a:rPr lang="en-US" dirty="0"/>
              <a:t>() function is used to retrieve the next value from a sequence. It is commonly used to obtain the next unique value for a column defined with a sequence as its default value.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nextval</a:t>
            </a:r>
            <a:r>
              <a:rPr lang="en-US" dirty="0"/>
              <a:t>() function takes the name of the sequence as its argument and returns the next value from that sequence.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used 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nextval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 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retrieving the next value from the sequence.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2C715-66B9-1345-F23D-4820C6D9EBD0}"/>
              </a:ext>
            </a:extLst>
          </p:cNvPr>
          <p:cNvSpPr txBox="1"/>
          <p:nvPr/>
        </p:nvSpPr>
        <p:spPr>
          <a:xfrm>
            <a:off x="344128" y="385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u="sng" dirty="0" err="1">
                <a:solidFill>
                  <a:srgbClr val="610B4B"/>
                </a:solidFill>
                <a:effectLst/>
                <a:latin typeface="erdana"/>
              </a:rPr>
              <a:t>Nextval</a:t>
            </a:r>
            <a:r>
              <a:rPr lang="en-IN" sz="1800" b="1" i="0" u="sng" dirty="0">
                <a:solidFill>
                  <a:srgbClr val="610B4B"/>
                </a:solidFill>
                <a:effectLst/>
                <a:latin typeface="erdana"/>
              </a:rPr>
              <a:t>()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C79E3-12A5-ABD0-EDF6-0FDBD56ACE2B}"/>
              </a:ext>
            </a:extLst>
          </p:cNvPr>
          <p:cNvSpPr txBox="1"/>
          <p:nvPr/>
        </p:nvSpPr>
        <p:spPr>
          <a:xfrm>
            <a:off x="412954" y="288768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Let's assume we have a table called employees with the following structure:</a:t>
            </a:r>
          </a:p>
          <a:p>
            <a:endParaRPr lang="en-IN" dirty="0"/>
          </a:p>
          <a:p>
            <a:r>
              <a:rPr lang="en-IN" dirty="0"/>
              <a:t>CREATE TABLE employees (</a:t>
            </a:r>
          </a:p>
          <a:p>
            <a:r>
              <a:rPr lang="en-IN" dirty="0"/>
              <a:t>    id SERIAL PRIMARY KEY,</a:t>
            </a:r>
          </a:p>
          <a:p>
            <a:r>
              <a:rPr lang="en-IN" dirty="0"/>
              <a:t>    name VARCHAR(50),</a:t>
            </a:r>
          </a:p>
          <a:p>
            <a:r>
              <a:rPr lang="en-IN" dirty="0"/>
              <a:t>    age INTEGER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To insert a new employee into the table, you can use the </a:t>
            </a:r>
            <a:r>
              <a:rPr lang="en-IN" dirty="0" err="1"/>
              <a:t>nextval</a:t>
            </a:r>
            <a:r>
              <a:rPr lang="en-IN" dirty="0"/>
              <a:t>() function to generate the value for the id column:</a:t>
            </a:r>
          </a:p>
          <a:p>
            <a:endParaRPr lang="en-IN" dirty="0"/>
          </a:p>
          <a:p>
            <a:r>
              <a:rPr lang="en-IN" dirty="0"/>
              <a:t>INSERT INTO employees (id, name, age)</a:t>
            </a:r>
          </a:p>
          <a:p>
            <a:r>
              <a:rPr lang="en-IN" dirty="0"/>
              <a:t>VALUES (</a:t>
            </a:r>
            <a:r>
              <a:rPr lang="en-IN" dirty="0" err="1"/>
              <a:t>nextval</a:t>
            </a:r>
            <a:r>
              <a:rPr lang="en-IN" dirty="0"/>
              <a:t>('</a:t>
            </a:r>
            <a:r>
              <a:rPr lang="en-IN" dirty="0" err="1"/>
              <a:t>employees_id_seq</a:t>
            </a:r>
            <a:r>
              <a:rPr lang="en-IN" dirty="0"/>
              <a:t>'), 'John Doe', 30);</a:t>
            </a:r>
          </a:p>
        </p:txBody>
      </p:sp>
    </p:spTree>
    <p:extLst>
      <p:ext uri="{BB962C8B-B14F-4D97-AF65-F5344CB8AC3E}">
        <p14:creationId xmlns:p14="http://schemas.microsoft.com/office/powerpoint/2010/main" val="408935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AE41B-1790-DC56-4A4D-E55E68E39900}"/>
              </a:ext>
            </a:extLst>
          </p:cNvPr>
          <p:cNvSpPr txBox="1"/>
          <p:nvPr/>
        </p:nvSpPr>
        <p:spPr>
          <a:xfrm>
            <a:off x="304800" y="2086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sng" dirty="0">
                <a:solidFill>
                  <a:srgbClr val="610B4B"/>
                </a:solidFill>
                <a:effectLst/>
                <a:latin typeface="erdana"/>
              </a:rPr>
              <a:t>PostgreSQL CREATE SEQUENCE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0E9EF-0F0C-5D3D-3141-4601A59BCBEA}"/>
              </a:ext>
            </a:extLst>
          </p:cNvPr>
          <p:cNvSpPr txBox="1"/>
          <p:nvPr/>
        </p:nvSpPr>
        <p:spPr>
          <a:xfrm>
            <a:off x="993057" y="782630"/>
            <a:ext cx="11198943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PostgreSQL CREATE 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command is used to generate an original sequence number generator, which also includes generating and setting a new different single-row table with the name.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PostgreSQL Sequences are built on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bigint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arithmetic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he sequence name must be different from any additional sequence,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table, view, index, or foreign 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 a similar schema.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sequence is created in a particular schema, it is generated in the existing schema if a schema name is given earlier.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use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currval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setval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, and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nextval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functions to operate on the sequence once the sequence has been generated.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schema name cannot be specified when generating a temporary sequence as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temporary sequences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occur in a special schema.</a:t>
            </a:r>
          </a:p>
        </p:txBody>
      </p:sp>
    </p:spTree>
    <p:extLst>
      <p:ext uri="{BB962C8B-B14F-4D97-AF65-F5344CB8AC3E}">
        <p14:creationId xmlns:p14="http://schemas.microsoft.com/office/powerpoint/2010/main" val="124372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3C317E-01E5-6085-E0A2-715DD578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60252"/>
              </p:ext>
            </p:extLst>
          </p:nvPr>
        </p:nvGraphicFramePr>
        <p:xfrm>
          <a:off x="1050997" y="516350"/>
          <a:ext cx="9862810" cy="6090915"/>
        </p:xfrm>
        <a:graphic>
          <a:graphicData uri="http://schemas.openxmlformats.org/drawingml/2006/table">
            <a:tbl>
              <a:tblPr/>
              <a:tblGrid>
                <a:gridCol w="3385458">
                  <a:extLst>
                    <a:ext uri="{9D8B030D-6E8A-4147-A177-3AD203B41FA5}">
                      <a16:colId xmlns:a16="http://schemas.microsoft.com/office/drawing/2014/main" val="330999359"/>
                    </a:ext>
                  </a:extLst>
                </a:gridCol>
                <a:gridCol w="6477352">
                  <a:extLst>
                    <a:ext uri="{9D8B030D-6E8A-4147-A177-3AD203B41FA5}">
                      <a16:colId xmlns:a16="http://schemas.microsoft.com/office/drawing/2014/main" val="2813442879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29335" marR="29335" marT="29335" marB="29335">
                    <a:lnL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9335" marR="29335" marT="29335" marB="29335">
                    <a:lnL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7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47975"/>
                  </a:ext>
                </a:extLst>
              </a:tr>
              <a:tr h="13167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sequence_name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sequence_name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 is different from any other sequences, indexes, tables, views, or foreign tables in a similar schema.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We can define the sequence name subsequently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CREATE SEQUENCE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And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IF NOT EXISTS condition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tentatively generates a new sequence only if it does not exist.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93585"/>
                  </a:ext>
                </a:extLst>
              </a:tr>
              <a:tr h="13167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 AS { SMALLINT | INT | BIGINT } ]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 data type of the sequence which regulates the sequence's maximum and minimum values.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We can define the data type of the sequence, where the supported data type is INT, BIGINT, and SMALLINT.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If we forgot to mention the data type, it takes it as BIGINT because it is a default data type for Sequence.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96446"/>
                  </a:ext>
                </a:extLst>
              </a:tr>
              <a:tr h="13167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 INCREMENT [ BY ] increment ]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 increment describes the value, which has to be added to the existing sequence value to generate a new value and by default value is 1.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Here, a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positive (+) number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will produce an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ascending sequence,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whereas a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negative (-) number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will generate a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descending sequence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84713"/>
                  </a:ext>
                </a:extLst>
              </a:tr>
              <a:tr h="17442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 MINVALUE minvalue | NO MINVALUE ]</a:t>
                      </a:r>
                      <a:b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 MAXVALUE maxvalue | NO MAXVALUE ]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If we use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NO MINVALUE and NO MAXVALUE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, the sequence will take the default value.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For an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ascending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sequence,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 maximum default value is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maximum value of the Sequence data 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, and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default minimum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value is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And for a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descending sequence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, the maximum default value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is -1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, and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default minimum value is the minimum value of the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data type of the Sequence.</a:t>
                      </a:r>
                    </a:p>
                  </a:txBody>
                  <a:tcPr marL="19557" marR="19557" marT="19557" marB="1955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22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635BF4-8D35-EAD6-8606-1EFE97999360}"/>
              </a:ext>
            </a:extLst>
          </p:cNvPr>
          <p:cNvSpPr txBox="1"/>
          <p:nvPr/>
        </p:nvSpPr>
        <p:spPr>
          <a:xfrm>
            <a:off x="344129" y="127353"/>
            <a:ext cx="408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</a:rPr>
              <a:t>PARAMETERS IN SEQUENCE </a:t>
            </a:r>
            <a:endParaRPr lang="en-IN" sz="2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10C47-AB32-CF9E-814A-448257464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58695"/>
              </p:ext>
            </p:extLst>
          </p:nvPr>
        </p:nvGraphicFramePr>
        <p:xfrm>
          <a:off x="372126" y="311457"/>
          <a:ext cx="11426584" cy="6243848"/>
        </p:xfrm>
        <a:graphic>
          <a:graphicData uri="http://schemas.openxmlformats.org/drawingml/2006/table">
            <a:tbl>
              <a:tblPr/>
              <a:tblGrid>
                <a:gridCol w="5713292">
                  <a:extLst>
                    <a:ext uri="{9D8B030D-6E8A-4147-A177-3AD203B41FA5}">
                      <a16:colId xmlns:a16="http://schemas.microsoft.com/office/drawing/2014/main" val="1267064897"/>
                    </a:ext>
                  </a:extLst>
                </a:gridCol>
                <a:gridCol w="5713292">
                  <a:extLst>
                    <a:ext uri="{9D8B030D-6E8A-4147-A177-3AD203B41FA5}">
                      <a16:colId xmlns:a16="http://schemas.microsoft.com/office/drawing/2014/main" val="3892496107"/>
                    </a:ext>
                  </a:extLst>
                </a:gridCol>
              </a:tblGrid>
              <a:tr h="11672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 START [ WITH ] start ]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 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START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clause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 is used to define the starting value of the sequence.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And the default initial value is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Max value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for descending ones and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Min value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for ascending sequences.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15010"/>
                  </a:ext>
                </a:extLst>
              </a:tr>
              <a:tr h="14808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cache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One value can be created at a time, and by default, the sequence creates one value at a time that is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no cache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CACHE parameter is used to specify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the total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sequence numbers pre-allocated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and stored in memory for earlier access.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76882"/>
                  </a:ext>
                </a:extLst>
              </a:tr>
              <a:tr h="24285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CYCLE | NO CYCLE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CYCLE parameter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allows us to resume the value if the limit is reached.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following number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will be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maximum value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for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descending sequence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and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minimum value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for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ascending sequence.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If we use NO CYCLE, when the limit is reached, or we are trying to get the next value, it will raise an error in the output.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NO CYCLE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is the default if we do not define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CYCLE or NO CYCLE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63224"/>
                  </a:ext>
                </a:extLst>
              </a:tr>
              <a:tr h="1167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OWNED BY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table_name.column_name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At last, the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OWNED BY parameter is used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to link the table column with the sequence.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Therefore, PostgreSQL will automatically drop the related sequence; if we drop the table or the column.</a:t>
                      </a:r>
                    </a:p>
                  </a:txBody>
                  <a:tcPr marL="24309" marR="24309" marT="24309" marB="2430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1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50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D5B221-AC3F-45CA-2F40-5425C4F9E5B5}"/>
              </a:ext>
            </a:extLst>
          </p:cNvPr>
          <p:cNvSpPr txBox="1"/>
          <p:nvPr/>
        </p:nvSpPr>
        <p:spPr>
          <a:xfrm>
            <a:off x="353962" y="266770"/>
            <a:ext cx="8445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-regular"/>
              </a:rPr>
              <a:t>example to understand how to create a sequence related to a table column.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44474-9986-988F-9792-B864F017B58E}"/>
              </a:ext>
            </a:extLst>
          </p:cNvPr>
          <p:cNvSpPr txBox="1"/>
          <p:nvPr/>
        </p:nvSpPr>
        <p:spPr>
          <a:xfrm>
            <a:off x="1528917" y="97465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CREATE TABLE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Purchase_details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SERIAL,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INT NOT NULL,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Module_text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VARCHAR NOT NULL,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  Cost DEC(10,2) NOT NULL,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  PRIMARY KEY(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B0500-2D82-3A2D-F728-B051599E2019}"/>
              </a:ext>
            </a:extLst>
          </p:cNvPr>
          <p:cNvSpPr txBox="1"/>
          <p:nvPr/>
        </p:nvSpPr>
        <p:spPr>
          <a:xfrm>
            <a:off x="1528917" y="274402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CREATE SEQUENCE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Purchase_module_id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START 5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INCREMENT 5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MINVALUE 5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OWNED BY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Purchase_details.Module_id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F9E35-2F44-BDA6-5D67-C214EF3065F6}"/>
              </a:ext>
            </a:extLst>
          </p:cNvPr>
          <p:cNvSpPr txBox="1"/>
          <p:nvPr/>
        </p:nvSpPr>
        <p:spPr>
          <a:xfrm>
            <a:off x="1528917" y="4177127"/>
            <a:ext cx="6813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INSERT INTO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Purchase_details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Module_text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cost)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VALUES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(150,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nextval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('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Purchase_module_id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'),'Iphone11 max pro',500),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(150,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nextval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('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Purchase_module_id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'),'Smart LED Tv',650),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(150,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nextval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('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Purchase_module_id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'),'Home theatre',200);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E88C0-FDE0-39A0-9E25-885D6836DC95}"/>
              </a:ext>
            </a:extLst>
          </p:cNvPr>
          <p:cNvSpPr txBox="1"/>
          <p:nvPr/>
        </p:nvSpPr>
        <p:spPr>
          <a:xfrm>
            <a:off x="1528917" y="60064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SELECT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Module_text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Cost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Purchase_details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27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99D149-B474-94A2-9994-D91AD6C224E7}"/>
              </a:ext>
            </a:extLst>
          </p:cNvPr>
          <p:cNvSpPr txBox="1"/>
          <p:nvPr/>
        </p:nvSpPr>
        <p:spPr>
          <a:xfrm>
            <a:off x="403122" y="41984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Listing all sequences in a database: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listing all sequences present in the existing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SELECT </a:t>
            </a:r>
            <a:r>
              <a:rPr lang="en-US" sz="1600" b="1" dirty="0" err="1"/>
              <a:t>relname</a:t>
            </a:r>
            <a:r>
              <a:rPr lang="en-US" sz="1600" b="1" dirty="0"/>
              <a:t> </a:t>
            </a:r>
            <a:r>
              <a:rPr lang="en-US" sz="1600" b="1" dirty="0" err="1"/>
              <a:t>sequence_name</a:t>
            </a:r>
            <a:r>
              <a:rPr lang="en-US" sz="1600" b="1" dirty="0"/>
              <a:t>  </a:t>
            </a:r>
          </a:p>
          <a:p>
            <a:r>
              <a:rPr lang="en-US" sz="1600" b="1" dirty="0"/>
              <a:t>FROM  </a:t>
            </a:r>
            <a:r>
              <a:rPr lang="en-US" sz="1600" b="1" dirty="0" err="1"/>
              <a:t>pg_class</a:t>
            </a:r>
            <a:r>
              <a:rPr lang="en-US" sz="1600" b="1" dirty="0"/>
              <a:t>   </a:t>
            </a:r>
          </a:p>
          <a:p>
            <a:r>
              <a:rPr lang="en-US" sz="1600" b="1" dirty="0"/>
              <a:t>WHERE  </a:t>
            </a:r>
            <a:r>
              <a:rPr lang="en-US" sz="1600" b="1" dirty="0" err="1"/>
              <a:t>relkind</a:t>
            </a:r>
            <a:r>
              <a:rPr lang="en-US" sz="1600" b="1" dirty="0"/>
              <a:t> = 'S'; 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D035D-BB72-37A0-6114-EB8DAFB1AD18}"/>
              </a:ext>
            </a:extLst>
          </p:cNvPr>
          <p:cNvSpPr txBox="1"/>
          <p:nvPr/>
        </p:nvSpPr>
        <p:spPr>
          <a:xfrm>
            <a:off x="324464" y="2304567"/>
            <a:ext cx="9144000" cy="402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Removing sequences: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will be automatically removed once the table is dropped, or the table's column is deleted if a sequence is connected with a table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Manually, we can use the DROP SEQUENCE command for deleting a sequence.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Syntax of removing the PostgreSQL sequence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DROP SEQUENCE [ IF EXISTS ] </a:t>
            </a:r>
            <a:r>
              <a:rPr lang="en-US" sz="1600" b="1" dirty="0" err="1"/>
              <a:t>sequence_name</a:t>
            </a:r>
            <a:r>
              <a:rPr lang="en-US" sz="1600" b="1" dirty="0"/>
              <a:t> [, ...]  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[ CASCADE | RESTRICT ];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have used the DROP TABLE command; meanwhile, the Sequence </a:t>
            </a:r>
            <a:r>
              <a:rPr lang="en-US" sz="1600" dirty="0" err="1"/>
              <a:t>Purchase_module_id</a:t>
            </a:r>
            <a:r>
              <a:rPr lang="en-US" sz="1600" dirty="0"/>
              <a:t> is connected with the </a:t>
            </a:r>
            <a:r>
              <a:rPr lang="en-US" sz="1600" dirty="0" err="1"/>
              <a:t>Module_id</a:t>
            </a:r>
            <a:r>
              <a:rPr lang="en-US" sz="1600" dirty="0"/>
              <a:t> of the </a:t>
            </a:r>
            <a:r>
              <a:rPr lang="en-US" sz="1600" dirty="0" err="1"/>
              <a:t>Purchase_details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Therefore, it is also removed repeatedly, as we can see in the below command: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DROP TABLE </a:t>
            </a:r>
            <a:r>
              <a:rPr lang="en-US" sz="1600" b="1" dirty="0" err="1"/>
              <a:t>Purchase_details</a:t>
            </a:r>
            <a:r>
              <a:rPr lang="en-US" sz="1600" b="1" dirty="0"/>
              <a:t>; 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920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1284</Words>
  <Application>Microsoft Office PowerPoint</Application>
  <PresentationFormat>Widescreen</PresentationFormat>
  <Paragraphs>110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inter-bold</vt:lpstr>
      <vt:lpstr>inter-regular</vt:lpstr>
      <vt:lpstr>Times New Roman</vt:lpstr>
      <vt:lpstr>Office Theme</vt:lpstr>
      <vt:lpstr>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Vetri Vel</dc:creator>
  <cp:lastModifiedBy>Vetri Vel</cp:lastModifiedBy>
  <cp:revision>1</cp:revision>
  <dcterms:created xsi:type="dcterms:W3CDTF">2023-06-20T04:18:44Z</dcterms:created>
  <dcterms:modified xsi:type="dcterms:W3CDTF">2023-06-20T04:37:04Z</dcterms:modified>
</cp:coreProperties>
</file>