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0" r:id="rId1"/>
  </p:sldMasterIdLst>
  <p:sldIdLst>
    <p:sldId id="256" r:id="rId2"/>
    <p:sldId id="257" r:id="rId3"/>
    <p:sldId id="260" r:id="rId4"/>
    <p:sldId id="259" r:id="rId5"/>
    <p:sldId id="258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0" d="100"/>
          <a:sy n="110" d="100"/>
        </p:scale>
        <p:origin x="-46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F466F-BDA4-4F18-9C7B-FF0A9A1B0E80}" type="datetime1">
              <a:rPr lang="en-US" smtClean="0"/>
              <a:pPr/>
              <a:t>2/10/12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4290-6522-4139-852E-05BD9E7F0D2E}" type="datetime1">
              <a:rPr lang="en-US" smtClean="0"/>
              <a:pPr/>
              <a:t>2/10/12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955F9-81EA-47C5-8059-9E5C2B437C70}" type="datetime1">
              <a:rPr lang="en-US" smtClean="0"/>
              <a:pPr/>
              <a:t>2/10/12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F607B-A47E-422C-9BEF-122CCDB7C526}" type="datetime1">
              <a:rPr lang="en-US" smtClean="0"/>
              <a:pPr/>
              <a:t>2/10/12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9A7CB-BEE6-4F99-898E-913F06E8E125}" type="datetime1">
              <a:rPr lang="en-US" smtClean="0"/>
              <a:pPr/>
              <a:t>2/10/12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E300C-6FC5-4FC3-AF1A-075E4F50620D}" type="datetime1">
              <a:rPr lang="en-US" smtClean="0"/>
              <a:pPr/>
              <a:t>2/10/12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D295D-4A77-4DEB-B04C-9F4282A8BC04}" type="datetime1">
              <a:rPr lang="en-US" smtClean="0"/>
              <a:pPr/>
              <a:t>2/10/12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8685-4D0C-42D5-8013-B5904CD1FCBC}" type="datetime1">
              <a:rPr lang="en-US" smtClean="0"/>
              <a:pPr/>
              <a:t>2/10/12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226C0-9885-4BA9-BBFA-A52CBFEBB775}" type="datetime1">
              <a:rPr lang="en-US" smtClean="0"/>
              <a:pPr/>
              <a:t>2/10/12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E1B38-C5EB-4D66-9137-0AFE9CDEDE8F}" type="datetime1">
              <a:rPr lang="en-US" smtClean="0"/>
              <a:pPr/>
              <a:t>2/10/12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613C-1AD7-49D3-885D-F654C5CDBAA6}" type="datetime1">
              <a:rPr lang="en-US" smtClean="0"/>
              <a:pPr/>
              <a:t>2/10/12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327B613C-1AD7-49D3-885D-F654C5CDBAA6}" type="datetime1">
              <a:rPr lang="en-US" smtClean="0"/>
              <a:pPr/>
              <a:t>2/10/12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1" r:id="rId1"/>
    <p:sldLayoutId id="2147483952" r:id="rId2"/>
    <p:sldLayoutId id="2147483953" r:id="rId3"/>
    <p:sldLayoutId id="2147483954" r:id="rId4"/>
    <p:sldLayoutId id="2147483955" r:id="rId5"/>
    <p:sldLayoutId id="2147483956" r:id="rId6"/>
    <p:sldLayoutId id="2147483957" r:id="rId7"/>
    <p:sldLayoutId id="2147483958" r:id="rId8"/>
    <p:sldLayoutId id="2147483959" r:id="rId9"/>
    <p:sldLayoutId id="2147483960" r:id="rId10"/>
    <p:sldLayoutId id="214748396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WDK Overview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How the WDK implements MVC and provides a base from which custom sites can be created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3977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Where does the source data come from?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Slide here about data sources, maybe original data formats</a:t>
            </a:r>
          </a:p>
          <a:p>
            <a:r>
              <a:rPr lang="en-US" dirty="0" smtClean="0"/>
              <a:t>(I don’t know anything about this)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120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 Level Design</a:t>
            </a:r>
            <a:endParaRPr lang="en-US" dirty="0"/>
          </a:p>
        </p:txBody>
      </p:sp>
      <p:sp>
        <p:nvSpPr>
          <p:cNvPr id="4" name="Can 3"/>
          <p:cNvSpPr/>
          <p:nvPr/>
        </p:nvSpPr>
        <p:spPr>
          <a:xfrm>
            <a:off x="651726" y="5263064"/>
            <a:ext cx="1144697" cy="1375954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WDK Model (XML)</a:t>
            </a:r>
            <a:endParaRPr lang="en-US" dirty="0"/>
          </a:p>
        </p:txBody>
      </p:sp>
      <p:sp>
        <p:nvSpPr>
          <p:cNvPr id="5" name="Round Diagonal Corner Rectangle 4"/>
          <p:cNvSpPr/>
          <p:nvPr/>
        </p:nvSpPr>
        <p:spPr>
          <a:xfrm>
            <a:off x="2339525" y="3718319"/>
            <a:ext cx="2038733" cy="2891097"/>
          </a:xfrm>
          <a:prstGeom prst="round2Diag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WDK Model (Read-Only Java Objects)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6" name="Round Diagonal Corner Rectangle 5"/>
          <p:cNvSpPr/>
          <p:nvPr/>
        </p:nvSpPr>
        <p:spPr>
          <a:xfrm>
            <a:off x="2840422" y="1885561"/>
            <a:ext cx="2751010" cy="818866"/>
          </a:xfrm>
          <a:prstGeom prst="round2Diag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Java Beans (RW,</a:t>
            </a:r>
          </a:p>
          <a:p>
            <a:pPr algn="ctr"/>
            <a:r>
              <a:rPr lang="en-US" dirty="0" smtClean="0"/>
              <a:t>(Session/Request scope)</a:t>
            </a:r>
            <a:endParaRPr lang="en-US" dirty="0"/>
          </a:p>
        </p:txBody>
      </p:sp>
      <p:sp>
        <p:nvSpPr>
          <p:cNvPr id="7" name="Can 6"/>
          <p:cNvSpPr/>
          <p:nvPr/>
        </p:nvSpPr>
        <p:spPr>
          <a:xfrm>
            <a:off x="457200" y="1417638"/>
            <a:ext cx="1648374" cy="1504039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Bioinformatics Data (Oracle, Read-Only)</a:t>
            </a:r>
            <a:endParaRPr lang="en-US" dirty="0"/>
          </a:p>
        </p:txBody>
      </p:sp>
      <p:sp>
        <p:nvSpPr>
          <p:cNvPr id="8" name="Can 7"/>
          <p:cNvSpPr/>
          <p:nvPr/>
        </p:nvSpPr>
        <p:spPr>
          <a:xfrm>
            <a:off x="457200" y="3107201"/>
            <a:ext cx="1503982" cy="1286789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 Data (Oracle, RW)</a:t>
            </a:r>
            <a:endParaRPr lang="en-US" dirty="0"/>
          </a:p>
        </p:txBody>
      </p:sp>
      <p:pic>
        <p:nvPicPr>
          <p:cNvPr id="10" name="Picture 9" descr="skd188256sdc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0767" y="3750596"/>
            <a:ext cx="1090253" cy="93437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339396" y="4684970"/>
            <a:ext cx="802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12" name="Multidocument 11"/>
          <p:cNvSpPr/>
          <p:nvPr/>
        </p:nvSpPr>
        <p:spPr>
          <a:xfrm>
            <a:off x="5829783" y="2478471"/>
            <a:ext cx="1971887" cy="628730"/>
          </a:xfrm>
          <a:prstGeom prst="flowChartMultidocumen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JavaScript, CSS</a:t>
            </a:r>
            <a:endParaRPr lang="en-US" dirty="0"/>
          </a:p>
        </p:txBody>
      </p:sp>
      <p:sp>
        <p:nvSpPr>
          <p:cNvPr id="13" name="Round Single Corner Rectangle 12"/>
          <p:cNvSpPr/>
          <p:nvPr/>
        </p:nvSpPr>
        <p:spPr>
          <a:xfrm>
            <a:off x="2529640" y="4837992"/>
            <a:ext cx="1572888" cy="476279"/>
          </a:xfrm>
          <a:prstGeom prst="round1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14" name="Round Single Corner Rectangle 13"/>
          <p:cNvSpPr/>
          <p:nvPr/>
        </p:nvSpPr>
        <p:spPr>
          <a:xfrm>
            <a:off x="2529640" y="5412493"/>
            <a:ext cx="1572888" cy="486682"/>
          </a:xfrm>
          <a:prstGeom prst="round1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Queries</a:t>
            </a:r>
            <a:endParaRPr lang="en-US" dirty="0"/>
          </a:p>
        </p:txBody>
      </p:sp>
      <p:sp>
        <p:nvSpPr>
          <p:cNvPr id="15" name="Round Single Corner Rectangle 14"/>
          <p:cNvSpPr/>
          <p:nvPr/>
        </p:nvSpPr>
        <p:spPr>
          <a:xfrm>
            <a:off x="2529640" y="5972330"/>
            <a:ext cx="1572888" cy="503393"/>
          </a:xfrm>
          <a:prstGeom prst="round1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err="1" smtClean="0"/>
              <a:t>Params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4" idx="4"/>
          </p:cNvCxnSpPr>
          <p:nvPr/>
        </p:nvCxnSpPr>
        <p:spPr>
          <a:xfrm>
            <a:off x="1796423" y="5951041"/>
            <a:ext cx="54310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Alternate Process 17"/>
          <p:cNvSpPr/>
          <p:nvPr/>
        </p:nvSpPr>
        <p:spPr>
          <a:xfrm>
            <a:off x="4484816" y="3369713"/>
            <a:ext cx="2466922" cy="3351893"/>
          </a:xfrm>
          <a:prstGeom prst="flowChartAlternateProcess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View/Controller</a:t>
            </a:r>
            <a:endParaRPr lang="en-US" dirty="0"/>
          </a:p>
        </p:txBody>
      </p:sp>
      <p:sp>
        <p:nvSpPr>
          <p:cNvPr id="19" name="Round Single Corner Rectangle 18"/>
          <p:cNvSpPr/>
          <p:nvPr/>
        </p:nvSpPr>
        <p:spPr>
          <a:xfrm>
            <a:off x="4618503" y="4006271"/>
            <a:ext cx="2074216" cy="453259"/>
          </a:xfrm>
          <a:prstGeom prst="round1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Struts 1 Actions</a:t>
            </a:r>
            <a:endParaRPr lang="en-US" dirty="0"/>
          </a:p>
        </p:txBody>
      </p:sp>
      <p:sp>
        <p:nvSpPr>
          <p:cNvPr id="20" name="Round Single Corner Rectangle 19"/>
          <p:cNvSpPr/>
          <p:nvPr/>
        </p:nvSpPr>
        <p:spPr>
          <a:xfrm>
            <a:off x="4618503" y="4611930"/>
            <a:ext cx="2074216" cy="453259"/>
          </a:xfrm>
          <a:prstGeom prst="round1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Top-level JSPs</a:t>
            </a:r>
            <a:endParaRPr lang="en-US" dirty="0"/>
          </a:p>
        </p:txBody>
      </p:sp>
      <p:sp>
        <p:nvSpPr>
          <p:cNvPr id="21" name="Round Single Corner Rectangle 20"/>
          <p:cNvSpPr/>
          <p:nvPr/>
        </p:nvSpPr>
        <p:spPr>
          <a:xfrm>
            <a:off x="4618503" y="5210525"/>
            <a:ext cx="2074216" cy="453259"/>
          </a:xfrm>
          <a:prstGeom prst="round1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WDK custom</a:t>
            </a:r>
            <a:r>
              <a:rPr lang="en-US" dirty="0" smtClean="0"/>
              <a:t> tags</a:t>
            </a:r>
            <a:endParaRPr lang="en-US" dirty="0"/>
          </a:p>
        </p:txBody>
      </p:sp>
      <p:sp>
        <p:nvSpPr>
          <p:cNvPr id="22" name="Round Single Corner Rectangle 21"/>
          <p:cNvSpPr/>
          <p:nvPr/>
        </p:nvSpPr>
        <p:spPr>
          <a:xfrm>
            <a:off x="4618503" y="5828649"/>
            <a:ext cx="2074216" cy="661333"/>
          </a:xfrm>
          <a:prstGeom prst="round1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Franchise-supplied c</a:t>
            </a:r>
            <a:r>
              <a:rPr lang="en-US" dirty="0" smtClean="0"/>
              <a:t>ustom JSP/tags</a:t>
            </a:r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7300455" y="3063268"/>
            <a:ext cx="149687" cy="65505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8" idx="3"/>
          </p:cNvCxnSpPr>
          <p:nvPr/>
        </p:nvCxnSpPr>
        <p:spPr>
          <a:xfrm flipV="1">
            <a:off x="6951738" y="4699305"/>
            <a:ext cx="387658" cy="346355"/>
          </a:xfrm>
          <a:prstGeom prst="line">
            <a:avLst/>
          </a:prstGeom>
          <a:ln>
            <a:headEnd type="triangle" w="lg"/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ound Diagonal Corner Rectangle 33"/>
          <p:cNvSpPr/>
          <p:nvPr/>
        </p:nvSpPr>
        <p:spPr>
          <a:xfrm>
            <a:off x="2339525" y="3063268"/>
            <a:ext cx="1689865" cy="445699"/>
          </a:xfrm>
          <a:prstGeom prst="round2Diag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Factory Classes</a:t>
            </a:r>
          </a:p>
        </p:txBody>
      </p:sp>
      <p:cxnSp>
        <p:nvCxnSpPr>
          <p:cNvPr id="35" name="Straight Connector 34"/>
          <p:cNvCxnSpPr/>
          <p:nvPr/>
        </p:nvCxnSpPr>
        <p:spPr>
          <a:xfrm>
            <a:off x="5170875" y="2704427"/>
            <a:ext cx="0" cy="674962"/>
          </a:xfrm>
          <a:prstGeom prst="line">
            <a:avLst/>
          </a:prstGeom>
          <a:ln>
            <a:headEnd type="triangle" w="lg"/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>
            <a:off x="1961182" y="3379389"/>
            <a:ext cx="378344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3478840" y="2704427"/>
            <a:ext cx="0" cy="33231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2105574" y="2317081"/>
            <a:ext cx="734848" cy="0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endCxn id="6" idx="1"/>
          </p:cNvCxnSpPr>
          <p:nvPr/>
        </p:nvCxnSpPr>
        <p:spPr>
          <a:xfrm flipH="1" flipV="1">
            <a:off x="4215927" y="2704427"/>
            <a:ext cx="15426" cy="10461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Round Diagonal Corner Rectangle 61"/>
          <p:cNvSpPr/>
          <p:nvPr/>
        </p:nvSpPr>
        <p:spPr>
          <a:xfrm>
            <a:off x="6692719" y="1568627"/>
            <a:ext cx="1440134" cy="748454"/>
          </a:xfrm>
          <a:prstGeom prst="round2Diag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Gbrowse</a:t>
            </a:r>
            <a:endParaRPr lang="en-US" dirty="0" smtClean="0"/>
          </a:p>
          <a:p>
            <a:pPr algn="ctr"/>
            <a:r>
              <a:rPr lang="en-US" dirty="0" smtClean="0"/>
              <a:t>(Perl CGI)</a:t>
            </a:r>
            <a:endParaRPr lang="en-US" dirty="0"/>
          </a:p>
        </p:txBody>
      </p:sp>
      <p:cxnSp>
        <p:nvCxnSpPr>
          <p:cNvPr id="78" name="Straight Arrow Connector 77"/>
          <p:cNvCxnSpPr/>
          <p:nvPr/>
        </p:nvCxnSpPr>
        <p:spPr>
          <a:xfrm>
            <a:off x="7971765" y="2317081"/>
            <a:ext cx="11340" cy="14335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 flipV="1">
            <a:off x="2105574" y="1689693"/>
            <a:ext cx="4587145" cy="113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Can 80"/>
          <p:cNvSpPr/>
          <p:nvPr/>
        </p:nvSpPr>
        <p:spPr>
          <a:xfrm>
            <a:off x="437182" y="4544927"/>
            <a:ext cx="1603273" cy="586130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Comment Data</a:t>
            </a:r>
            <a:endParaRPr lang="en-US" dirty="0"/>
          </a:p>
        </p:txBody>
      </p:sp>
      <p:cxnSp>
        <p:nvCxnSpPr>
          <p:cNvPr id="87" name="Straight Arrow Connector 86"/>
          <p:cNvCxnSpPr/>
          <p:nvPr/>
        </p:nvCxnSpPr>
        <p:spPr>
          <a:xfrm flipH="1">
            <a:off x="2040455" y="3508967"/>
            <a:ext cx="299071" cy="103596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3704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in the App Database?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Different sorts of bioinformatics data</a:t>
            </a:r>
          </a:p>
          <a:p>
            <a:pPr lvl="1"/>
            <a:r>
              <a:rPr lang="en-US" dirty="0" smtClean="0"/>
              <a:t>Defined as </a:t>
            </a:r>
            <a:r>
              <a:rPr lang="en-US" dirty="0" err="1" smtClean="0"/>
              <a:t>RecordClasses</a:t>
            </a:r>
            <a:r>
              <a:rPr lang="en-US" dirty="0" smtClean="0"/>
              <a:t> in the Model</a:t>
            </a:r>
          </a:p>
          <a:p>
            <a:pPr lvl="1"/>
            <a:r>
              <a:rPr lang="en-US" dirty="0" smtClean="0"/>
              <a:t>Types:</a:t>
            </a:r>
          </a:p>
          <a:p>
            <a:pPr lvl="2"/>
            <a:r>
              <a:rPr lang="en-US" dirty="0" smtClean="0"/>
              <a:t>Genes</a:t>
            </a:r>
          </a:p>
          <a:p>
            <a:pPr lvl="2"/>
            <a:r>
              <a:rPr lang="en-US" dirty="0" smtClean="0"/>
              <a:t>Isolates</a:t>
            </a:r>
          </a:p>
          <a:p>
            <a:pPr lvl="2"/>
            <a:r>
              <a:rPr lang="en-US" dirty="0" smtClean="0"/>
              <a:t>Genomic Sequences</a:t>
            </a:r>
          </a:p>
          <a:p>
            <a:pPr lvl="2"/>
            <a:r>
              <a:rPr lang="en-US" dirty="0" smtClean="0"/>
              <a:t>Genomic Segments</a:t>
            </a:r>
          </a:p>
          <a:p>
            <a:pPr lvl="2"/>
            <a:r>
              <a:rPr lang="en-US" dirty="0" smtClean="0"/>
              <a:t>ESTs (Expressed Sequence Tags)</a:t>
            </a:r>
          </a:p>
          <a:p>
            <a:pPr lvl="2"/>
            <a:r>
              <a:rPr lang="en-US" dirty="0" smtClean="0"/>
              <a:t>SNPs (Single Nucleotide Polymorphisms)</a:t>
            </a:r>
          </a:p>
          <a:p>
            <a:pPr lvl="2"/>
            <a:r>
              <a:rPr lang="en-US" dirty="0" smtClean="0"/>
              <a:t>Sage Tag Alignments</a:t>
            </a:r>
          </a:p>
          <a:p>
            <a:pPr lvl="2"/>
            <a:r>
              <a:rPr lang="en-US" dirty="0" smtClean="0"/>
              <a:t>ORFs (Open Reading Frames)</a:t>
            </a:r>
          </a:p>
          <a:p>
            <a:r>
              <a:rPr lang="en-US" dirty="0" smtClean="0"/>
              <a:t>Results caching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237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in the User Database?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 authentication, roles, preferences</a:t>
            </a:r>
          </a:p>
          <a:p>
            <a:r>
              <a:rPr lang="en-US" dirty="0" smtClean="0"/>
              <a:t>Favorites</a:t>
            </a:r>
          </a:p>
          <a:p>
            <a:pPr lvl="1"/>
            <a:r>
              <a:rPr lang="en-US" dirty="0" smtClean="0"/>
              <a:t>Individually saved IDs, kind of like bookmarks</a:t>
            </a:r>
          </a:p>
          <a:p>
            <a:pPr lvl="1"/>
            <a:r>
              <a:rPr lang="en-US" dirty="0" smtClean="0"/>
              <a:t>Able to comment on or assign to projects</a:t>
            </a:r>
          </a:p>
          <a:p>
            <a:r>
              <a:rPr lang="en-US" dirty="0" smtClean="0"/>
              <a:t>Basket</a:t>
            </a:r>
          </a:p>
          <a:p>
            <a:pPr lvl="1"/>
            <a:r>
              <a:rPr lang="en-US" dirty="0"/>
              <a:t>L</a:t>
            </a:r>
            <a:r>
              <a:rPr lang="en-US" dirty="0" smtClean="0"/>
              <a:t>arge set of ids gathered from results page</a:t>
            </a:r>
          </a:p>
          <a:p>
            <a:pPr lvl="1"/>
            <a:r>
              <a:rPr lang="en-US" dirty="0" smtClean="0"/>
              <a:t>Able to be incorporated into a strategy (as a Step)</a:t>
            </a:r>
          </a:p>
          <a:p>
            <a:r>
              <a:rPr lang="en-US" dirty="0" smtClean="0"/>
              <a:t>User-saved Strategies</a:t>
            </a:r>
          </a:p>
          <a:p>
            <a:pPr lvl="1"/>
            <a:r>
              <a:rPr lang="en-US" dirty="0" smtClean="0"/>
              <a:t>All steps and </a:t>
            </a:r>
            <a:r>
              <a:rPr lang="en-US" dirty="0" err="1" smtClean="0"/>
              <a:t>param</a:t>
            </a:r>
            <a:r>
              <a:rPr lang="en-US" dirty="0" smtClean="0"/>
              <a:t> values are saved in user database</a:t>
            </a:r>
          </a:p>
          <a:p>
            <a:pPr lvl="1"/>
            <a:r>
              <a:rPr lang="en-US" dirty="0" smtClean="0"/>
              <a:t>IDs for saved strategies are cached in main database</a:t>
            </a:r>
          </a:p>
          <a:p>
            <a:r>
              <a:rPr lang="en-US" dirty="0" smtClean="0"/>
              <a:t>***This includes guest users***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nd by extension, their unsaved strategies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288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we search?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4800600"/>
          </a:xfrm>
        </p:spPr>
        <p:txBody>
          <a:bodyPr/>
          <a:lstStyle/>
          <a:p>
            <a:r>
              <a:rPr lang="en-US" dirty="0" smtClean="0"/>
              <a:t>Begin by asking a “Question,” a search with specific (related) parameters</a:t>
            </a:r>
          </a:p>
          <a:p>
            <a:r>
              <a:rPr lang="en-US" dirty="0" smtClean="0"/>
              <a:t>First Question becomes a “Step;” can then refine results by adding Steps representing different Questions</a:t>
            </a:r>
          </a:p>
          <a:p>
            <a:r>
              <a:rPr lang="en-US" dirty="0" smtClean="0"/>
              <a:t>Results from each Step are combined using “Booleans” or logical set operators (union, intersection, minus)</a:t>
            </a:r>
          </a:p>
          <a:p>
            <a:r>
              <a:rPr lang="en-US" dirty="0" smtClean="0"/>
              <a:t>This process of adding Steps, representing different Questions, and combining them with Booleans, results in a search “Strategy”</a:t>
            </a:r>
          </a:p>
          <a:p>
            <a:r>
              <a:rPr lang="en-US" dirty="0" smtClean="0"/>
              <a:t>Executing a Strategy results in a set of IDs representing “Records” of the “Data Type” searched</a:t>
            </a:r>
          </a:p>
          <a:p>
            <a:r>
              <a:rPr lang="en-US" dirty="0" smtClean="0"/>
              <a:t>Records can be displayed on the results page, where “Columns”, or attributes of the records can be accessed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2846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in the Model?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RecordClasses</a:t>
            </a:r>
            <a:endParaRPr lang="en-US" dirty="0" smtClean="0"/>
          </a:p>
          <a:p>
            <a:pPr lvl="1"/>
            <a:r>
              <a:rPr lang="en-US" dirty="0"/>
              <a:t>D</a:t>
            </a:r>
            <a:r>
              <a:rPr lang="en-US" dirty="0" smtClean="0"/>
              <a:t>ata types stored, other properties</a:t>
            </a:r>
          </a:p>
          <a:p>
            <a:pPr lvl="1"/>
            <a:r>
              <a:rPr lang="en-US" dirty="0" smtClean="0"/>
              <a:t>Columns available</a:t>
            </a:r>
          </a:p>
          <a:p>
            <a:pPr lvl="1"/>
            <a:r>
              <a:rPr lang="en-US" dirty="0"/>
              <a:t>F</a:t>
            </a:r>
            <a:r>
              <a:rPr lang="en-US" dirty="0" smtClean="0"/>
              <a:t>ilters for certain organisms</a:t>
            </a:r>
          </a:p>
          <a:p>
            <a:r>
              <a:rPr lang="en-US" dirty="0" smtClean="0"/>
              <a:t>Questions and their Parameters</a:t>
            </a:r>
          </a:p>
          <a:p>
            <a:pPr lvl="1"/>
            <a:r>
              <a:rPr lang="en-US" dirty="0" smtClean="0"/>
              <a:t>Name (term), display name</a:t>
            </a:r>
          </a:p>
          <a:p>
            <a:pPr lvl="1"/>
            <a:r>
              <a:rPr lang="en-US" dirty="0" smtClean="0"/>
              <a:t>Potential values (for </a:t>
            </a:r>
            <a:r>
              <a:rPr lang="en-US" dirty="0" err="1" smtClean="0"/>
              <a:t>enum</a:t>
            </a:r>
            <a:r>
              <a:rPr lang="en-US" dirty="0" smtClean="0"/>
              <a:t> </a:t>
            </a:r>
            <a:r>
              <a:rPr lang="en-US" dirty="0" err="1" smtClean="0"/>
              <a:t>params</a:t>
            </a:r>
            <a:r>
              <a:rPr lang="en-US" dirty="0" smtClean="0"/>
              <a:t>- also include term and display)</a:t>
            </a:r>
          </a:p>
          <a:p>
            <a:pPr lvl="1"/>
            <a:r>
              <a:rPr lang="en-US" dirty="0" smtClean="0"/>
              <a:t>Some validation info</a:t>
            </a:r>
          </a:p>
          <a:p>
            <a:pPr lvl="1"/>
            <a:r>
              <a:rPr lang="en-US" dirty="0" smtClean="0"/>
              <a:t>Which UI widget to use</a:t>
            </a:r>
          </a:p>
          <a:p>
            <a:pPr lvl="1"/>
            <a:r>
              <a:rPr lang="en-US" dirty="0" smtClean="0"/>
              <a:t>Which projects to include with</a:t>
            </a:r>
          </a:p>
          <a:p>
            <a:r>
              <a:rPr lang="en-US" dirty="0" smtClean="0"/>
              <a:t>Queries</a:t>
            </a:r>
          </a:p>
          <a:p>
            <a:pPr lvl="1"/>
            <a:r>
              <a:rPr lang="en-US" dirty="0" smtClean="0"/>
              <a:t>Query usually corresponds to a single Question</a:t>
            </a:r>
          </a:p>
          <a:p>
            <a:pPr lvl="1"/>
            <a:r>
              <a:rPr lang="en-US" dirty="0" smtClean="0"/>
              <a:t>Contains parameterized SQL, </a:t>
            </a:r>
            <a:r>
              <a:rPr lang="en-US" dirty="0" err="1" smtClean="0"/>
              <a:t>params</a:t>
            </a:r>
            <a:r>
              <a:rPr lang="en-US" dirty="0" smtClean="0"/>
              <a:t> linked to Question </a:t>
            </a:r>
            <a:r>
              <a:rPr lang="en-US" dirty="0" err="1" smtClean="0"/>
              <a:t>params</a:t>
            </a:r>
            <a:endParaRPr lang="en-US" dirty="0" smtClean="0"/>
          </a:p>
          <a:p>
            <a:pPr lvl="1"/>
            <a:r>
              <a:rPr lang="en-US" dirty="0" smtClean="0"/>
              <a:t>Other queries for </a:t>
            </a:r>
            <a:r>
              <a:rPr lang="en-US" dirty="0" err="1" smtClean="0"/>
              <a:t>ajax</a:t>
            </a:r>
            <a:r>
              <a:rPr lang="en-US" dirty="0" smtClean="0"/>
              <a:t> calls, sources, non-searchable </a:t>
            </a:r>
            <a:r>
              <a:rPr lang="en-US" dirty="0" err="1" smtClean="0"/>
              <a:t>RecordClasses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48533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Customizing the WDK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This is what </a:t>
            </a:r>
            <a:r>
              <a:rPr lang="en-US" dirty="0" err="1" smtClean="0"/>
              <a:t>ApiCommon</a:t>
            </a:r>
            <a:r>
              <a:rPr lang="en-US" dirty="0" smtClean="0"/>
              <a:t> is!  (i.e. a customization of the WDK)</a:t>
            </a:r>
          </a:p>
          <a:p>
            <a:r>
              <a:rPr lang="en-US" dirty="0" smtClean="0"/>
              <a:t>The model XML is a configuration of the WDK</a:t>
            </a:r>
          </a:p>
          <a:p>
            <a:r>
              <a:rPr lang="en-US" dirty="0" smtClean="0"/>
              <a:t>CSS, page styles, layouts, etc.</a:t>
            </a:r>
          </a:p>
          <a:p>
            <a:r>
              <a:rPr lang="en-US" dirty="0" smtClean="0"/>
              <a:t>Customized JSPs, overridden JSP tags</a:t>
            </a:r>
          </a:p>
          <a:p>
            <a:r>
              <a:rPr lang="en-US" dirty="0" smtClean="0"/>
              <a:t>The build process combines everything together into the web application</a:t>
            </a:r>
          </a:p>
          <a:p>
            <a:r>
              <a:rPr lang="en-US" dirty="0"/>
              <a:t>m</a:t>
            </a:r>
            <a:r>
              <a:rPr lang="en-US" dirty="0" smtClean="0"/>
              <a:t>odel-</a:t>
            </a:r>
            <a:r>
              <a:rPr lang="en-US" dirty="0" err="1" smtClean="0"/>
              <a:t>config.xml</a:t>
            </a:r>
            <a:r>
              <a:rPr lang="en-US" dirty="0" smtClean="0"/>
              <a:t> defines the databases from which data is retrieved</a:t>
            </a:r>
          </a:p>
          <a:p>
            <a:r>
              <a:rPr lang="en-US" dirty="0" smtClean="0"/>
              <a:t>Customized Java classes to retrieve supplemental information or build custom objects required by custom JSPs</a:t>
            </a:r>
          </a:p>
          <a:p>
            <a:r>
              <a:rPr lang="en-US" dirty="0" smtClean="0"/>
              <a:t>WDK uses file look-ups, factory classes to choose which implementation to apply in a specific case</a:t>
            </a:r>
          </a:p>
          <a:p>
            <a:r>
              <a:rPr lang="en-US" dirty="0" smtClean="0"/>
              <a:t>All the content you see in the pages is a mixture of information pulled from the model XML files, or data pulled from the database</a:t>
            </a:r>
          </a:p>
          <a:p>
            <a:pPr lvl="1"/>
            <a:r>
              <a:rPr lang="en-US" dirty="0" smtClean="0"/>
              <a:t>Sometimes it is not obvious which of these it is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4843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Strategies 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</a:t>
            </a:r>
            <a:r>
              <a:rPr lang="en-US" dirty="0" smtClean="0"/>
              <a:t>atabase maintains an ordered list of steps for each Strategy</a:t>
            </a:r>
          </a:p>
          <a:p>
            <a:r>
              <a:rPr lang="en-US" dirty="0" smtClean="0"/>
              <a:t>Each Step’s parameter values are also saved</a:t>
            </a:r>
          </a:p>
          <a:p>
            <a:r>
              <a:rPr lang="en-US" dirty="0" smtClean="0"/>
              <a:t>Reminder: Most </a:t>
            </a:r>
            <a:r>
              <a:rPr lang="en-US" dirty="0"/>
              <a:t>s</a:t>
            </a:r>
            <a:r>
              <a:rPr lang="en-US" dirty="0" smtClean="0"/>
              <a:t>teps represent a Question</a:t>
            </a:r>
          </a:p>
          <a:p>
            <a:pPr lvl="1"/>
            <a:r>
              <a:rPr lang="en-US" dirty="0" smtClean="0"/>
              <a:t>…and the parameters associated with that question</a:t>
            </a:r>
          </a:p>
          <a:p>
            <a:r>
              <a:rPr lang="en-US" dirty="0" smtClean="0"/>
              <a:t>Booleans represent “interim” steps which link Question steps</a:t>
            </a:r>
          </a:p>
          <a:p>
            <a:r>
              <a:rPr lang="en-US" dirty="0" smtClean="0"/>
              <a:t>Strategies workspace (top of Results page):</a:t>
            </a:r>
          </a:p>
          <a:p>
            <a:pPr lvl="1"/>
            <a:r>
              <a:rPr lang="en-US" dirty="0" smtClean="0"/>
              <a:t>All strategy information is retrieved in JSON format, and rendered in the workspace using JavaScript</a:t>
            </a:r>
          </a:p>
          <a:p>
            <a:pPr lvl="1"/>
            <a:r>
              <a:rPr lang="en-US" dirty="0" smtClean="0"/>
              <a:t>Each time a Step is revised, that part of the UI is refreshed</a:t>
            </a:r>
          </a:p>
          <a:p>
            <a:r>
              <a:rPr lang="en-US" dirty="0" smtClean="0"/>
              <a:t>Results display (bottom of Results page):</a:t>
            </a:r>
          </a:p>
          <a:p>
            <a:pPr lvl="1"/>
            <a:r>
              <a:rPr lang="en-US" dirty="0" smtClean="0"/>
              <a:t>Large SQL query is constructed to fetch IDs</a:t>
            </a:r>
          </a:p>
          <a:p>
            <a:pPr lvl="2"/>
            <a:r>
              <a:rPr lang="en-US" dirty="0" smtClean="0"/>
              <a:t>Sub-</a:t>
            </a:r>
            <a:r>
              <a:rPr lang="en-US" dirty="0"/>
              <a:t>q</a:t>
            </a:r>
            <a:r>
              <a:rPr lang="en-US" dirty="0" smtClean="0"/>
              <a:t>ueries are Question SQL containing the parameterized queries</a:t>
            </a:r>
          </a:p>
          <a:p>
            <a:pPr lvl="2"/>
            <a:r>
              <a:rPr lang="en-US" dirty="0" smtClean="0"/>
              <a:t>Question SQL sub-queries are joined by Boolean set operators</a:t>
            </a:r>
          </a:p>
          <a:p>
            <a:pPr lvl="1"/>
            <a:r>
              <a:rPr lang="en-US" dirty="0" smtClean="0"/>
              <a:t>Selected columns/attributes are added (wrapping ID query) after ID set has been determined</a:t>
            </a:r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3373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How do we load </a:t>
            </a:r>
            <a:r>
              <a:rPr lang="en-US" sz="3600" dirty="0" err="1" smtClean="0"/>
              <a:t>BioInformatics</a:t>
            </a:r>
            <a:r>
              <a:rPr lang="en-US" sz="3600" dirty="0" smtClean="0"/>
              <a:t> data?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Slide here about </a:t>
            </a:r>
            <a:r>
              <a:rPr lang="en-US" dirty="0" err="1" smtClean="0"/>
              <a:t>ReFlow</a:t>
            </a:r>
            <a:r>
              <a:rPr lang="en-US" dirty="0" smtClean="0"/>
              <a:t>, workflow processes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2898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Adjacency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Adjacency.thmx</Template>
  <TotalTime>9952</TotalTime>
  <Words>759</Words>
  <Application>Microsoft Macintosh PowerPoint</Application>
  <PresentationFormat>On-screen Show (4:3)</PresentationFormat>
  <Paragraphs>105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Adjacency</vt:lpstr>
      <vt:lpstr>WDK Overview</vt:lpstr>
      <vt:lpstr>Top Level Design</vt:lpstr>
      <vt:lpstr>What’s in the App Database? </vt:lpstr>
      <vt:lpstr>What’s in the User Database?</vt:lpstr>
      <vt:lpstr>How do we search?</vt:lpstr>
      <vt:lpstr>What’s in the Model?</vt:lpstr>
      <vt:lpstr>Customizing the WDK</vt:lpstr>
      <vt:lpstr>How do Strategies work?</vt:lpstr>
      <vt:lpstr>How do we load BioInformatics data?</vt:lpstr>
      <vt:lpstr>Where does the source data come from?</vt:lpstr>
    </vt:vector>
  </TitlesOfParts>
  <Company>University of Pennsylvania - EuPathDb Project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WDK Overview</dc:title>
  <dc:creator>Ryan Doherty</dc:creator>
  <cp:lastModifiedBy>Ryan Doherty</cp:lastModifiedBy>
  <cp:revision>30</cp:revision>
  <dcterms:created xsi:type="dcterms:W3CDTF">2012-02-10T20:50:35Z</dcterms:created>
  <dcterms:modified xsi:type="dcterms:W3CDTF">2012-02-17T18:43:13Z</dcterms:modified>
</cp:coreProperties>
</file>