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Lst>
  <p:sldSz cx="7772400" cy="100584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92" userDrawn="1">
          <p15:clr>
            <a:srgbClr val="A4A3A4"/>
          </p15:clr>
        </p15:guide>
        <p15:guide id="2" pos="2448" userDrawn="1">
          <p15:clr>
            <a:srgbClr val="A4A3A4"/>
          </p15:clr>
        </p15:guide>
        <p15:guide id="3" orient="horz" pos="1032" userDrawn="1">
          <p15:clr>
            <a:srgbClr val="A4A3A4"/>
          </p15:clr>
        </p15:guide>
        <p15:guide id="4" pos="912" userDrawn="1">
          <p15:clr>
            <a:srgbClr val="A4A3A4"/>
          </p15:clr>
        </p15:guide>
        <p15:guide id="5" pos="432" userDrawn="1">
          <p15:clr>
            <a:srgbClr val="A4A3A4"/>
          </p15:clr>
        </p15:guide>
        <p15:guide id="6" pos="17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showGuides="1">
      <p:cViewPr>
        <p:scale>
          <a:sx n="76" d="100"/>
          <a:sy n="76" d="100"/>
        </p:scale>
        <p:origin x="1565" y="-101"/>
      </p:cViewPr>
      <p:guideLst>
        <p:guide orient="horz" pos="3192"/>
        <p:guide pos="2448"/>
        <p:guide orient="horz" pos="1032"/>
        <p:guide pos="912"/>
        <p:guide pos="432"/>
        <p:guide pos="17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A7D7F1-0D6C-4B5D-852A-E205D54DC2F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428228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D7F1-0D6C-4B5D-852A-E205D54DC2F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180050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D7F1-0D6C-4B5D-852A-E205D54DC2F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253995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A7D7F1-0D6C-4B5D-852A-E205D54DC2F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119318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A7D7F1-0D6C-4B5D-852A-E205D54DC2FD}" type="datetimeFigureOut">
              <a:rPr lang="en-US" smtClean="0"/>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136145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A7D7F1-0D6C-4B5D-852A-E205D54DC2F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318445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A7D7F1-0D6C-4B5D-852A-E205D54DC2FD}" type="datetimeFigureOut">
              <a:rPr lang="en-US" smtClean="0"/>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328807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A7D7F1-0D6C-4B5D-852A-E205D54DC2FD}" type="datetimeFigureOut">
              <a:rPr lang="en-US" smtClean="0"/>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114696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7D7F1-0D6C-4B5D-852A-E205D54DC2FD}" type="datetimeFigureOut">
              <a:rPr lang="en-US" smtClean="0"/>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33590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DBA7D7F1-0D6C-4B5D-852A-E205D54DC2F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1381872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DBA7D7F1-0D6C-4B5D-852A-E205D54DC2FD}" type="datetimeFigureOut">
              <a:rPr lang="en-US" smtClean="0"/>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D05BB-F06C-4CD7-937E-83F2BC742981}" type="slidenum">
              <a:rPr lang="en-US" smtClean="0"/>
              <a:t>‹#›</a:t>
            </a:fld>
            <a:endParaRPr lang="en-US"/>
          </a:p>
        </p:txBody>
      </p:sp>
    </p:spTree>
    <p:extLst>
      <p:ext uri="{BB962C8B-B14F-4D97-AF65-F5344CB8AC3E}">
        <p14:creationId xmlns:p14="http://schemas.microsoft.com/office/powerpoint/2010/main" val="346650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DBA7D7F1-0D6C-4B5D-852A-E205D54DC2FD}" type="datetimeFigureOut">
              <a:rPr lang="en-US" smtClean="0"/>
              <a:t>10/8/2018</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3EFD05BB-F06C-4CD7-937E-83F2BC742981}" type="slidenum">
              <a:rPr lang="en-US" smtClean="0"/>
              <a:t>‹#›</a:t>
            </a:fld>
            <a:endParaRPr lang="en-US"/>
          </a:p>
        </p:txBody>
      </p:sp>
    </p:spTree>
    <p:extLst>
      <p:ext uri="{BB962C8B-B14F-4D97-AF65-F5344CB8AC3E}">
        <p14:creationId xmlns:p14="http://schemas.microsoft.com/office/powerpoint/2010/main" val="2373650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lasmodb.org/plasmo/app/record/dataset/DS_715bf2deda"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4" Type="http://schemas.openxmlformats.org/officeDocument/2006/relationships/image" Target="../media/image10.tmp"/></Relationships>
</file>

<file path=ppt/slides/_rels/slide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42AE8DD-39C7-40A7-83F6-74FB0EA7E6F8}"/>
              </a:ext>
            </a:extLst>
          </p:cNvPr>
          <p:cNvSpPr txBox="1"/>
          <p:nvPr/>
        </p:nvSpPr>
        <p:spPr>
          <a:xfrm>
            <a:off x="811635" y="622637"/>
            <a:ext cx="6149130" cy="3539430"/>
          </a:xfrm>
          <a:prstGeom prst="rect">
            <a:avLst/>
          </a:prstGeom>
          <a:noFill/>
        </p:spPr>
        <p:txBody>
          <a:bodyPr wrap="square" rtlCol="0">
            <a:spAutoFit/>
          </a:bodyPr>
          <a:lstStyle/>
          <a:p>
            <a:r>
              <a:rPr lang="en-US" sz="1400" dirty="0"/>
              <a:t>The </a:t>
            </a:r>
            <a:r>
              <a:rPr lang="en-US" sz="1400" dirty="0" err="1"/>
              <a:t>EuPathDB</a:t>
            </a:r>
            <a:r>
              <a:rPr lang="en-US" sz="1400" dirty="0"/>
              <a:t> Sense/Antisense search is available for any RNA sequence data set based on strand specific data.  For each gene, the search compares the fold change in sense reads to the fold change in antisense reads (A) and returns genes that have simultaneous changes in sense vs antisense expression between two samples (B). Versatile search parameters allow for choosing the direction and magnitude of the change in sense and antisense transcripts.  The search result page lists genes and indicates the paired Reference-&gt;Comparison samples that meet the criteria, and offers two graphs to help interpret the search results (FPKM vs sample bar graph, antisense FC vs sense FC scatter plot). </a:t>
            </a:r>
          </a:p>
          <a:p>
            <a:endParaRPr lang="en-US" sz="1400" dirty="0"/>
          </a:p>
          <a:p>
            <a:r>
              <a:rPr lang="en-US" sz="1400" dirty="0"/>
              <a:t>This tutorial demonstrates the Sense/Antisense search using the </a:t>
            </a:r>
            <a:r>
              <a:rPr lang="en-US" sz="1400" dirty="0" err="1"/>
              <a:t>PlasmoDB</a:t>
            </a:r>
            <a:r>
              <a:rPr lang="en-US" sz="1400" dirty="0"/>
              <a:t> data set </a:t>
            </a:r>
            <a:r>
              <a:rPr lang="en-US" sz="1400" dirty="0">
                <a:hlinkClick r:id="rId2">
                  <a:extLst>
                    <a:ext uri="{A12FA001-AC4F-418D-AE19-62706E023703}">
                      <ahyp:hlinkClr xmlns:ahyp="http://schemas.microsoft.com/office/drawing/2018/hyperlinkcolor" val="tx"/>
                    </a:ext>
                  </a:extLst>
                </a:hlinkClick>
              </a:rPr>
              <a:t>Intraerythrocytic cycle transcriptome (3D7), </a:t>
            </a:r>
            <a:r>
              <a:rPr lang="en-US" sz="1400" dirty="0"/>
              <a:t>a time course strand specific RNA sequence analysis of 8 time points.  We will configure the search to return protein coding genes whose sense transcripts decrease 2 fold while their antisense transcripts increase 2 fold between any time points in the Intraerythrocytic cycle transcriptome experiment.</a:t>
            </a:r>
          </a:p>
        </p:txBody>
      </p:sp>
      <p:grpSp>
        <p:nvGrpSpPr>
          <p:cNvPr id="93" name="Group 92">
            <a:extLst>
              <a:ext uri="{FF2B5EF4-FFF2-40B4-BE49-F238E27FC236}">
                <a16:creationId xmlns:a16="http://schemas.microsoft.com/office/drawing/2014/main" id="{2E78F4DD-FCC3-4131-8D0D-4EE948A2BC6C}"/>
              </a:ext>
            </a:extLst>
          </p:cNvPr>
          <p:cNvGrpSpPr/>
          <p:nvPr/>
        </p:nvGrpSpPr>
        <p:grpSpPr>
          <a:xfrm>
            <a:off x="567734" y="4507352"/>
            <a:ext cx="6799278" cy="1461570"/>
            <a:chOff x="606164" y="2990050"/>
            <a:chExt cx="6799278" cy="1461570"/>
          </a:xfrm>
        </p:grpSpPr>
        <p:grpSp>
          <p:nvGrpSpPr>
            <p:cNvPr id="64" name="Group 63">
              <a:extLst>
                <a:ext uri="{FF2B5EF4-FFF2-40B4-BE49-F238E27FC236}">
                  <a16:creationId xmlns:a16="http://schemas.microsoft.com/office/drawing/2014/main" id="{548ACE1F-572C-479E-B886-E71B8A7ED336}"/>
                </a:ext>
              </a:extLst>
            </p:cNvPr>
            <p:cNvGrpSpPr/>
            <p:nvPr/>
          </p:nvGrpSpPr>
          <p:grpSpPr>
            <a:xfrm>
              <a:off x="606164" y="2990050"/>
              <a:ext cx="6799278" cy="1461570"/>
              <a:chOff x="830509" y="1080889"/>
              <a:chExt cx="6799278" cy="1461570"/>
            </a:xfrm>
          </p:grpSpPr>
          <p:pic>
            <p:nvPicPr>
              <p:cNvPr id="28" name="Picture 27">
                <a:extLst>
                  <a:ext uri="{FF2B5EF4-FFF2-40B4-BE49-F238E27FC236}">
                    <a16:creationId xmlns:a16="http://schemas.microsoft.com/office/drawing/2014/main" id="{CB9CCBF9-0CB3-43A7-958B-8BFCC240C66D}"/>
                  </a:ext>
                </a:extLst>
              </p:cNvPr>
              <p:cNvPicPr>
                <a:picLocks noChangeAspect="1"/>
              </p:cNvPicPr>
              <p:nvPr/>
            </p:nvPicPr>
            <p:blipFill rotWithShape="1">
              <a:blip r:embed="rId3"/>
              <a:srcRect l="29170" t="16141" r="25385" b="67027"/>
              <a:stretch/>
            </p:blipFill>
            <p:spPr>
              <a:xfrm>
                <a:off x="830509" y="2004968"/>
                <a:ext cx="2164361" cy="360727"/>
              </a:xfrm>
              <a:prstGeom prst="rect">
                <a:avLst/>
              </a:prstGeom>
            </p:spPr>
          </p:pic>
          <p:sp>
            <p:nvSpPr>
              <p:cNvPr id="41" name="TextBox 40">
                <a:extLst>
                  <a:ext uri="{FF2B5EF4-FFF2-40B4-BE49-F238E27FC236}">
                    <a16:creationId xmlns:a16="http://schemas.microsoft.com/office/drawing/2014/main" id="{AC245A86-AD0C-4DA3-9924-68C0010117BE}"/>
                  </a:ext>
                </a:extLst>
              </p:cNvPr>
              <p:cNvSpPr txBox="1"/>
              <p:nvPr/>
            </p:nvSpPr>
            <p:spPr>
              <a:xfrm>
                <a:off x="1122835" y="1080889"/>
                <a:ext cx="1484555" cy="646331"/>
              </a:xfrm>
              <a:prstGeom prst="rect">
                <a:avLst/>
              </a:prstGeom>
              <a:noFill/>
            </p:spPr>
            <p:txBody>
              <a:bodyPr wrap="square" rtlCol="0">
                <a:spAutoFit/>
              </a:bodyPr>
              <a:lstStyle/>
              <a:p>
                <a:pPr algn="ctr"/>
                <a:r>
                  <a:rPr lang="en-US" dirty="0"/>
                  <a:t>Reference (Sample 1) </a:t>
                </a:r>
              </a:p>
            </p:txBody>
          </p:sp>
          <p:cxnSp>
            <p:nvCxnSpPr>
              <p:cNvPr id="50" name="Straight Arrow Connector 49">
                <a:extLst>
                  <a:ext uri="{FF2B5EF4-FFF2-40B4-BE49-F238E27FC236}">
                    <a16:creationId xmlns:a16="http://schemas.microsoft.com/office/drawing/2014/main" id="{194041FB-C86E-4DEF-BA0E-A0788B8458D4}"/>
                  </a:ext>
                </a:extLst>
              </p:cNvPr>
              <p:cNvCxnSpPr>
                <a:cxnSpLocks/>
              </p:cNvCxnSpPr>
              <p:nvPr/>
            </p:nvCxnSpPr>
            <p:spPr>
              <a:xfrm>
                <a:off x="1269534" y="1848374"/>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EBDDBA6-AD5F-422A-A58F-7DBBB4BBD783}"/>
                  </a:ext>
                </a:extLst>
              </p:cNvPr>
              <p:cNvCxnSpPr>
                <a:cxnSpLocks/>
              </p:cNvCxnSpPr>
              <p:nvPr/>
            </p:nvCxnSpPr>
            <p:spPr>
              <a:xfrm>
                <a:off x="1421934" y="1950440"/>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926BA79-F658-431A-9191-CC637FD6AD8A}"/>
                  </a:ext>
                </a:extLst>
              </p:cNvPr>
              <p:cNvCxnSpPr>
                <a:cxnSpLocks/>
              </p:cNvCxnSpPr>
              <p:nvPr/>
            </p:nvCxnSpPr>
            <p:spPr>
              <a:xfrm>
                <a:off x="1750503" y="1901504"/>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82582A3-9AA0-4041-9DCB-DD8D57EE48DD}"/>
                  </a:ext>
                </a:extLst>
              </p:cNvPr>
              <p:cNvCxnSpPr>
                <a:cxnSpLocks/>
              </p:cNvCxnSpPr>
              <p:nvPr/>
            </p:nvCxnSpPr>
            <p:spPr>
              <a:xfrm>
                <a:off x="1894514" y="1819012"/>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FE4E9AC-2D73-456B-8480-7B1EA3684296}"/>
                  </a:ext>
                </a:extLst>
              </p:cNvPr>
              <p:cNvCxnSpPr>
                <a:cxnSpLocks/>
              </p:cNvCxnSpPr>
              <p:nvPr/>
            </p:nvCxnSpPr>
            <p:spPr>
              <a:xfrm>
                <a:off x="2114026" y="1929468"/>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1DBE95-3D1E-46C5-827C-D1BC71469226}"/>
                  </a:ext>
                </a:extLst>
              </p:cNvPr>
              <p:cNvCxnSpPr>
                <a:cxnSpLocks/>
              </p:cNvCxnSpPr>
              <p:nvPr/>
            </p:nvCxnSpPr>
            <p:spPr>
              <a:xfrm>
                <a:off x="2224481" y="1763086"/>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4DD39BC-8722-4258-AD0A-235A48DC7C0A}"/>
                  </a:ext>
                </a:extLst>
              </p:cNvPr>
              <p:cNvCxnSpPr>
                <a:cxnSpLocks/>
              </p:cNvCxnSpPr>
              <p:nvPr/>
            </p:nvCxnSpPr>
            <p:spPr>
              <a:xfrm>
                <a:off x="1537982" y="1772873"/>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6B5E4F9-7634-4FC7-88F4-0A806B4282C5}"/>
                  </a:ext>
                </a:extLst>
              </p:cNvPr>
              <p:cNvCxnSpPr>
                <a:cxnSpLocks/>
              </p:cNvCxnSpPr>
              <p:nvPr/>
            </p:nvCxnSpPr>
            <p:spPr>
              <a:xfrm flipH="1">
                <a:off x="1469469" y="2400650"/>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A3849CB-0030-48D1-B552-E8EB3DC4BF89}"/>
                  </a:ext>
                </a:extLst>
              </p:cNvPr>
              <p:cNvCxnSpPr>
                <a:cxnSpLocks/>
              </p:cNvCxnSpPr>
              <p:nvPr/>
            </p:nvCxnSpPr>
            <p:spPr>
              <a:xfrm flipH="1">
                <a:off x="2049707" y="2393659"/>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D79EE93-96FA-4245-985F-AF4587E8079A}"/>
                  </a:ext>
                </a:extLst>
              </p:cNvPr>
              <p:cNvPicPr>
                <a:picLocks noChangeAspect="1"/>
              </p:cNvPicPr>
              <p:nvPr/>
            </p:nvPicPr>
            <p:blipFill rotWithShape="1">
              <a:blip r:embed="rId3"/>
              <a:srcRect l="29317" t="67745" r="25590" b="16989"/>
              <a:stretch/>
            </p:blipFill>
            <p:spPr>
              <a:xfrm>
                <a:off x="3473043" y="1996580"/>
                <a:ext cx="2147582" cy="327170"/>
              </a:xfrm>
              <a:prstGeom prst="rect">
                <a:avLst/>
              </a:prstGeom>
            </p:spPr>
          </p:pic>
          <p:cxnSp>
            <p:nvCxnSpPr>
              <p:cNvPr id="39" name="Straight Arrow Connector 38">
                <a:extLst>
                  <a:ext uri="{FF2B5EF4-FFF2-40B4-BE49-F238E27FC236}">
                    <a16:creationId xmlns:a16="http://schemas.microsoft.com/office/drawing/2014/main" id="{51055A1C-032D-4BE9-9E51-FC1996FFCE0D}"/>
                  </a:ext>
                </a:extLst>
              </p:cNvPr>
              <p:cNvCxnSpPr>
                <a:cxnSpLocks/>
              </p:cNvCxnSpPr>
              <p:nvPr/>
            </p:nvCxnSpPr>
            <p:spPr>
              <a:xfrm>
                <a:off x="4102217" y="1929468"/>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E509B9C-A535-4D88-92A6-086C01CB000D}"/>
                  </a:ext>
                </a:extLst>
              </p:cNvPr>
              <p:cNvCxnSpPr>
                <a:cxnSpLocks/>
              </p:cNvCxnSpPr>
              <p:nvPr/>
            </p:nvCxnSpPr>
            <p:spPr>
              <a:xfrm>
                <a:off x="4682455" y="1922477"/>
                <a:ext cx="293614" cy="0"/>
              </a:xfrm>
              <a:prstGeom prst="straightConnector1">
                <a:avLst/>
              </a:prstGeom>
              <a:ln w="28575">
                <a:solidFill>
                  <a:srgbClr val="00B05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0ABF2B0-0698-479E-808C-D42800672B1F}"/>
                  </a:ext>
                </a:extLst>
              </p:cNvPr>
              <p:cNvCxnSpPr>
                <a:cxnSpLocks/>
              </p:cNvCxnSpPr>
              <p:nvPr/>
            </p:nvCxnSpPr>
            <p:spPr>
              <a:xfrm flipH="1">
                <a:off x="4002950" y="2434206"/>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466EC2-7D65-4AA7-9C3A-4B9E4EB36857}"/>
                  </a:ext>
                </a:extLst>
              </p:cNvPr>
              <p:cNvCxnSpPr>
                <a:cxnSpLocks/>
              </p:cNvCxnSpPr>
              <p:nvPr/>
            </p:nvCxnSpPr>
            <p:spPr>
              <a:xfrm flipH="1">
                <a:off x="4155350" y="2536272"/>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6DF03F2-AB39-46C9-AD00-BF58EC9E8BA0}"/>
                  </a:ext>
                </a:extLst>
              </p:cNvPr>
              <p:cNvCxnSpPr>
                <a:cxnSpLocks/>
              </p:cNvCxnSpPr>
              <p:nvPr/>
            </p:nvCxnSpPr>
            <p:spPr>
              <a:xfrm flipH="1">
                <a:off x="4483919" y="2487336"/>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9A8BA00-D23C-40A8-AF9F-7978BFA2CA68}"/>
                  </a:ext>
                </a:extLst>
              </p:cNvPr>
              <p:cNvCxnSpPr>
                <a:cxnSpLocks/>
              </p:cNvCxnSpPr>
              <p:nvPr/>
            </p:nvCxnSpPr>
            <p:spPr>
              <a:xfrm flipH="1">
                <a:off x="4627930" y="2404844"/>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A0DB00-E904-4518-A18D-5088E5E7A526}"/>
                  </a:ext>
                </a:extLst>
              </p:cNvPr>
              <p:cNvCxnSpPr>
                <a:cxnSpLocks/>
              </p:cNvCxnSpPr>
              <p:nvPr/>
            </p:nvCxnSpPr>
            <p:spPr>
              <a:xfrm flipH="1">
                <a:off x="4847442" y="2515300"/>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D1E38EC-4985-47E9-A458-BFA7F4E865AF}"/>
                  </a:ext>
                </a:extLst>
              </p:cNvPr>
              <p:cNvCxnSpPr>
                <a:cxnSpLocks/>
              </p:cNvCxnSpPr>
              <p:nvPr/>
            </p:nvCxnSpPr>
            <p:spPr>
              <a:xfrm flipH="1">
                <a:off x="4957897" y="2348918"/>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0292B78-6945-4A2B-A6C0-41CE23035E24}"/>
                  </a:ext>
                </a:extLst>
              </p:cNvPr>
              <p:cNvCxnSpPr>
                <a:cxnSpLocks/>
              </p:cNvCxnSpPr>
              <p:nvPr/>
            </p:nvCxnSpPr>
            <p:spPr>
              <a:xfrm flipH="1">
                <a:off x="4271398" y="2358705"/>
                <a:ext cx="293614" cy="0"/>
              </a:xfrm>
              <a:prstGeom prst="straightConnector1">
                <a:avLst/>
              </a:prstGeom>
              <a:ln w="28575">
                <a:solidFill>
                  <a:srgbClr val="7030A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025529B-5B12-40B4-9C8E-D10DC0EAC08A}"/>
                  </a:ext>
                </a:extLst>
              </p:cNvPr>
              <p:cNvSpPr txBox="1"/>
              <p:nvPr/>
            </p:nvSpPr>
            <p:spPr>
              <a:xfrm>
                <a:off x="3903894" y="1082285"/>
                <a:ext cx="1317744" cy="646331"/>
              </a:xfrm>
              <a:prstGeom prst="rect">
                <a:avLst/>
              </a:prstGeom>
              <a:noFill/>
            </p:spPr>
            <p:txBody>
              <a:bodyPr wrap="square" rtlCol="0">
                <a:spAutoFit/>
              </a:bodyPr>
              <a:lstStyle/>
              <a:p>
                <a:pPr algn="ctr"/>
                <a:r>
                  <a:rPr lang="en-US" dirty="0"/>
                  <a:t>Comparison (Sample 2)</a:t>
                </a:r>
              </a:p>
            </p:txBody>
          </p:sp>
          <p:sp>
            <p:nvSpPr>
              <p:cNvPr id="63" name="TextBox 62">
                <a:extLst>
                  <a:ext uri="{FF2B5EF4-FFF2-40B4-BE49-F238E27FC236}">
                    <a16:creationId xmlns:a16="http://schemas.microsoft.com/office/drawing/2014/main" id="{19D6A462-6827-457D-88E7-3B181770CB01}"/>
                  </a:ext>
                </a:extLst>
              </p:cNvPr>
              <p:cNvSpPr txBox="1"/>
              <p:nvPr/>
            </p:nvSpPr>
            <p:spPr>
              <a:xfrm>
                <a:off x="5805181" y="1526796"/>
                <a:ext cx="1824606" cy="1015663"/>
              </a:xfrm>
              <a:prstGeom prst="rect">
                <a:avLst/>
              </a:prstGeom>
              <a:noFill/>
            </p:spPr>
            <p:txBody>
              <a:bodyPr wrap="square" rtlCol="0">
                <a:spAutoFit/>
              </a:bodyPr>
              <a:lstStyle/>
              <a:p>
                <a:r>
                  <a:rPr lang="en-US" sz="1200" dirty="0">
                    <a:solidFill>
                      <a:srgbClr val="00B050"/>
                    </a:solidFill>
                  </a:rPr>
                  <a:t>Sense reads </a:t>
                </a:r>
                <a:r>
                  <a:rPr lang="en-US" sz="1200" dirty="0"/>
                  <a:t>decrease in comparison vs reference while </a:t>
                </a:r>
                <a:r>
                  <a:rPr lang="en-US" sz="1200" b="1" dirty="0">
                    <a:solidFill>
                      <a:srgbClr val="7030A0"/>
                    </a:solidFill>
                  </a:rPr>
                  <a:t>antisense reads </a:t>
                </a:r>
                <a:r>
                  <a:rPr lang="en-US" sz="1200" dirty="0"/>
                  <a:t>increase in comparison vs reference. </a:t>
                </a:r>
              </a:p>
            </p:txBody>
          </p:sp>
        </p:grpSp>
        <p:sp>
          <p:nvSpPr>
            <p:cNvPr id="91" name="TextBox 90">
              <a:extLst>
                <a:ext uri="{FF2B5EF4-FFF2-40B4-BE49-F238E27FC236}">
                  <a16:creationId xmlns:a16="http://schemas.microsoft.com/office/drawing/2014/main" id="{6B781BE0-05D5-48EB-960B-B800ECE39039}"/>
                </a:ext>
              </a:extLst>
            </p:cNvPr>
            <p:cNvSpPr txBox="1"/>
            <p:nvPr/>
          </p:nvSpPr>
          <p:spPr>
            <a:xfrm>
              <a:off x="612950" y="3084844"/>
              <a:ext cx="340158" cy="400110"/>
            </a:xfrm>
            <a:prstGeom prst="rect">
              <a:avLst/>
            </a:prstGeom>
            <a:noFill/>
          </p:spPr>
          <p:txBody>
            <a:bodyPr wrap="none" rtlCol="0">
              <a:spAutoFit/>
            </a:bodyPr>
            <a:lstStyle/>
            <a:p>
              <a:r>
                <a:rPr lang="en-US" sz="2000" b="1" dirty="0"/>
                <a:t>A</a:t>
              </a:r>
            </a:p>
          </p:txBody>
        </p:sp>
      </p:grpSp>
      <p:grpSp>
        <p:nvGrpSpPr>
          <p:cNvPr id="94" name="Group 93">
            <a:extLst>
              <a:ext uri="{FF2B5EF4-FFF2-40B4-BE49-F238E27FC236}">
                <a16:creationId xmlns:a16="http://schemas.microsoft.com/office/drawing/2014/main" id="{B8328C9B-DFFF-4AF8-B474-5BBF8978710D}"/>
              </a:ext>
            </a:extLst>
          </p:cNvPr>
          <p:cNvGrpSpPr/>
          <p:nvPr/>
        </p:nvGrpSpPr>
        <p:grpSpPr>
          <a:xfrm>
            <a:off x="584480" y="6362275"/>
            <a:ext cx="6755842" cy="2778091"/>
            <a:chOff x="604576" y="6181411"/>
            <a:chExt cx="6755842" cy="2778091"/>
          </a:xfrm>
        </p:grpSpPr>
        <p:grpSp>
          <p:nvGrpSpPr>
            <p:cNvPr id="89" name="Group 88">
              <a:extLst>
                <a:ext uri="{FF2B5EF4-FFF2-40B4-BE49-F238E27FC236}">
                  <a16:creationId xmlns:a16="http://schemas.microsoft.com/office/drawing/2014/main" id="{0CE0F217-8343-4478-B72C-2D625B17D7F2}"/>
                </a:ext>
              </a:extLst>
            </p:cNvPr>
            <p:cNvGrpSpPr/>
            <p:nvPr/>
          </p:nvGrpSpPr>
          <p:grpSpPr>
            <a:xfrm>
              <a:off x="685800" y="6203602"/>
              <a:ext cx="6674618" cy="2755900"/>
              <a:chOff x="570244" y="5600700"/>
              <a:chExt cx="6674618" cy="2755900"/>
            </a:xfrm>
          </p:grpSpPr>
          <p:pic>
            <p:nvPicPr>
              <p:cNvPr id="72" name="Picture 71">
                <a:extLst>
                  <a:ext uri="{FF2B5EF4-FFF2-40B4-BE49-F238E27FC236}">
                    <a16:creationId xmlns:a16="http://schemas.microsoft.com/office/drawing/2014/main" id="{D73E772E-3644-49D8-9657-F101F5383222}"/>
                  </a:ext>
                </a:extLst>
              </p:cNvPr>
              <p:cNvPicPr>
                <a:picLocks noChangeAspect="1"/>
              </p:cNvPicPr>
              <p:nvPr/>
            </p:nvPicPr>
            <p:blipFill rotWithShape="1">
              <a:blip r:embed="rId4"/>
              <a:srcRect l="1023" t="12134" r="19673" b="4240"/>
              <a:stretch/>
            </p:blipFill>
            <p:spPr>
              <a:xfrm>
                <a:off x="1968500" y="5600700"/>
                <a:ext cx="3885532" cy="2755900"/>
              </a:xfrm>
              <a:prstGeom prst="rect">
                <a:avLst/>
              </a:prstGeom>
            </p:spPr>
          </p:pic>
          <p:cxnSp>
            <p:nvCxnSpPr>
              <p:cNvPr id="74" name="Straight Connector 73">
                <a:extLst>
                  <a:ext uri="{FF2B5EF4-FFF2-40B4-BE49-F238E27FC236}">
                    <a16:creationId xmlns:a16="http://schemas.microsoft.com/office/drawing/2014/main" id="{A666C726-782C-48B8-ADB6-FEFF9898CF2D}"/>
                  </a:ext>
                </a:extLst>
              </p:cNvPr>
              <p:cNvCxnSpPr>
                <a:cxnSpLocks/>
              </p:cNvCxnSpPr>
              <p:nvPr/>
            </p:nvCxnSpPr>
            <p:spPr>
              <a:xfrm>
                <a:off x="1447800" y="6251788"/>
                <a:ext cx="1064288"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68E44C9-B598-46F7-9C38-7E1313EB04CF}"/>
                  </a:ext>
                </a:extLst>
              </p:cNvPr>
              <p:cNvCxnSpPr>
                <a:cxnSpLocks/>
              </p:cNvCxnSpPr>
              <p:nvPr/>
            </p:nvCxnSpPr>
            <p:spPr>
              <a:xfrm>
                <a:off x="1426011" y="7338796"/>
                <a:ext cx="2871894"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386D4AB-6FE0-476D-AE05-0A54A450BA5F}"/>
                  </a:ext>
                </a:extLst>
              </p:cNvPr>
              <p:cNvSpPr txBox="1"/>
              <p:nvPr/>
            </p:nvSpPr>
            <p:spPr>
              <a:xfrm>
                <a:off x="570244" y="6573722"/>
                <a:ext cx="1318846" cy="461665"/>
              </a:xfrm>
              <a:prstGeom prst="rect">
                <a:avLst/>
              </a:prstGeom>
              <a:noFill/>
            </p:spPr>
            <p:txBody>
              <a:bodyPr wrap="square" rtlCol="0">
                <a:spAutoFit/>
              </a:bodyPr>
              <a:lstStyle/>
              <a:p>
                <a:r>
                  <a:rPr lang="en-US" sz="1200" dirty="0">
                    <a:solidFill>
                      <a:srgbClr val="00B050"/>
                    </a:solidFill>
                  </a:rPr>
                  <a:t>Sense fold change = 2.5X decrease</a:t>
                </a:r>
                <a:endParaRPr lang="en-US" sz="1200" dirty="0"/>
              </a:p>
            </p:txBody>
          </p:sp>
          <p:cxnSp>
            <p:nvCxnSpPr>
              <p:cNvPr id="80" name="Straight Arrow Connector 79">
                <a:extLst>
                  <a:ext uri="{FF2B5EF4-FFF2-40B4-BE49-F238E27FC236}">
                    <a16:creationId xmlns:a16="http://schemas.microsoft.com/office/drawing/2014/main" id="{07A38EAF-2583-42C7-B999-DA6A854E523F}"/>
                  </a:ext>
                </a:extLst>
              </p:cNvPr>
              <p:cNvCxnSpPr/>
              <p:nvPr/>
            </p:nvCxnSpPr>
            <p:spPr>
              <a:xfrm>
                <a:off x="1838851" y="6320413"/>
                <a:ext cx="0" cy="904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2440694-1FEF-457C-ADEC-E8AB9241E17B}"/>
                  </a:ext>
                </a:extLst>
              </p:cNvPr>
              <p:cNvCxnSpPr>
                <a:cxnSpLocks/>
              </p:cNvCxnSpPr>
              <p:nvPr/>
            </p:nvCxnSpPr>
            <p:spPr>
              <a:xfrm>
                <a:off x="5509009" y="6936751"/>
                <a:ext cx="1122903"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95DAA38-1F64-43C6-BA31-12AD812FBCA4}"/>
                  </a:ext>
                </a:extLst>
              </p:cNvPr>
              <p:cNvCxnSpPr>
                <a:cxnSpLocks/>
              </p:cNvCxnSpPr>
              <p:nvPr/>
            </p:nvCxnSpPr>
            <p:spPr>
              <a:xfrm>
                <a:off x="3799097" y="7682114"/>
                <a:ext cx="2871894" cy="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B909F1F-886A-4067-9449-A0185943A1FF}"/>
                  </a:ext>
                </a:extLst>
              </p:cNvPr>
              <p:cNvSpPr txBox="1"/>
              <p:nvPr/>
            </p:nvSpPr>
            <p:spPr>
              <a:xfrm>
                <a:off x="5606144" y="7087862"/>
                <a:ext cx="1638718" cy="461665"/>
              </a:xfrm>
              <a:prstGeom prst="rect">
                <a:avLst/>
              </a:prstGeom>
              <a:noFill/>
              <a:ln>
                <a:noFill/>
              </a:ln>
            </p:spPr>
            <p:txBody>
              <a:bodyPr wrap="square" rtlCol="0">
                <a:spAutoFit/>
              </a:bodyPr>
              <a:lstStyle/>
              <a:p>
                <a:r>
                  <a:rPr lang="en-US" sz="1200" dirty="0">
                    <a:solidFill>
                      <a:srgbClr val="7030A0"/>
                    </a:solidFill>
                  </a:rPr>
                  <a:t>Antisense fold change = 3X increase</a:t>
                </a:r>
              </a:p>
            </p:txBody>
          </p:sp>
          <p:cxnSp>
            <p:nvCxnSpPr>
              <p:cNvPr id="87" name="Straight Arrow Connector 86">
                <a:extLst>
                  <a:ext uri="{FF2B5EF4-FFF2-40B4-BE49-F238E27FC236}">
                    <a16:creationId xmlns:a16="http://schemas.microsoft.com/office/drawing/2014/main" id="{D5AC5557-B0A2-42DC-BCDC-601DAC38BCA7}"/>
                  </a:ext>
                </a:extLst>
              </p:cNvPr>
              <p:cNvCxnSpPr>
                <a:cxnSpLocks/>
              </p:cNvCxnSpPr>
              <p:nvPr/>
            </p:nvCxnSpPr>
            <p:spPr>
              <a:xfrm flipV="1">
                <a:off x="5618712" y="7063991"/>
                <a:ext cx="0" cy="5744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7E709C21-6DDB-4F33-A958-59C545736A36}"/>
                </a:ext>
              </a:extLst>
            </p:cNvPr>
            <p:cNvSpPr txBox="1"/>
            <p:nvPr/>
          </p:nvSpPr>
          <p:spPr>
            <a:xfrm>
              <a:off x="604576" y="6181411"/>
              <a:ext cx="340158" cy="400110"/>
            </a:xfrm>
            <a:prstGeom prst="rect">
              <a:avLst/>
            </a:prstGeom>
            <a:noFill/>
          </p:spPr>
          <p:txBody>
            <a:bodyPr wrap="none" rtlCol="0">
              <a:spAutoFit/>
            </a:bodyPr>
            <a:lstStyle/>
            <a:p>
              <a:r>
                <a:rPr lang="en-US" sz="2000" b="1" dirty="0"/>
                <a:t>B</a:t>
              </a:r>
            </a:p>
          </p:txBody>
        </p:sp>
      </p:grpSp>
      <p:sp>
        <p:nvSpPr>
          <p:cNvPr id="42" name="TextBox 41">
            <a:extLst>
              <a:ext uri="{FF2B5EF4-FFF2-40B4-BE49-F238E27FC236}">
                <a16:creationId xmlns:a16="http://schemas.microsoft.com/office/drawing/2014/main" id="{77E53F70-C572-45FA-9361-9BF9BD1776B7}"/>
              </a:ext>
            </a:extLst>
          </p:cNvPr>
          <p:cNvSpPr txBox="1"/>
          <p:nvPr/>
        </p:nvSpPr>
        <p:spPr>
          <a:xfrm>
            <a:off x="2363304" y="4520471"/>
            <a:ext cx="1317744" cy="369332"/>
          </a:xfrm>
          <a:prstGeom prst="rect">
            <a:avLst/>
          </a:prstGeom>
          <a:noFill/>
        </p:spPr>
        <p:txBody>
          <a:bodyPr wrap="square" rtlCol="0">
            <a:spAutoFit/>
          </a:bodyPr>
          <a:lstStyle/>
          <a:p>
            <a:pPr algn="ctr"/>
            <a:r>
              <a:rPr lang="en-US" dirty="0"/>
              <a:t>vs</a:t>
            </a:r>
          </a:p>
        </p:txBody>
      </p:sp>
    </p:spTree>
    <p:extLst>
      <p:ext uri="{BB962C8B-B14F-4D97-AF65-F5344CB8AC3E}">
        <p14:creationId xmlns:p14="http://schemas.microsoft.com/office/powerpoint/2010/main" val="312864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9EC10D-043E-41D1-A587-24BFFF446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58" y="4533413"/>
            <a:ext cx="7303683" cy="3280288"/>
          </a:xfrm>
          <a:prstGeom prst="rect">
            <a:avLst/>
          </a:prstGeom>
          <a:ln>
            <a:solidFill>
              <a:srgbClr val="C00000"/>
            </a:solidFill>
          </a:ln>
        </p:spPr>
      </p:pic>
      <p:sp>
        <p:nvSpPr>
          <p:cNvPr id="3" name="Rectangle 2">
            <a:extLst>
              <a:ext uri="{FF2B5EF4-FFF2-40B4-BE49-F238E27FC236}">
                <a16:creationId xmlns:a16="http://schemas.microsoft.com/office/drawing/2014/main" id="{E1C37312-F73F-4BAA-B718-949909427436}"/>
              </a:ext>
            </a:extLst>
          </p:cNvPr>
          <p:cNvSpPr/>
          <p:nvPr/>
        </p:nvSpPr>
        <p:spPr>
          <a:xfrm>
            <a:off x="7155809" y="5383465"/>
            <a:ext cx="340013" cy="2395506"/>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onnector: Curved 3">
            <a:extLst>
              <a:ext uri="{FF2B5EF4-FFF2-40B4-BE49-F238E27FC236}">
                <a16:creationId xmlns:a16="http://schemas.microsoft.com/office/drawing/2014/main" id="{DE429C9E-61A9-4DAB-A7AB-BE5A752D07A9}"/>
              </a:ext>
            </a:extLst>
          </p:cNvPr>
          <p:cNvCxnSpPr>
            <a:cxnSpLocks/>
          </p:cNvCxnSpPr>
          <p:nvPr/>
        </p:nvCxnSpPr>
        <p:spPr>
          <a:xfrm rot="5400000">
            <a:off x="6584877" y="7466813"/>
            <a:ext cx="830939" cy="430465"/>
          </a:xfrm>
          <a:prstGeom prst="curvedConnector3">
            <a:avLst>
              <a:gd name="adj1" fmla="val -1035"/>
            </a:avLst>
          </a:prstGeom>
          <a:ln w="38100">
            <a:solidFill>
              <a:srgbClr val="C0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08CB443B-1826-4A7E-B932-FA6AC03510EA}"/>
              </a:ext>
            </a:extLst>
          </p:cNvPr>
          <p:cNvGrpSpPr/>
          <p:nvPr/>
        </p:nvGrpSpPr>
        <p:grpSpPr>
          <a:xfrm>
            <a:off x="4843305" y="1758914"/>
            <a:ext cx="2194766" cy="2612118"/>
            <a:chOff x="4781357" y="3337181"/>
            <a:chExt cx="2194766" cy="2612118"/>
          </a:xfrm>
        </p:grpSpPr>
        <p:pic>
          <p:nvPicPr>
            <p:cNvPr id="6" name="Picture 5">
              <a:extLst>
                <a:ext uri="{FF2B5EF4-FFF2-40B4-BE49-F238E27FC236}">
                  <a16:creationId xmlns:a16="http://schemas.microsoft.com/office/drawing/2014/main" id="{3948D3CD-947B-4CF3-9481-9834117A1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659" y="3337181"/>
              <a:ext cx="1760464" cy="2230282"/>
            </a:xfrm>
            <a:prstGeom prst="rect">
              <a:avLst/>
            </a:prstGeom>
            <a:ln>
              <a:solidFill>
                <a:srgbClr val="C00000"/>
              </a:solidFill>
            </a:ln>
          </p:spPr>
        </p:pic>
        <p:sp>
          <p:nvSpPr>
            <p:cNvPr id="7" name="Rectangle 6">
              <a:extLst>
                <a:ext uri="{FF2B5EF4-FFF2-40B4-BE49-F238E27FC236}">
                  <a16:creationId xmlns:a16="http://schemas.microsoft.com/office/drawing/2014/main" id="{D60D33FD-25AE-448E-9BCF-5174DD26D221}"/>
                </a:ext>
              </a:extLst>
            </p:cNvPr>
            <p:cNvSpPr/>
            <p:nvPr/>
          </p:nvSpPr>
          <p:spPr>
            <a:xfrm>
              <a:off x="5408501" y="5410621"/>
              <a:ext cx="889233" cy="114774"/>
            </a:xfrm>
            <a:prstGeom prst="rect">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41F51842-8C78-4E16-8B00-7C45C8CA6D59}"/>
                </a:ext>
              </a:extLst>
            </p:cNvPr>
            <p:cNvCxnSpPr>
              <a:cxnSpLocks/>
            </p:cNvCxnSpPr>
            <p:nvPr/>
          </p:nvCxnSpPr>
          <p:spPr>
            <a:xfrm rot="10800000" flipV="1">
              <a:off x="4781357" y="5482570"/>
              <a:ext cx="618758" cy="466729"/>
            </a:xfrm>
            <a:prstGeom prst="curvedConnector3">
              <a:avLst>
                <a:gd name="adj1" fmla="val 93847"/>
              </a:avLst>
            </a:prstGeom>
            <a:ln w="38100">
              <a:solidFill>
                <a:srgbClr val="C0000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35097244-832B-4177-BF97-D2A61E8F8F49}"/>
              </a:ext>
            </a:extLst>
          </p:cNvPr>
          <p:cNvSpPr txBox="1"/>
          <p:nvPr/>
        </p:nvSpPr>
        <p:spPr>
          <a:xfrm>
            <a:off x="1032213" y="2294139"/>
            <a:ext cx="3727356" cy="1169551"/>
          </a:xfrm>
          <a:prstGeom prst="rect">
            <a:avLst/>
          </a:prstGeom>
          <a:noFill/>
        </p:spPr>
        <p:txBody>
          <a:bodyPr wrap="square" rtlCol="0">
            <a:spAutoFit/>
          </a:bodyPr>
          <a:lstStyle/>
          <a:p>
            <a:pPr marL="342900" indent="-342900">
              <a:buFont typeface="+mj-lt"/>
              <a:buAutoNum type="arabicPeriod"/>
            </a:pPr>
            <a:r>
              <a:rPr lang="en-US" sz="1400" dirty="0">
                <a:solidFill>
                  <a:srgbClr val="0070C0"/>
                </a:solidFill>
              </a:rPr>
              <a:t>Navigate to the ‘Identify Genes by RNA Sequence Evidence’ page and choose the Sense/Antisense (SA) search for </a:t>
            </a:r>
            <a:r>
              <a:rPr lang="en-US" sz="1400" dirty="0" err="1">
                <a:solidFill>
                  <a:srgbClr val="0070C0"/>
                </a:solidFill>
              </a:rPr>
              <a:t>thedata</a:t>
            </a:r>
            <a:r>
              <a:rPr lang="en-US" sz="1400" dirty="0">
                <a:solidFill>
                  <a:srgbClr val="0070C0"/>
                </a:solidFill>
              </a:rPr>
              <a:t> set called  ‘Intraerythrocytic cycle transcriptome (3D7) (</a:t>
            </a:r>
            <a:r>
              <a:rPr lang="en-US" sz="1400" dirty="0" err="1">
                <a:solidFill>
                  <a:srgbClr val="0070C0"/>
                </a:solidFill>
              </a:rPr>
              <a:t>Hoeijmakers</a:t>
            </a:r>
            <a:r>
              <a:rPr lang="en-US" sz="1400" dirty="0">
                <a:solidFill>
                  <a:srgbClr val="0070C0"/>
                </a:solidFill>
              </a:rPr>
              <a:t> et al.)’.</a:t>
            </a:r>
          </a:p>
        </p:txBody>
      </p:sp>
    </p:spTree>
    <p:extLst>
      <p:ext uri="{BB962C8B-B14F-4D97-AF65-F5344CB8AC3E}">
        <p14:creationId xmlns:p14="http://schemas.microsoft.com/office/powerpoint/2010/main" val="371260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33D00AD-8ED4-4A31-A9E7-E959CD2F6971}"/>
              </a:ext>
            </a:extLst>
          </p:cNvPr>
          <p:cNvSpPr txBox="1"/>
          <p:nvPr/>
        </p:nvSpPr>
        <p:spPr>
          <a:xfrm>
            <a:off x="1313346" y="281354"/>
            <a:ext cx="5145708" cy="954107"/>
          </a:xfrm>
          <a:prstGeom prst="rect">
            <a:avLst/>
          </a:prstGeom>
          <a:noFill/>
        </p:spPr>
        <p:txBody>
          <a:bodyPr wrap="square" rtlCol="0">
            <a:spAutoFit/>
          </a:bodyPr>
          <a:lstStyle/>
          <a:p>
            <a:pPr marL="342900" indent="-342900">
              <a:buFont typeface="+mj-lt"/>
              <a:buAutoNum type="arabicPeriod" startAt="2"/>
            </a:pPr>
            <a:r>
              <a:rPr lang="en-US" sz="1400" dirty="0">
                <a:solidFill>
                  <a:srgbClr val="0070C0"/>
                </a:solidFill>
              </a:rPr>
              <a:t>Arrange the search parameters according to the figure below to return all  genes whose antisense transcripts increase by 2-fold while their sense transcripts decrease by 2-fold in all possible pairwise combinations of reference and comparison samples. </a:t>
            </a:r>
          </a:p>
        </p:txBody>
      </p:sp>
      <p:grpSp>
        <p:nvGrpSpPr>
          <p:cNvPr id="2" name="Group 1">
            <a:extLst>
              <a:ext uri="{FF2B5EF4-FFF2-40B4-BE49-F238E27FC236}">
                <a16:creationId xmlns:a16="http://schemas.microsoft.com/office/drawing/2014/main" id="{D81C8415-9B57-42CB-8903-2C2FB7A56CA4}"/>
              </a:ext>
            </a:extLst>
          </p:cNvPr>
          <p:cNvGrpSpPr/>
          <p:nvPr/>
        </p:nvGrpSpPr>
        <p:grpSpPr>
          <a:xfrm>
            <a:off x="331590" y="1366576"/>
            <a:ext cx="7264959" cy="8514023"/>
            <a:chOff x="160774" y="1366576"/>
            <a:chExt cx="7264959" cy="8514023"/>
          </a:xfrm>
        </p:grpSpPr>
        <p:sp>
          <p:nvSpPr>
            <p:cNvPr id="24" name="Rectangle 23">
              <a:extLst>
                <a:ext uri="{FF2B5EF4-FFF2-40B4-BE49-F238E27FC236}">
                  <a16:creationId xmlns:a16="http://schemas.microsoft.com/office/drawing/2014/main" id="{5864F777-5DC9-48DB-BFB0-70B6D6D74549}"/>
                </a:ext>
              </a:extLst>
            </p:cNvPr>
            <p:cNvSpPr/>
            <p:nvPr/>
          </p:nvSpPr>
          <p:spPr>
            <a:xfrm>
              <a:off x="160774" y="1366576"/>
              <a:ext cx="5687367" cy="81090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DA3836E-9E5C-4342-9C41-20CB99A5AFDC}"/>
                </a:ext>
              </a:extLst>
            </p:cNvPr>
            <p:cNvGrpSpPr/>
            <p:nvPr/>
          </p:nvGrpSpPr>
          <p:grpSpPr>
            <a:xfrm>
              <a:off x="190421" y="1401227"/>
              <a:ext cx="5658341" cy="8479372"/>
              <a:chOff x="190421" y="1210727"/>
              <a:chExt cx="5658341" cy="8479372"/>
            </a:xfrm>
          </p:grpSpPr>
          <p:grpSp>
            <p:nvGrpSpPr>
              <p:cNvPr id="8" name="Group 7">
                <a:extLst>
                  <a:ext uri="{FF2B5EF4-FFF2-40B4-BE49-F238E27FC236}">
                    <a16:creationId xmlns:a16="http://schemas.microsoft.com/office/drawing/2014/main" id="{87E798D2-5DF6-498D-87E7-5C94BEF6F588}"/>
                  </a:ext>
                </a:extLst>
              </p:cNvPr>
              <p:cNvGrpSpPr/>
              <p:nvPr/>
            </p:nvGrpSpPr>
            <p:grpSpPr>
              <a:xfrm>
                <a:off x="190421" y="1210727"/>
                <a:ext cx="5658341" cy="8022948"/>
                <a:chOff x="190421" y="1210727"/>
                <a:chExt cx="5658341" cy="8022948"/>
              </a:xfrm>
            </p:grpSpPr>
            <p:pic>
              <p:nvPicPr>
                <p:cNvPr id="3" name="Picture 2">
                  <a:extLst>
                    <a:ext uri="{FF2B5EF4-FFF2-40B4-BE49-F238E27FC236}">
                      <a16:creationId xmlns:a16="http://schemas.microsoft.com/office/drawing/2014/main" id="{8AA48853-B714-4FE3-9721-2B88EE99F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21" y="1210727"/>
                  <a:ext cx="5658341" cy="3109230"/>
                </a:xfrm>
                <a:prstGeom prst="rect">
                  <a:avLst/>
                </a:prstGeom>
              </p:spPr>
            </p:pic>
            <p:pic>
              <p:nvPicPr>
                <p:cNvPr id="5" name="Picture 4">
                  <a:extLst>
                    <a:ext uri="{FF2B5EF4-FFF2-40B4-BE49-F238E27FC236}">
                      <a16:creationId xmlns:a16="http://schemas.microsoft.com/office/drawing/2014/main" id="{D442C623-46D5-4F6A-A180-B0F6885AE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7" y="4219453"/>
                  <a:ext cx="5589755" cy="2358595"/>
                </a:xfrm>
                <a:prstGeom prst="rect">
                  <a:avLst/>
                </a:prstGeom>
              </p:spPr>
            </p:pic>
            <p:pic>
              <p:nvPicPr>
                <p:cNvPr id="7" name="Picture 6">
                  <a:extLst>
                    <a:ext uri="{FF2B5EF4-FFF2-40B4-BE49-F238E27FC236}">
                      <a16:creationId xmlns:a16="http://schemas.microsoft.com/office/drawing/2014/main" id="{4F83BDE5-1662-43A0-83AA-1238C2F4A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178" y="6482616"/>
                  <a:ext cx="5589755" cy="2751059"/>
                </a:xfrm>
                <a:prstGeom prst="rect">
                  <a:avLst/>
                </a:prstGeom>
              </p:spPr>
            </p:pic>
          </p:grpSp>
          <p:cxnSp>
            <p:nvCxnSpPr>
              <p:cNvPr id="11" name="Connector: Curved 10">
                <a:extLst>
                  <a:ext uri="{FF2B5EF4-FFF2-40B4-BE49-F238E27FC236}">
                    <a16:creationId xmlns:a16="http://schemas.microsoft.com/office/drawing/2014/main" id="{EE63BB2C-3C4F-4674-8EE0-917FBFE5037D}"/>
                  </a:ext>
                </a:extLst>
              </p:cNvPr>
              <p:cNvCxnSpPr>
                <a:cxnSpLocks/>
              </p:cNvCxnSpPr>
              <p:nvPr/>
            </p:nvCxnSpPr>
            <p:spPr>
              <a:xfrm rot="16200000" flipH="1">
                <a:off x="3233849" y="9177448"/>
                <a:ext cx="584117" cy="441186"/>
              </a:xfrm>
              <a:prstGeom prst="curvedConnector3">
                <a:avLst>
                  <a:gd name="adj1" fmla="val -2181"/>
                </a:avLst>
              </a:prstGeom>
              <a:ln w="38100">
                <a:solidFill>
                  <a:srgbClr val="C00000"/>
                </a:solidFill>
                <a:headEnd type="none" w="med" len="med"/>
                <a:tailEnd type="triangle" w="med" len="lg"/>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87B6ACD6-27F3-4D7D-997D-E25B5D7E44AE}"/>
                </a:ext>
              </a:extLst>
            </p:cNvPr>
            <p:cNvSpPr txBox="1"/>
            <p:nvPr/>
          </p:nvSpPr>
          <p:spPr>
            <a:xfrm>
              <a:off x="3053913" y="3469755"/>
              <a:ext cx="4371820" cy="5586145"/>
            </a:xfrm>
            <a:prstGeom prst="rect">
              <a:avLst/>
            </a:prstGeom>
            <a:solidFill>
              <a:schemeClr val="bg1"/>
            </a:solidFill>
            <a:ln>
              <a:noFill/>
            </a:ln>
          </p:spPr>
          <p:txBody>
            <a:bodyPr wrap="square" bIns="0" rtlCol="0">
              <a:spAutoFit/>
            </a:bodyPr>
            <a:lstStyle/>
            <a:p>
              <a:r>
                <a:rPr lang="en-US" sz="1200" b="1" dirty="0"/>
                <a:t>Find genes whose antisense transcripts  </a:t>
              </a:r>
              <a:r>
                <a:rPr lang="en-US" sz="1200" b="1" dirty="0">
                  <a:solidFill>
                    <a:srgbClr val="C00000"/>
                  </a:solidFill>
                </a:rPr>
                <a:t>increase</a:t>
              </a:r>
              <a:endParaRPr lang="en-US" sz="1200" b="1" dirty="0"/>
            </a:p>
            <a:p>
              <a:r>
                <a:rPr lang="en-US" sz="1200" b="1" dirty="0"/>
                <a:t>with a fold change &gt;=  </a:t>
              </a:r>
              <a:r>
                <a:rPr lang="en-US" sz="1200" b="1" dirty="0">
                  <a:solidFill>
                    <a:srgbClr val="C00000"/>
                  </a:solidFill>
                </a:rPr>
                <a:t>2</a:t>
              </a:r>
            </a:p>
            <a:p>
              <a:pPr lvl="1"/>
              <a:r>
                <a:rPr lang="en-US" sz="1200" dirty="0"/>
                <a:t>The search calculates the fold change in sense mapped reads for each gene</a:t>
              </a:r>
            </a:p>
            <a:p>
              <a:endParaRPr lang="en-US" sz="1200" b="1" dirty="0"/>
            </a:p>
            <a:p>
              <a:endParaRPr lang="en-US" sz="1200" b="1" dirty="0"/>
            </a:p>
            <a:p>
              <a:r>
                <a:rPr lang="en-US" sz="1200" b="1" dirty="0"/>
                <a:t>while the same gene's sense transcripts  </a:t>
              </a:r>
              <a:r>
                <a:rPr lang="en-US" sz="1200" b="1" dirty="0">
                  <a:solidFill>
                    <a:srgbClr val="C00000"/>
                  </a:solidFill>
                </a:rPr>
                <a:t>decrease</a:t>
              </a:r>
              <a:endParaRPr lang="en-US" sz="1200" b="1" dirty="0"/>
            </a:p>
            <a:p>
              <a:r>
                <a:rPr lang="en-US" sz="1200" b="1" dirty="0"/>
                <a:t>with a fold change &gt;=  </a:t>
              </a:r>
              <a:r>
                <a:rPr lang="en-US" sz="1200" b="1" dirty="0">
                  <a:solidFill>
                    <a:srgbClr val="C00000"/>
                  </a:solidFill>
                </a:rPr>
                <a:t>2</a:t>
              </a:r>
            </a:p>
            <a:p>
              <a:pPr lvl="1"/>
              <a:r>
                <a:rPr lang="en-US" sz="1200" dirty="0"/>
                <a:t>The search calculates the fold change in antisense mapped reads for each gene</a:t>
              </a:r>
            </a:p>
            <a:p>
              <a:endParaRPr lang="en-US" sz="1200" b="1" dirty="0"/>
            </a:p>
            <a:p>
              <a:endParaRPr lang="en-US" sz="1200" b="1" dirty="0"/>
            </a:p>
            <a:p>
              <a:r>
                <a:rPr lang="en-US" sz="1200" b="1" dirty="0"/>
                <a:t>in any of the following Comparison Samples:  </a:t>
              </a:r>
              <a:r>
                <a:rPr lang="en-US" sz="1200" b="1" dirty="0">
                  <a:solidFill>
                    <a:srgbClr val="C00000"/>
                  </a:solidFill>
                </a:rPr>
                <a:t>all samples</a:t>
              </a:r>
            </a:p>
            <a:p>
              <a:pPr lvl="1"/>
              <a:r>
                <a:rPr lang="en-US" sz="1200" dirty="0"/>
                <a:t>Choose any or all samples according to the biological comparison you want to make.   The search considers all possible pairwise combinations.</a:t>
              </a:r>
            </a:p>
            <a:p>
              <a:endParaRPr lang="en-US" sz="1200" b="1" dirty="0"/>
            </a:p>
            <a:p>
              <a:endParaRPr lang="en-US" sz="1200" b="1" dirty="0"/>
            </a:p>
            <a:p>
              <a:endParaRPr lang="en-US" sz="1200" b="1" dirty="0"/>
            </a:p>
            <a:p>
              <a:r>
                <a:rPr lang="en-US" sz="1200" b="1" dirty="0"/>
                <a:t>relative to any of the following Reference Samples:  </a:t>
              </a:r>
              <a:r>
                <a:rPr lang="en-US" sz="1200" b="1" dirty="0">
                  <a:solidFill>
                    <a:srgbClr val="C00000"/>
                  </a:solidFill>
                </a:rPr>
                <a:t>all samples</a:t>
              </a:r>
            </a:p>
            <a:p>
              <a:pPr lvl="1"/>
              <a:r>
                <a:rPr lang="en-US" sz="1200" dirty="0"/>
                <a:t>Choose any or all samples according to the biological comparison you want to make.   The search considers all possible pairwise combinations.</a:t>
              </a:r>
            </a:p>
            <a:p>
              <a:pPr lvl="1"/>
              <a:endParaRPr lang="en-US" sz="1200" dirty="0"/>
            </a:p>
            <a:p>
              <a:r>
                <a:rPr lang="en-US" sz="1200" b="1" dirty="0"/>
                <a:t>To calculate fold-changes, use a floor of:  </a:t>
              </a:r>
              <a:r>
                <a:rPr lang="en-US" sz="1200" b="1" dirty="0">
                  <a:solidFill>
                    <a:srgbClr val="C00000"/>
                  </a:solidFill>
                </a:rPr>
                <a:t>10 reads (.2 FPKM)</a:t>
              </a:r>
            </a:p>
            <a:p>
              <a:pPr lvl="1"/>
              <a:r>
                <a:rPr lang="en-US" sz="1200" dirty="0"/>
                <a:t>Choose the default setting of 10 reads or greater to avoid misleading FC values when FPKM values are close to zero.</a:t>
              </a:r>
            </a:p>
            <a:p>
              <a:endParaRPr lang="en-US" sz="1200" b="1" dirty="0"/>
            </a:p>
            <a:p>
              <a:r>
                <a:rPr lang="en-US" sz="1200" b="1" dirty="0"/>
                <a:t>Protein Coding Only:  </a:t>
              </a:r>
              <a:r>
                <a:rPr lang="en-US" sz="1200" b="1" dirty="0">
                  <a:solidFill>
                    <a:srgbClr val="C00000"/>
                  </a:solidFill>
                </a:rPr>
                <a:t>protein coding</a:t>
              </a:r>
            </a:p>
            <a:p>
              <a:r>
                <a:rPr lang="en-US" sz="1200" dirty="0"/>
                <a:t>	Choose to query all genes or the subset of protein coding</a:t>
              </a:r>
            </a:p>
          </p:txBody>
        </p:sp>
        <p:sp>
          <p:nvSpPr>
            <p:cNvPr id="18" name="Right Brace 17">
              <a:extLst>
                <a:ext uri="{FF2B5EF4-FFF2-40B4-BE49-F238E27FC236}">
                  <a16:creationId xmlns:a16="http://schemas.microsoft.com/office/drawing/2014/main" id="{7002B10F-0C9B-4014-AA11-56D477117730}"/>
                </a:ext>
              </a:extLst>
            </p:cNvPr>
            <p:cNvSpPr/>
            <p:nvPr/>
          </p:nvSpPr>
          <p:spPr>
            <a:xfrm>
              <a:off x="2705100" y="3516924"/>
              <a:ext cx="211016" cy="85411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9F68AA0-6225-42A3-A02A-0B2C2B34D07F}"/>
                </a:ext>
              </a:extLst>
            </p:cNvPr>
            <p:cNvSpPr/>
            <p:nvPr/>
          </p:nvSpPr>
          <p:spPr>
            <a:xfrm>
              <a:off x="2705100" y="4493288"/>
              <a:ext cx="211016" cy="85411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BFFA9B50-0C33-4458-9EEB-0F3FF4B85BBD}"/>
                </a:ext>
              </a:extLst>
            </p:cNvPr>
            <p:cNvSpPr/>
            <p:nvPr/>
          </p:nvSpPr>
          <p:spPr>
            <a:xfrm>
              <a:off x="2705100" y="5479701"/>
              <a:ext cx="207666" cy="106177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375F666B-021D-4BFC-9C64-529B96E3B0A2}"/>
                </a:ext>
              </a:extLst>
            </p:cNvPr>
            <p:cNvSpPr/>
            <p:nvPr/>
          </p:nvSpPr>
          <p:spPr>
            <a:xfrm>
              <a:off x="2705100" y="6717323"/>
              <a:ext cx="207666" cy="106177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a:extLst>
                <a:ext uri="{FF2B5EF4-FFF2-40B4-BE49-F238E27FC236}">
                  <a16:creationId xmlns:a16="http://schemas.microsoft.com/office/drawing/2014/main" id="{29BD5A8E-C7D8-4031-AFCC-B7CE4348EDEB}"/>
                </a:ext>
              </a:extLst>
            </p:cNvPr>
            <p:cNvSpPr/>
            <p:nvPr/>
          </p:nvSpPr>
          <p:spPr>
            <a:xfrm>
              <a:off x="2705100" y="7975042"/>
              <a:ext cx="207666" cy="375138"/>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7E53ED6B-53B1-4944-9F5E-06881184CD4F}"/>
                </a:ext>
              </a:extLst>
            </p:cNvPr>
            <p:cNvSpPr/>
            <p:nvPr/>
          </p:nvSpPr>
          <p:spPr>
            <a:xfrm>
              <a:off x="2705100" y="8469086"/>
              <a:ext cx="207666" cy="375138"/>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0313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D062246-9025-4464-94B5-EA9D07F3115F}"/>
              </a:ext>
            </a:extLst>
          </p:cNvPr>
          <p:cNvSpPr txBox="1"/>
          <p:nvPr/>
        </p:nvSpPr>
        <p:spPr>
          <a:xfrm>
            <a:off x="571500" y="257907"/>
            <a:ext cx="6629400" cy="1600438"/>
          </a:xfrm>
          <a:prstGeom prst="rect">
            <a:avLst/>
          </a:prstGeom>
          <a:noFill/>
        </p:spPr>
        <p:txBody>
          <a:bodyPr wrap="square" rtlCol="0">
            <a:spAutoFit/>
          </a:bodyPr>
          <a:lstStyle/>
          <a:p>
            <a:pPr marL="342900" indent="-342900">
              <a:buFont typeface="+mj-lt"/>
              <a:buAutoNum type="arabicPeriod" startAt="3"/>
            </a:pPr>
            <a:r>
              <a:rPr lang="en-US" sz="1400" dirty="0">
                <a:solidFill>
                  <a:srgbClr val="0070C0"/>
                </a:solidFill>
              </a:rPr>
              <a:t>Explore your results.  The search returns over 500 genes (1) with at least a 2-fold increase in antisense transcripts and a 2-fold decrease in sense transcripts between samples in the </a:t>
            </a:r>
            <a:r>
              <a:rPr lang="en-US" sz="1400" dirty="0" err="1">
                <a:solidFill>
                  <a:srgbClr val="0070C0"/>
                </a:solidFill>
              </a:rPr>
              <a:t>iRBC</a:t>
            </a:r>
            <a:r>
              <a:rPr lang="en-US" sz="1400" dirty="0">
                <a:solidFill>
                  <a:srgbClr val="0070C0"/>
                </a:solidFill>
              </a:rPr>
              <a:t> experiment.  Four search specific result columns appear in the result table: Reference-&gt;Comparison sample pairs that meet criteria (2), Max </a:t>
            </a:r>
            <a:r>
              <a:rPr lang="en-US" sz="1400" dirty="0" err="1">
                <a:solidFill>
                  <a:srgbClr val="0070C0"/>
                </a:solidFill>
              </a:rPr>
              <a:t>Sense_FC</a:t>
            </a:r>
            <a:r>
              <a:rPr lang="en-US" sz="1400" dirty="0">
                <a:solidFill>
                  <a:srgbClr val="0070C0"/>
                </a:solidFill>
              </a:rPr>
              <a:t>*</a:t>
            </a:r>
            <a:r>
              <a:rPr lang="en-US" sz="1400" dirty="0" err="1">
                <a:solidFill>
                  <a:srgbClr val="0070C0"/>
                </a:solidFill>
              </a:rPr>
              <a:t>Antisense_FC</a:t>
            </a:r>
            <a:r>
              <a:rPr lang="en-US" sz="1400" dirty="0">
                <a:solidFill>
                  <a:srgbClr val="0070C0"/>
                </a:solidFill>
              </a:rPr>
              <a:t> (3), expression graph (FPKM vs Sample) (4), and Strand specific fold change graph (log2 antisense vs log2 sense) (5).  See the next page for details about each result column.</a:t>
            </a:r>
          </a:p>
        </p:txBody>
      </p:sp>
      <p:grpSp>
        <p:nvGrpSpPr>
          <p:cNvPr id="34" name="Group 33">
            <a:extLst>
              <a:ext uri="{FF2B5EF4-FFF2-40B4-BE49-F238E27FC236}">
                <a16:creationId xmlns:a16="http://schemas.microsoft.com/office/drawing/2014/main" id="{D6C8D223-33F5-4120-BF19-147B6FC66384}"/>
              </a:ext>
            </a:extLst>
          </p:cNvPr>
          <p:cNvGrpSpPr/>
          <p:nvPr/>
        </p:nvGrpSpPr>
        <p:grpSpPr>
          <a:xfrm>
            <a:off x="241996" y="2277813"/>
            <a:ext cx="7228942" cy="5878571"/>
            <a:chOff x="241996" y="2277813"/>
            <a:chExt cx="7228942" cy="5878571"/>
          </a:xfrm>
        </p:grpSpPr>
        <p:grpSp>
          <p:nvGrpSpPr>
            <p:cNvPr id="9" name="Group 8">
              <a:extLst>
                <a:ext uri="{FF2B5EF4-FFF2-40B4-BE49-F238E27FC236}">
                  <a16:creationId xmlns:a16="http://schemas.microsoft.com/office/drawing/2014/main" id="{89E8F0A9-A8E1-412B-AC23-CF9998BF486F}"/>
                </a:ext>
              </a:extLst>
            </p:cNvPr>
            <p:cNvGrpSpPr>
              <a:grpSpLocks noChangeAspect="1"/>
            </p:cNvGrpSpPr>
            <p:nvPr/>
          </p:nvGrpSpPr>
          <p:grpSpPr>
            <a:xfrm>
              <a:off x="301461" y="2277813"/>
              <a:ext cx="7169477" cy="5878571"/>
              <a:chOff x="5064369" y="3787803"/>
              <a:chExt cx="7784123" cy="6382547"/>
            </a:xfrm>
          </p:grpSpPr>
          <p:pic>
            <p:nvPicPr>
              <p:cNvPr id="3" name="Picture 2">
                <a:extLst>
                  <a:ext uri="{FF2B5EF4-FFF2-40B4-BE49-F238E27FC236}">
                    <a16:creationId xmlns:a16="http://schemas.microsoft.com/office/drawing/2014/main" id="{3F8B9E4C-FC18-49E8-B78F-854CF5CAD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92" y="3787803"/>
                <a:ext cx="7772400" cy="2558994"/>
              </a:xfrm>
              <a:prstGeom prst="rect">
                <a:avLst/>
              </a:prstGeom>
            </p:spPr>
          </p:pic>
          <p:pic>
            <p:nvPicPr>
              <p:cNvPr id="6" name="Picture 5">
                <a:extLst>
                  <a:ext uri="{FF2B5EF4-FFF2-40B4-BE49-F238E27FC236}">
                    <a16:creationId xmlns:a16="http://schemas.microsoft.com/office/drawing/2014/main" id="{A4B80976-7086-40EB-8B54-10DF11658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4369" y="6312295"/>
                <a:ext cx="7772400" cy="3858055"/>
              </a:xfrm>
              <a:prstGeom prst="rect">
                <a:avLst/>
              </a:prstGeom>
            </p:spPr>
          </p:pic>
        </p:grpSp>
        <p:pic>
          <p:nvPicPr>
            <p:cNvPr id="15" name="Picture 14">
              <a:extLst>
                <a:ext uri="{FF2B5EF4-FFF2-40B4-BE49-F238E27FC236}">
                  <a16:creationId xmlns:a16="http://schemas.microsoft.com/office/drawing/2014/main" id="{A9F31C1C-1BF2-49EB-8BFB-34A79FB85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1" y="2663137"/>
              <a:ext cx="1928027" cy="541067"/>
            </a:xfrm>
            <a:prstGeom prst="rect">
              <a:avLst/>
            </a:prstGeom>
          </p:spPr>
        </p:pic>
        <p:sp>
          <p:nvSpPr>
            <p:cNvPr id="27" name="TextBox 26">
              <a:extLst>
                <a:ext uri="{FF2B5EF4-FFF2-40B4-BE49-F238E27FC236}">
                  <a16:creationId xmlns:a16="http://schemas.microsoft.com/office/drawing/2014/main" id="{5408375B-F1FC-4E1A-ACEC-77EBA6F5EBE9}"/>
                </a:ext>
              </a:extLst>
            </p:cNvPr>
            <p:cNvSpPr txBox="1"/>
            <p:nvPr/>
          </p:nvSpPr>
          <p:spPr>
            <a:xfrm>
              <a:off x="241996" y="2452217"/>
              <a:ext cx="320711" cy="307777"/>
            </a:xfrm>
            <a:prstGeom prst="rect">
              <a:avLst/>
            </a:prstGeom>
            <a:solidFill>
              <a:schemeClr val="bg1"/>
            </a:solidFill>
          </p:spPr>
          <p:txBody>
            <a:bodyPr wrap="square" lIns="91440" tIns="0" rIns="91440" bIns="0" rtlCol="0">
              <a:spAutoFit/>
            </a:bodyPr>
            <a:lstStyle/>
            <a:p>
              <a:r>
                <a:rPr lang="en-US" sz="2000" dirty="0">
                  <a:solidFill>
                    <a:srgbClr val="0070C0"/>
                  </a:solidFill>
                </a:rPr>
                <a:t>1</a:t>
              </a:r>
            </a:p>
          </p:txBody>
        </p:sp>
        <p:sp>
          <p:nvSpPr>
            <p:cNvPr id="28" name="TextBox 27">
              <a:extLst>
                <a:ext uri="{FF2B5EF4-FFF2-40B4-BE49-F238E27FC236}">
                  <a16:creationId xmlns:a16="http://schemas.microsoft.com/office/drawing/2014/main" id="{98610F0D-CDEE-45BE-A7F6-79577AEBC29B}"/>
                </a:ext>
              </a:extLst>
            </p:cNvPr>
            <p:cNvSpPr txBox="1"/>
            <p:nvPr/>
          </p:nvSpPr>
          <p:spPr>
            <a:xfrm>
              <a:off x="2856243" y="4667190"/>
              <a:ext cx="411145" cy="400110"/>
            </a:xfrm>
            <a:prstGeom prst="rect">
              <a:avLst/>
            </a:prstGeom>
            <a:solidFill>
              <a:schemeClr val="bg1"/>
            </a:solidFill>
          </p:spPr>
          <p:txBody>
            <a:bodyPr wrap="square" rtlCol="0">
              <a:spAutoFit/>
            </a:bodyPr>
            <a:lstStyle/>
            <a:p>
              <a:r>
                <a:rPr lang="en-US" sz="2000" dirty="0">
                  <a:solidFill>
                    <a:srgbClr val="0070C0"/>
                  </a:solidFill>
                </a:rPr>
                <a:t>2</a:t>
              </a:r>
            </a:p>
          </p:txBody>
        </p:sp>
        <p:sp>
          <p:nvSpPr>
            <p:cNvPr id="29" name="TextBox 28">
              <a:extLst>
                <a:ext uri="{FF2B5EF4-FFF2-40B4-BE49-F238E27FC236}">
                  <a16:creationId xmlns:a16="http://schemas.microsoft.com/office/drawing/2014/main" id="{11E4CAAF-4F4B-4BF0-9480-B3ED413E5FFB}"/>
                </a:ext>
              </a:extLst>
            </p:cNvPr>
            <p:cNvSpPr txBox="1"/>
            <p:nvPr/>
          </p:nvSpPr>
          <p:spPr>
            <a:xfrm>
              <a:off x="3680627" y="4667190"/>
              <a:ext cx="411145" cy="400110"/>
            </a:xfrm>
            <a:prstGeom prst="rect">
              <a:avLst/>
            </a:prstGeom>
            <a:solidFill>
              <a:schemeClr val="bg1"/>
            </a:solidFill>
          </p:spPr>
          <p:txBody>
            <a:bodyPr wrap="square" rtlCol="0">
              <a:spAutoFit/>
            </a:bodyPr>
            <a:lstStyle/>
            <a:p>
              <a:r>
                <a:rPr lang="en-US" sz="2000" dirty="0">
                  <a:solidFill>
                    <a:srgbClr val="0070C0"/>
                  </a:solidFill>
                </a:rPr>
                <a:t>3</a:t>
              </a:r>
            </a:p>
          </p:txBody>
        </p:sp>
        <p:sp>
          <p:nvSpPr>
            <p:cNvPr id="30" name="TextBox 29">
              <a:extLst>
                <a:ext uri="{FF2B5EF4-FFF2-40B4-BE49-F238E27FC236}">
                  <a16:creationId xmlns:a16="http://schemas.microsoft.com/office/drawing/2014/main" id="{F1D1823A-4573-4755-8ED8-91AA22155BC4}"/>
                </a:ext>
              </a:extLst>
            </p:cNvPr>
            <p:cNvSpPr txBox="1"/>
            <p:nvPr/>
          </p:nvSpPr>
          <p:spPr>
            <a:xfrm>
              <a:off x="4807718" y="4667190"/>
              <a:ext cx="411145" cy="400110"/>
            </a:xfrm>
            <a:prstGeom prst="rect">
              <a:avLst/>
            </a:prstGeom>
            <a:solidFill>
              <a:schemeClr val="bg1"/>
            </a:solidFill>
          </p:spPr>
          <p:txBody>
            <a:bodyPr wrap="square" rtlCol="0">
              <a:spAutoFit/>
            </a:bodyPr>
            <a:lstStyle/>
            <a:p>
              <a:r>
                <a:rPr lang="en-US" sz="2000" dirty="0">
                  <a:solidFill>
                    <a:srgbClr val="0070C0"/>
                  </a:solidFill>
                </a:rPr>
                <a:t>4</a:t>
              </a:r>
            </a:p>
          </p:txBody>
        </p:sp>
        <p:sp>
          <p:nvSpPr>
            <p:cNvPr id="33" name="TextBox 32">
              <a:extLst>
                <a:ext uri="{FF2B5EF4-FFF2-40B4-BE49-F238E27FC236}">
                  <a16:creationId xmlns:a16="http://schemas.microsoft.com/office/drawing/2014/main" id="{E1407820-C64E-4A70-9D97-59B9BB2F5B04}"/>
                </a:ext>
              </a:extLst>
            </p:cNvPr>
            <p:cNvSpPr txBox="1"/>
            <p:nvPr/>
          </p:nvSpPr>
          <p:spPr>
            <a:xfrm>
              <a:off x="6296549" y="4667190"/>
              <a:ext cx="411145" cy="400110"/>
            </a:xfrm>
            <a:prstGeom prst="rect">
              <a:avLst/>
            </a:prstGeom>
            <a:solidFill>
              <a:schemeClr val="bg1"/>
            </a:solidFill>
          </p:spPr>
          <p:txBody>
            <a:bodyPr wrap="square" rtlCol="0">
              <a:spAutoFit/>
            </a:bodyPr>
            <a:lstStyle/>
            <a:p>
              <a:r>
                <a:rPr lang="en-US" sz="2000" dirty="0">
                  <a:solidFill>
                    <a:srgbClr val="0070C0"/>
                  </a:solidFill>
                </a:rPr>
                <a:t>5</a:t>
              </a:r>
            </a:p>
          </p:txBody>
        </p:sp>
      </p:grpSp>
    </p:spTree>
    <p:extLst>
      <p:ext uri="{BB962C8B-B14F-4D97-AF65-F5344CB8AC3E}">
        <p14:creationId xmlns:p14="http://schemas.microsoft.com/office/powerpoint/2010/main" val="192801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C24F4A8-B3A1-4BA3-84F6-6F6624B5B34D}"/>
              </a:ext>
            </a:extLst>
          </p:cNvPr>
          <p:cNvSpPr txBox="1"/>
          <p:nvPr/>
        </p:nvSpPr>
        <p:spPr>
          <a:xfrm>
            <a:off x="180870" y="666095"/>
            <a:ext cx="6953459" cy="4616648"/>
          </a:xfrm>
          <a:prstGeom prst="rect">
            <a:avLst/>
          </a:prstGeom>
          <a:noFill/>
        </p:spPr>
        <p:txBody>
          <a:bodyPr wrap="square" rtlCol="0">
            <a:spAutoFit/>
          </a:bodyPr>
          <a:lstStyle/>
          <a:p>
            <a:pPr marL="800100" lvl="1" indent="-342900">
              <a:buFont typeface="Arial" panose="020B0604020202020204" pitchFamily="34" charset="0"/>
              <a:buChar char="•"/>
            </a:pPr>
            <a:r>
              <a:rPr lang="en-US" sz="1400" b="1" dirty="0">
                <a:solidFill>
                  <a:srgbClr val="0070C0"/>
                </a:solidFill>
              </a:rPr>
              <a:t>Reference-&gt;Comparison sample pairs that meet criteria</a:t>
            </a:r>
            <a:r>
              <a:rPr lang="en-US" sz="1400" dirty="0">
                <a:solidFill>
                  <a:srgbClr val="0070C0"/>
                </a:solidFill>
              </a:rPr>
              <a:t> – Because we arranged the search to query all samples, the search returns all possible combinations of reference and comparison that meet the criteria (2X increase antisense, 2X decrease in sense).  For the gene, PF3D7_1133000, thirteen sample combinations meet the criteria. </a:t>
            </a:r>
          </a:p>
          <a:p>
            <a:pPr marL="800100" lvl="1" indent="-342900">
              <a:buFont typeface="Arial" panose="020B0604020202020204" pitchFamily="34" charset="0"/>
              <a:buChar char="•"/>
            </a:pPr>
            <a:r>
              <a:rPr lang="en-US" sz="1400" b="1" dirty="0">
                <a:solidFill>
                  <a:srgbClr val="0070C0"/>
                </a:solidFill>
              </a:rPr>
              <a:t>Max </a:t>
            </a:r>
            <a:r>
              <a:rPr lang="en-US" sz="1400" b="1" dirty="0" err="1">
                <a:solidFill>
                  <a:srgbClr val="0070C0"/>
                </a:solidFill>
              </a:rPr>
              <a:t>Sense_FC</a:t>
            </a:r>
            <a:r>
              <a:rPr lang="en-US" sz="1400" b="1" dirty="0">
                <a:solidFill>
                  <a:srgbClr val="0070C0"/>
                </a:solidFill>
              </a:rPr>
              <a:t>*</a:t>
            </a:r>
            <a:r>
              <a:rPr lang="en-US" sz="1400" b="1" dirty="0" err="1">
                <a:solidFill>
                  <a:srgbClr val="0070C0"/>
                </a:solidFill>
              </a:rPr>
              <a:t>Antisense_FC</a:t>
            </a:r>
            <a:r>
              <a:rPr lang="en-US" sz="1400" dirty="0">
                <a:solidFill>
                  <a:srgbClr val="0070C0"/>
                </a:solidFill>
              </a:rPr>
              <a:t> – This column is an in-house metric derived from multiplying ‘Max sense strand fold change’ and ‘Max antisense fold change’ for that gene.  This metric can be used to roughly rank the genes according to the magnitude of differential between sense and antisense transcription. </a:t>
            </a:r>
          </a:p>
          <a:p>
            <a:pPr marL="800100" lvl="1" indent="-342900">
              <a:buFont typeface="Arial" panose="020B0604020202020204" pitchFamily="34" charset="0"/>
              <a:buChar char="•"/>
            </a:pPr>
            <a:r>
              <a:rPr lang="en-US" sz="1400" b="1" dirty="0">
                <a:solidFill>
                  <a:srgbClr val="0070C0"/>
                </a:solidFill>
              </a:rPr>
              <a:t>Pf3D7 </a:t>
            </a:r>
            <a:r>
              <a:rPr lang="en-US" sz="1400" b="1" dirty="0" err="1">
                <a:solidFill>
                  <a:srgbClr val="0070C0"/>
                </a:solidFill>
              </a:rPr>
              <a:t>iRBC</a:t>
            </a:r>
            <a:r>
              <a:rPr lang="en-US" sz="1400" b="1" dirty="0">
                <a:solidFill>
                  <a:srgbClr val="0070C0"/>
                </a:solidFill>
              </a:rPr>
              <a:t> cycle </a:t>
            </a:r>
            <a:r>
              <a:rPr lang="en-US" sz="1400" b="1" dirty="0" err="1">
                <a:solidFill>
                  <a:srgbClr val="0070C0"/>
                </a:solidFill>
              </a:rPr>
              <a:t>RNAseq</a:t>
            </a:r>
            <a:r>
              <a:rPr lang="en-US" sz="1400" b="1" dirty="0">
                <a:solidFill>
                  <a:srgbClr val="0070C0"/>
                </a:solidFill>
              </a:rPr>
              <a:t>- </a:t>
            </a:r>
            <a:r>
              <a:rPr lang="en-US" sz="1400" b="1" dirty="0" err="1">
                <a:solidFill>
                  <a:srgbClr val="0070C0"/>
                </a:solidFill>
              </a:rPr>
              <a:t>Both_strands</a:t>
            </a:r>
            <a:r>
              <a:rPr lang="en-US" sz="1400" b="1" dirty="0">
                <a:solidFill>
                  <a:srgbClr val="0070C0"/>
                </a:solidFill>
              </a:rPr>
              <a:t> </a:t>
            </a:r>
            <a:r>
              <a:rPr lang="en-US" sz="1400" b="1" dirty="0" err="1">
                <a:solidFill>
                  <a:srgbClr val="0070C0"/>
                </a:solidFill>
              </a:rPr>
              <a:t>fpkm</a:t>
            </a:r>
            <a:r>
              <a:rPr lang="en-US" sz="1400" b="1" dirty="0">
                <a:solidFill>
                  <a:srgbClr val="0070C0"/>
                </a:solidFill>
              </a:rPr>
              <a:t> graph </a:t>
            </a:r>
            <a:r>
              <a:rPr lang="en-US" sz="1400" dirty="0">
                <a:solidFill>
                  <a:srgbClr val="0070C0"/>
                </a:solidFill>
              </a:rPr>
              <a:t>– This graph, FPKM vs sample, is a visual representation of the simultaneous changes detected by the search.  For example, comparing the 17-25 </a:t>
            </a:r>
            <a:r>
              <a:rPr lang="en-US" sz="1400" dirty="0" err="1">
                <a:solidFill>
                  <a:srgbClr val="0070C0"/>
                </a:solidFill>
              </a:rPr>
              <a:t>hr</a:t>
            </a:r>
            <a:r>
              <a:rPr lang="en-US" sz="1400" dirty="0">
                <a:solidFill>
                  <a:srgbClr val="0070C0"/>
                </a:solidFill>
              </a:rPr>
              <a:t> sample to the 12-20 </a:t>
            </a:r>
            <a:r>
              <a:rPr lang="en-US" sz="1400" dirty="0" err="1">
                <a:solidFill>
                  <a:srgbClr val="0070C0"/>
                </a:solidFill>
              </a:rPr>
              <a:t>hr</a:t>
            </a:r>
            <a:r>
              <a:rPr lang="en-US" sz="1400" dirty="0">
                <a:solidFill>
                  <a:srgbClr val="0070C0"/>
                </a:solidFill>
              </a:rPr>
              <a:t> sample, sense transcripts decrease (green arrows) while the antisense transcripts increase (purple arrows).  This graph is also available on the gene page in the transcriptomics section. </a:t>
            </a:r>
          </a:p>
          <a:p>
            <a:pPr marL="800100" lvl="1" indent="-342900">
              <a:buFont typeface="Arial" panose="020B0604020202020204" pitchFamily="34" charset="0"/>
              <a:buChar char="•"/>
            </a:pPr>
            <a:r>
              <a:rPr lang="en-US" sz="1400" b="1" dirty="0">
                <a:solidFill>
                  <a:srgbClr val="0070C0"/>
                </a:solidFill>
              </a:rPr>
              <a:t>Pf3D7 </a:t>
            </a:r>
            <a:r>
              <a:rPr lang="en-US" sz="1400" b="1" dirty="0" err="1">
                <a:solidFill>
                  <a:srgbClr val="0070C0"/>
                </a:solidFill>
              </a:rPr>
              <a:t>iRBC</a:t>
            </a:r>
            <a:r>
              <a:rPr lang="en-US" sz="1400" b="1" dirty="0">
                <a:solidFill>
                  <a:srgbClr val="0070C0"/>
                </a:solidFill>
              </a:rPr>
              <a:t> cycle </a:t>
            </a:r>
            <a:r>
              <a:rPr lang="en-US" sz="1400" b="1" dirty="0" err="1">
                <a:solidFill>
                  <a:srgbClr val="0070C0"/>
                </a:solidFill>
              </a:rPr>
              <a:t>RNAseq</a:t>
            </a:r>
            <a:r>
              <a:rPr lang="en-US" sz="1400" b="1" dirty="0">
                <a:solidFill>
                  <a:srgbClr val="0070C0"/>
                </a:solidFill>
              </a:rPr>
              <a:t> – </a:t>
            </a:r>
            <a:r>
              <a:rPr lang="en-US" sz="1400" b="1" dirty="0" err="1">
                <a:solidFill>
                  <a:srgbClr val="0070C0"/>
                </a:solidFill>
              </a:rPr>
              <a:t>Strand_specific</a:t>
            </a:r>
            <a:r>
              <a:rPr lang="en-US" sz="1400" b="1" dirty="0">
                <a:solidFill>
                  <a:srgbClr val="0070C0"/>
                </a:solidFill>
              </a:rPr>
              <a:t> fold change graph </a:t>
            </a:r>
            <a:r>
              <a:rPr lang="en-US" sz="1400" dirty="0">
                <a:solidFill>
                  <a:srgbClr val="0070C0"/>
                </a:solidFill>
              </a:rPr>
              <a:t>– Each point shows the sense vs antisense fold change between a pair of samples. Points on the diagonal represent sample pairs with equivalent fold change between samples. Points within the red box meet your search criteria.  Clicking on the graph opens a new tab with an enlarged graph which retrieves sample pair details on mouseover. </a:t>
            </a:r>
          </a:p>
          <a:p>
            <a:endParaRPr lang="en-US" sz="1400" dirty="0"/>
          </a:p>
        </p:txBody>
      </p:sp>
      <p:grpSp>
        <p:nvGrpSpPr>
          <p:cNvPr id="15" name="Group 14">
            <a:extLst>
              <a:ext uri="{FF2B5EF4-FFF2-40B4-BE49-F238E27FC236}">
                <a16:creationId xmlns:a16="http://schemas.microsoft.com/office/drawing/2014/main" id="{297ADEB0-7E77-4FFA-A808-4861D940CEE6}"/>
              </a:ext>
            </a:extLst>
          </p:cNvPr>
          <p:cNvGrpSpPr/>
          <p:nvPr/>
        </p:nvGrpSpPr>
        <p:grpSpPr>
          <a:xfrm>
            <a:off x="115556" y="5871552"/>
            <a:ext cx="7541288" cy="3103682"/>
            <a:chOff x="115556" y="4032702"/>
            <a:chExt cx="7541288" cy="3103682"/>
          </a:xfrm>
        </p:grpSpPr>
        <p:pic>
          <p:nvPicPr>
            <p:cNvPr id="14" name="Picture 13">
              <a:extLst>
                <a:ext uri="{FF2B5EF4-FFF2-40B4-BE49-F238E27FC236}">
                  <a16:creationId xmlns:a16="http://schemas.microsoft.com/office/drawing/2014/main" id="{7F05D704-05D1-4361-840B-9E7FD4E4E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6" y="4032702"/>
              <a:ext cx="7541288" cy="3103682"/>
            </a:xfrm>
            <a:prstGeom prst="rect">
              <a:avLst/>
            </a:prstGeom>
          </p:spPr>
        </p:pic>
        <p:cxnSp>
          <p:nvCxnSpPr>
            <p:cNvPr id="2" name="Straight Arrow Connector 1">
              <a:extLst>
                <a:ext uri="{FF2B5EF4-FFF2-40B4-BE49-F238E27FC236}">
                  <a16:creationId xmlns:a16="http://schemas.microsoft.com/office/drawing/2014/main" id="{8F8C1DA2-0F00-4BF7-8089-FE80D7B670F3}"/>
                </a:ext>
              </a:extLst>
            </p:cNvPr>
            <p:cNvCxnSpPr/>
            <p:nvPr/>
          </p:nvCxnSpPr>
          <p:spPr>
            <a:xfrm>
              <a:off x="4021804" y="5477830"/>
              <a:ext cx="0" cy="3399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9C946B96-C238-4B9D-AA2D-6A989D672697}"/>
                </a:ext>
              </a:extLst>
            </p:cNvPr>
            <p:cNvCxnSpPr/>
            <p:nvPr/>
          </p:nvCxnSpPr>
          <p:spPr>
            <a:xfrm>
              <a:off x="4750308" y="5375673"/>
              <a:ext cx="0" cy="3399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CA1DC12-6B68-44FF-9165-78FEC56E5914}"/>
                </a:ext>
              </a:extLst>
            </p:cNvPr>
            <p:cNvCxnSpPr/>
            <p:nvPr/>
          </p:nvCxnSpPr>
          <p:spPr>
            <a:xfrm>
              <a:off x="4864092" y="5495269"/>
              <a:ext cx="0" cy="33996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69B961-6FBD-40C9-A640-57876553ACB8}"/>
                </a:ext>
              </a:extLst>
            </p:cNvPr>
            <p:cNvCxnSpPr/>
            <p:nvPr/>
          </p:nvCxnSpPr>
          <p:spPr>
            <a:xfrm>
              <a:off x="4133421" y="5321692"/>
              <a:ext cx="0" cy="33996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96367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746</TotalTime>
  <Words>837</Words>
  <Application>Microsoft Office PowerPoint</Application>
  <PresentationFormat>Custom</PresentationFormat>
  <Paragraphs>46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Susanne Warrenfeltz</dc:creator>
  <cp:lastModifiedBy>Susanne Warrenfeltz</cp:lastModifiedBy>
  <cp:revision>48</cp:revision>
  <cp:lastPrinted>2018-10-03T20:14:59Z</cp:lastPrinted>
  <dcterms:created xsi:type="dcterms:W3CDTF">2018-10-03T14:39:13Z</dcterms:created>
  <dcterms:modified xsi:type="dcterms:W3CDTF">2018-10-08T12:55:29Z</dcterms:modified>
</cp:coreProperties>
</file>