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2E5CD-80D4-40D2-9982-A232550D731E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5400" dirty="0"/>
              <a:t>Measuring Efficiency on Milk Production Farms on the Cities of the </a:t>
            </a:r>
            <a:r>
              <a:rPr sz="5400" dirty="0" err="1"/>
              <a:t>Agreste</a:t>
            </a:r>
            <a:r>
              <a:rPr sz="5400" dirty="0"/>
              <a:t> Region of Pernambuco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1667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t-BR" dirty="0"/>
              <a:t>Federal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Pernambuco</a:t>
            </a:r>
            <a:br>
              <a:rPr dirty="0"/>
            </a:br>
            <a:endParaRPr lang="pt-BR" dirty="0"/>
          </a:p>
          <a:p>
            <a:pPr marL="0" lvl="0" indent="0">
              <a:buNone/>
            </a:pPr>
            <a:br>
              <a:rPr dirty="0"/>
            </a:br>
            <a:r>
              <a:rPr sz="1800" b="1" dirty="0"/>
              <a:t>Vitor Ferreira Lins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1400" dirty="0" err="1"/>
              <a:t>December</a:t>
            </a:r>
            <a:r>
              <a:rPr lang="pt-BR" sz="1400" dirty="0"/>
              <a:t>, 09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sz="1400" dirty="0"/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3.3. Efficiency scores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841500"/>
            <a:ext cx="688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4. Bootstrap</a:t>
            </a:r>
            <a:r>
              <a:rPr lang="pt-BR" dirty="0"/>
              <a:t>p</a:t>
            </a:r>
            <a:r>
              <a:rPr dirty="0" err="1"/>
              <a:t>ing</a:t>
            </a:r>
            <a:r>
              <a:rPr dirty="0"/>
              <a:t> and Separability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4.1. Bootstrap</a:t>
            </a:r>
            <a:r>
              <a:rPr lang="pt-BR" dirty="0"/>
              <a:t>p</a:t>
            </a:r>
            <a:r>
              <a:rPr dirty="0" err="1"/>
              <a:t>ing</a:t>
            </a:r>
            <a:r>
              <a:rPr dirty="0"/>
              <a:t> results for the biggest and smallest productions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0592" y="1816332"/>
            <a:ext cx="7570815" cy="44139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0" lvl="0" indent="0">
              <a:buNone/>
            </a:pPr>
            <a:r>
              <a:t>4.2. Separabily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The separability tests included geographical placement of the cities, and the results generally reject the hypothesis of </a:t>
            </a:r>
            <a:r>
              <a:rPr b="1" dirty="0" err="1"/>
              <a:t>Geogr</a:t>
            </a:r>
            <a:r>
              <a:rPr lang="pt-BR" b="1" dirty="0"/>
              <a:t>a</a:t>
            </a:r>
            <a:r>
              <a:rPr b="1" dirty="0" err="1"/>
              <a:t>phic</a:t>
            </a:r>
            <a:r>
              <a:rPr b="1" dirty="0"/>
              <a:t> impact</a:t>
            </a:r>
            <a:r>
              <a:rPr dirty="0"/>
              <a:t> over the efficiency of the cities;</a:t>
            </a:r>
          </a:p>
          <a:p>
            <a:pPr lvl="1"/>
            <a:r>
              <a:rPr dirty="0"/>
              <a:t>The results are shown at the right side: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dirty="0"/>
              <a:t>P-values with Latitude and Longitude: </a:t>
            </a:r>
            <a:endParaRPr lang="pt-BR" dirty="0"/>
          </a:p>
          <a:p>
            <a:pPr lvl="2"/>
            <a:r>
              <a:rPr b="1" dirty="0"/>
              <a:t>0.252, 0.509</a:t>
            </a:r>
            <a:r>
              <a:rPr dirty="0"/>
              <a:t>;</a:t>
            </a:r>
          </a:p>
          <a:p>
            <a:pPr lvl="1"/>
            <a:r>
              <a:rPr dirty="0"/>
              <a:t>P-values with Longitude only:</a:t>
            </a:r>
            <a:endParaRPr lang="pt-BR" dirty="0"/>
          </a:p>
          <a:p>
            <a:pPr lvl="2"/>
            <a:r>
              <a:rPr b="1" dirty="0"/>
              <a:t>0.029, 0.076</a:t>
            </a:r>
            <a:r>
              <a:rPr dirty="0"/>
              <a:t>;</a:t>
            </a:r>
          </a:p>
          <a:p>
            <a:pPr lvl="1"/>
            <a:r>
              <a:rPr dirty="0"/>
              <a:t>P-values with Latitude only:</a:t>
            </a:r>
            <a:endParaRPr lang="pt-BR" dirty="0"/>
          </a:p>
          <a:p>
            <a:pPr lvl="2"/>
            <a:r>
              <a:rPr b="1" dirty="0"/>
              <a:t>0.139, 0.123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1.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1.1.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study intends to conduct a efficiency analysis on the cow milk production in the cities of the Agreste region of the state of Pernambuco, in Brazil.</a:t>
            </a:r>
          </a:p>
          <a:p>
            <a:pPr lvl="1"/>
            <a:r>
              <a:t>Efficiency frontier</a:t>
            </a:r>
          </a:p>
          <a:p>
            <a:pPr lvl="1"/>
            <a:r>
              <a:t>Efficiency scores</a:t>
            </a:r>
          </a:p>
          <a:p>
            <a:pPr lvl="1"/>
            <a:r>
              <a:t>Improvement points</a:t>
            </a:r>
          </a:p>
          <a:p>
            <a:pPr lvl="1"/>
            <a:r>
              <a:t>Geographical clustering of the industry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2.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2.1. Discriptive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0927"/>
              </p:ext>
            </p:extLst>
          </p:nvPr>
        </p:nvGraphicFramePr>
        <p:xfrm>
          <a:off x="1092200" y="1841500"/>
          <a:ext cx="100584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8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3rd Quartile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l_prod_milk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5643.84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9654.70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4540.25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n_settlements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1040.50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a_pasture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9306.26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8348.71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3828.13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7171.40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10452.69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n_milk_cows_percent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Source: IBGE, own elaboration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0" lvl="0" indent="0">
              <a:buNone/>
            </a:pPr>
            <a:r>
              <a:t>2.2. Biggest and smallest producers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49467"/>
              </p:ext>
            </p:extLst>
          </p:nvPr>
        </p:nvGraphicFramePr>
        <p:xfrm>
          <a:off x="1092200" y="1841500"/>
          <a:ext cx="5003799" cy="411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6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Milk Produced (liters)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Total milk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Itaíba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42042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10.64%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Pedra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39711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10.05%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São Bento do 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34195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8.66%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Buíque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31689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8.02%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Venturosa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26598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6.73%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Tupanatinga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19520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4.94%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João 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Cupira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Machados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Barra de Guabiraba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Toritama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Salgadinho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São Vicente </a:t>
                      </a:r>
                      <a:r>
                        <a:rPr sz="1200" dirty="0" err="1"/>
                        <a:t>Férrer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6998049" y="5808210"/>
            <a:ext cx="4927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Source: IBGE, own elaboration.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894863"/>
            <a:ext cx="4927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3.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3.1. Estimating possible models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2171700"/>
            <a:ext cx="10058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0" lvl="0" indent="0">
              <a:buNone/>
            </a:pPr>
            <a:r>
              <a:t>3.2. Choosing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Credits and methodology:</a:t>
            </a:r>
          </a:p>
          <a:p>
            <a:pPr lvl="1"/>
            <a:r>
              <a:t>Before choosing a model, statistical tests performed with Wilson, Paul W. (2008)’s FEAR pakcage developed for R.</a:t>
            </a:r>
          </a:p>
          <a:p>
            <a:pPr lvl="1"/>
            <a:r>
              <a:t>And models were estimated with Peter Bogetoft and Lars Otto’s Benchmarking package developed for R.</a:t>
            </a:r>
          </a:p>
          <a:p>
            <a:pPr lvl="1"/>
            <a:r>
              <a:t>The possible models contemplated (FDH and VRS) were chosen from the tests obtained for Convexity of the production and return to scale, respectively.</a:t>
            </a:r>
          </a:p>
          <a:p>
            <a:pPr lvl="1"/>
            <a:r>
              <a:t>The tests rejected both the </a:t>
            </a:r>
            <a:r>
              <a:rPr b="1"/>
              <a:t>Convexity</a:t>
            </a:r>
            <a:r>
              <a:t> hypothesis and </a:t>
            </a:r>
            <a:r>
              <a:rPr b="1"/>
              <a:t>Constant Return to Scale</a:t>
            </a:r>
            <a:r>
              <a:t>, so the models tested will follow at least one of the opposing assumptions.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Models:</a:t>
            </a:r>
          </a:p>
          <a:p>
            <a:pPr lvl="1">
              <a:buAutoNum type="arabicPeriod"/>
            </a:pPr>
            <a:r>
              <a:t>Free Disposability Hull (FDH) with fixed number of settlements and oriented for input and output;</a:t>
            </a:r>
          </a:p>
          <a:p>
            <a:pPr lvl="1">
              <a:buAutoNum type="arabicPeriod"/>
            </a:pPr>
            <a:r>
              <a:t>Same as model 1, but only oriented for input;</a:t>
            </a:r>
          </a:p>
          <a:p>
            <a:pPr lvl="1">
              <a:buAutoNum type="arabicPeriod"/>
            </a:pPr>
            <a:r>
              <a:t>Variable Return to Scale (VRS) with fixed number of settlements and oriented for input and output;</a:t>
            </a:r>
          </a:p>
          <a:p>
            <a:pPr lvl="1">
              <a:buAutoNum type="arabicPeriod"/>
            </a:pPr>
            <a:r>
              <a:t>Same as model 3, but only oriented for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AB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484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Times New Roman</vt:lpstr>
      <vt:lpstr>Retrospectiva</vt:lpstr>
      <vt:lpstr>Measuring Efficiency on Milk Production Farms on the Cities of the Agreste Region of Pernambuco</vt:lpstr>
      <vt:lpstr>1. Introduction</vt:lpstr>
      <vt:lpstr>1.1. Objective</vt:lpstr>
      <vt:lpstr>2. Data</vt:lpstr>
      <vt:lpstr>2.1. Discriptive statistics</vt:lpstr>
      <vt:lpstr>2.2. Biggest and smallest producers</vt:lpstr>
      <vt:lpstr>3. Model</vt:lpstr>
      <vt:lpstr>3.1. Estimating possible models</vt:lpstr>
      <vt:lpstr>3.2. Choosing a model</vt:lpstr>
      <vt:lpstr>3.3. Efficiency scores</vt:lpstr>
      <vt:lpstr>4. Bootstrapping and Separability</vt:lpstr>
      <vt:lpstr>4.1. Bootstrapping results for the biggest and smallest productions</vt:lpstr>
      <vt:lpstr>4.2. Separabily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Efficiency on Milk Production Farms on the Cities of the Agreste Region of Pernambuco</dc:title>
  <dc:creator>Vitor Ferreira Lins</dc:creator>
  <cp:keywords/>
  <cp:lastModifiedBy>Vitor Ferreira  Lins</cp:lastModifiedBy>
  <cp:revision>6</cp:revision>
  <dcterms:created xsi:type="dcterms:W3CDTF">2021-12-09T15:46:23Z</dcterms:created>
  <dcterms:modified xsi:type="dcterms:W3CDTF">2021-12-16T02:05:02Z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 de dezembro de 2021</vt:lpwstr>
  </property>
  <property fmtid="{D5CDD505-2E9C-101B-9397-08002B2CF9AE}" pid="3" name="output">
    <vt:lpwstr/>
  </property>
</Properties>
</file>