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7" Type="http://schemas.openxmlformats.org/officeDocument/2006/relationships/theme" Target="theme/theme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9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5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3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51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09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29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71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2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2E5CD-80D4-40D2-9982-A232550D731E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3D0B07-E3E5-4B56-A73E-19EBAD579B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Measuring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Milk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Farms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Agreste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Pernambuco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Vitor</a:t>
            </a:r>
            <a:r>
              <a:rPr/>
              <a:t> </a:t>
            </a:r>
            <a:r>
              <a:rPr/>
              <a:t>Ferreira</a:t>
            </a:r>
            <a:r>
              <a:rPr/>
              <a:t> </a:t>
            </a:r>
            <a:r>
              <a:rPr/>
              <a:t>Lins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09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dezembro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3.3.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scores</a:t>
            </a:r>
          </a:p>
        </p:txBody>
      </p:sp>
      <p:pic>
        <p:nvPicPr>
          <p:cNvPr descr="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1841500"/>
            <a:ext cx="688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Bootstraping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Separability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4.1.</a:t>
            </a:r>
            <a:r>
              <a:rPr/>
              <a:t> </a:t>
            </a:r>
            <a:r>
              <a:rPr/>
              <a:t>Bootstraping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productions</a:t>
            </a:r>
          </a:p>
        </p:txBody>
      </p:sp>
      <p:pic>
        <p:nvPicPr>
          <p:cNvPr descr="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1841500"/>
            <a:ext cx="688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4.2.</a:t>
            </a:r>
            <a:r>
              <a:rPr/>
              <a:t> </a:t>
            </a:r>
            <a:r>
              <a:rPr/>
              <a:t>Separabily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The separability tests included geographical placement of the cities, and the results generally reject the hypothesis of </a:t>
            </a:r>
            <a:r>
              <a:rPr b="1"/>
              <a:t>Geogrphic impact</a:t>
            </a:r>
            <a:r>
              <a:rPr/>
              <a:t> over the efficiency of the cities;</a:t>
            </a:r>
          </a:p>
          <a:p>
            <a:pPr lvl="1"/>
            <a:r>
              <a:rPr/>
              <a:t>The results are shown at the right side: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P-values with Latitude and Longitude: </a:t>
            </a:r>
            <a:r>
              <a:rPr b="1"/>
              <a:t>0.252, 0.509</a:t>
            </a:r>
            <a:r>
              <a:rPr/>
              <a:t>;</a:t>
            </a:r>
          </a:p>
          <a:p>
            <a:pPr lvl="1">
              <a:buAutoNum type="arabicPeriod"/>
            </a:pPr>
            <a:r>
              <a:rPr/>
              <a:t>P-values with Longitude only: </a:t>
            </a:r>
            <a:r>
              <a:rPr b="1"/>
              <a:t>0.029, 0.076</a:t>
            </a:r>
            <a:r>
              <a:rPr/>
              <a:t>;</a:t>
            </a:r>
          </a:p>
          <a:p>
            <a:pPr lvl="1">
              <a:buAutoNum type="arabicPeriod"/>
            </a:pPr>
            <a:r>
              <a:rPr/>
              <a:t>P-values with Latitude only: </a:t>
            </a:r>
            <a:r>
              <a:rPr b="1"/>
              <a:t>0.139, 0.123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1.1.</a:t>
            </a:r>
            <a:r>
              <a:rPr/>
              <a:t> </a:t>
            </a: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study intends to conduct a efficiency analysis on the cow milk production in the cities of the Agreste region of the state of Pernambuco, in Brazil.</a:t>
            </a:r>
          </a:p>
          <a:p>
            <a:pPr lvl="1"/>
            <a:r>
              <a:rPr/>
              <a:t>Efficiency frontier</a:t>
            </a:r>
          </a:p>
          <a:p>
            <a:pPr lvl="1"/>
            <a:r>
              <a:rPr/>
              <a:t>Efficiency scores</a:t>
            </a:r>
          </a:p>
          <a:p>
            <a:pPr lvl="1"/>
            <a:r>
              <a:rPr/>
              <a:t>Improvement points</a:t>
            </a:r>
          </a:p>
          <a:p>
            <a:pPr lvl="1"/>
            <a:r>
              <a:rPr/>
              <a:t>Geographical clustering of the industry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2.1.</a:t>
            </a:r>
            <a:r>
              <a:rPr/>
              <a:t> </a:t>
            </a:r>
            <a:r>
              <a:rPr/>
              <a:t>Discriptive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3505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Quartile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l_prod_milk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5643.84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9654.70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657.50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1379.00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4540.25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n_settlements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831.41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597.42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419.25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1040.50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a_pasture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9306.26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8348.71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3828.13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7171.40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10452.69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n_milk_cows_percent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22.12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092200" y="53467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IBGE,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elaboration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2.2.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producers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4927600" cy="3505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1900"/>
                <a:gridCol w="1231900"/>
                <a:gridCol w="1231900"/>
                <a:gridCol w="12319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Milk</a:t>
                      </a:r>
                      <a:r>
                        <a:rPr/>
                        <a:t> </a:t>
                      </a:r>
                      <a:r>
                        <a:rPr/>
                        <a:t>Produced</a:t>
                      </a:r>
                      <a:r>
                        <a:rPr/>
                        <a:t> </a:t>
                      </a:r>
                      <a:r>
                        <a:rPr/>
                        <a:t>(liters)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milk</a:t>
                      </a:r>
                      <a:r>
                        <a:rPr/>
                        <a:t> </a:t>
                      </a:r>
                      <a:r>
                        <a:rPr/>
                        <a:t>production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Itaíba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42042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10.64%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Pedra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39711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10.05%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São</a:t>
                      </a:r>
                      <a:r>
                        <a:rPr/>
                        <a:t> </a:t>
                      </a:r>
                      <a:r>
                        <a:rPr/>
                        <a:t>Bento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Una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34195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8.66%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Buíque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31689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Venturosa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Tupanatinga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4.94%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João</a:t>
                      </a:r>
                      <a:r>
                        <a:rPr/>
                        <a:t> </a:t>
                      </a:r>
                      <a:r>
                        <a:rPr/>
                        <a:t>Alfredo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Cupira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Machados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Barra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Guabiraba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Toritama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Salgadinho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São</a:t>
                      </a:r>
                      <a:r>
                        <a:rPr/>
                        <a:t> </a:t>
                      </a:r>
                      <a:r>
                        <a:rPr/>
                        <a:t>Vicente</a:t>
                      </a:r>
                      <a:r>
                        <a:rPr/>
                        <a:t> </a:t>
                      </a:r>
                      <a:r>
                        <a:rPr/>
                        <a:t>Férrer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092200" y="5346700"/>
            <a:ext cx="4927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IBGE,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elaboration.</a:t>
            </a:r>
          </a:p>
        </p:txBody>
      </p:sp>
      <p:pic>
        <p:nvPicPr>
          <p:cNvPr descr="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10300" y="1879600"/>
            <a:ext cx="4927600" cy="393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Model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3.1.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models</a:t>
            </a:r>
          </a:p>
        </p:txBody>
      </p:sp>
      <p:pic>
        <p:nvPicPr>
          <p:cNvPr descr="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2171700"/>
            <a:ext cx="10058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marL="0" indent="0">
              <a:buNone/>
            </a:pPr>
            <a:r>
              <a:rPr/>
              <a:t>3.2.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Credits and methodology:</a:t>
            </a:r>
          </a:p>
          <a:p>
            <a:pPr lvl="1"/>
            <a:r>
              <a:rPr/>
              <a:t>Before choosing a model, statistical tests performed with Wilson, Paul W. (2008)’s FEAR pakcage developed for R.</a:t>
            </a:r>
          </a:p>
          <a:p>
            <a:pPr lvl="1"/>
            <a:r>
              <a:rPr/>
              <a:t>And models were estimated with Peter Bogetoft and Lars Otto’s Benchmarking package developed for R.</a:t>
            </a:r>
          </a:p>
          <a:p>
            <a:pPr lvl="1"/>
            <a:r>
              <a:rPr/>
              <a:t>The possible models contemplated (FDH and VRS) were chosen from the tests obtained for Convexity of the production and return to scale, respectively.</a:t>
            </a:r>
          </a:p>
          <a:p>
            <a:pPr lvl="1"/>
            <a:r>
              <a:rPr/>
              <a:t>The tests rejected both the </a:t>
            </a:r>
            <a:r>
              <a:rPr b="1"/>
              <a:t>Convexity</a:t>
            </a:r>
            <a:r>
              <a:rPr/>
              <a:t> hypothesis and </a:t>
            </a:r>
            <a:r>
              <a:rPr b="1"/>
              <a:t>Constant Return to Scale</a:t>
            </a:r>
            <a:r>
              <a:rPr/>
              <a:t>, so the models tested will follow at least one of the opposing assumptions.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Models:</a:t>
            </a:r>
          </a:p>
          <a:p>
            <a:pPr lvl="1">
              <a:buAutoNum type="arabicPeriod"/>
            </a:pPr>
            <a:r>
              <a:rPr/>
              <a:t>Free Disposability Hull (FDH) with fixed number of settlements and oriented for input and output;</a:t>
            </a:r>
          </a:p>
          <a:p>
            <a:pPr lvl="1">
              <a:buAutoNum type="arabicPeriod"/>
            </a:pPr>
            <a:r>
              <a:rPr/>
              <a:t>Same as model 1, but only oriented for input;</a:t>
            </a:r>
          </a:p>
          <a:p>
            <a:pPr lvl="1">
              <a:buAutoNum type="arabicPeriod"/>
            </a:pPr>
            <a:r>
              <a:rPr/>
              <a:t>Variable Return to Scale (VRS) with fixed number of settlements and oriented for input and output;</a:t>
            </a:r>
          </a:p>
          <a:p>
            <a:pPr lvl="1">
              <a:buAutoNum type="arabicPeriod"/>
            </a:pPr>
            <a:r>
              <a:rPr/>
              <a:t>Same as model 3, but only oriented for input.</a:t>
            </a:r>
          </a:p>
        </p:txBody>
      </p:sp>
    </p:spTree>
  </p:cSld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AB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Efficiency on Milk Production Farms on the Cities of the Agreste Region of Pernambuco</dc:title>
  <dc:creator>Vitor Ferreira Lins</dc:creator>
  <cp:keywords/>
  <dcterms:created xsi:type="dcterms:W3CDTF">2021-12-09T15:46:23Z</dcterms:created>
  <dcterms:modified xsi:type="dcterms:W3CDTF">2021-12-09T15:46:23Z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 de dezembro de 2021</vt:lpwstr>
  </property>
  <property fmtid="{D5CDD505-2E9C-101B-9397-08002B2CF9AE}" pid="3" name="output">
    <vt:lpwstr/>
  </property>
</Properties>
</file>