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13">
          <p15:clr>
            <a:srgbClr val="9AA0A6"/>
          </p15:clr>
        </p15:guide>
        <p15:guide id="4" orient="horz" pos="58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13" orient="horz"/>
        <p:guide pos="58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42837169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4283716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42837169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42837169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4266e81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4266e81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2837169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42837169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42837169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42837169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36dcd99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36dcd99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42837169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42837169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36dcd99b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36dcd99b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4283a70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4283a70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4283716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4283716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42837169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42837169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4266e81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4266e81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42837169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42837169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02425"/>
            <a:ext cx="8520600" cy="307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latin typeface="Times New Roman"/>
                <a:ea typeface="Times New Roman"/>
                <a:cs typeface="Times New Roman"/>
                <a:sym typeface="Times New Roman"/>
              </a:rPr>
              <a:t>MODELOS DE PREVISÃO, UMA ANÁLISE PARA O MERCADO DE AÇÕES DA COMPANHIA VALE DO RIO DOCE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693500" y="4025350"/>
            <a:ext cx="575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Débora Nayanne da Silva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Vitor Ferreira Lins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27058" l="0" r="0" t="30854"/>
          <a:stretch/>
        </p:blipFill>
        <p:spPr>
          <a:xfrm>
            <a:off x="311700" y="212150"/>
            <a:ext cx="2218719" cy="93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2530425" y="214363"/>
            <a:ext cx="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2676075" y="155724"/>
            <a:ext cx="575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Universidade Federal de Pernambuco</a:t>
            </a: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Campus Acadêmico do Agreste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Núcleo de Tecnologia – Curso de Engenharia de Produção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Disciplina: Análise de Séries Temporais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Professor: Thyago Celso Cavalcante </a:t>
            </a: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Nepomuceno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17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820">
                <a:latin typeface="Times New Roman"/>
                <a:ea typeface="Times New Roman"/>
                <a:cs typeface="Times New Roman"/>
                <a:sym typeface="Times New Roman"/>
              </a:rPr>
              <a:t>Análise de Heterocedasticidade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311700" y="4308400"/>
            <a:ext cx="517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pt-BR" sz="1600">
                <a:latin typeface="Times New Roman"/>
                <a:ea typeface="Times New Roman"/>
                <a:cs typeface="Times New Roman"/>
                <a:sym typeface="Times New Roman"/>
              </a:rPr>
              <a:t>Teste Breusch-Pagan (BP) para heterocedasticidade</a:t>
            </a: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Times New Roman"/>
                <a:ea typeface="Times New Roman"/>
                <a:cs typeface="Times New Roman"/>
                <a:sym typeface="Times New Roman"/>
              </a:rPr>
              <a:t>H0: Modelo homocedástico, H1: Não H0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311700" y="1017725"/>
            <a:ext cx="457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Times New Roman"/>
                <a:ea typeface="Times New Roman"/>
                <a:cs typeface="Times New Roman"/>
                <a:sym typeface="Times New Roman"/>
              </a:rPr>
              <a:t>1.	Distribuição dos erros padronizados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888" y="1417925"/>
            <a:ext cx="5956223" cy="260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6091000" y="4323850"/>
            <a:ext cx="22557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i="1" lang="pt-BR">
                <a:latin typeface="Times New Roman"/>
                <a:ea typeface="Times New Roman"/>
                <a:cs typeface="Times New Roman"/>
                <a:sym typeface="Times New Roman"/>
              </a:rPr>
              <a:t>statística</a:t>
            </a:r>
            <a:r>
              <a:rPr i="1" lang="pt-BR">
                <a:latin typeface="Times New Roman"/>
                <a:ea typeface="Times New Roman"/>
                <a:cs typeface="Times New Roman"/>
                <a:sym typeface="Times New Roman"/>
              </a:rPr>
              <a:t> do teste</a:t>
            </a:r>
            <a:r>
              <a:rPr i="1" lang="pt-BR">
                <a:latin typeface="Times New Roman"/>
                <a:ea typeface="Times New Roman"/>
                <a:cs typeface="Times New Roman"/>
                <a:sym typeface="Times New Roman"/>
              </a:rPr>
              <a:t> = 26,02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Times New Roman"/>
                <a:ea typeface="Times New Roman"/>
                <a:cs typeface="Times New Roman"/>
                <a:sym typeface="Times New Roman"/>
              </a:rPr>
              <a:t>p-valor = 0,000009447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17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820">
                <a:latin typeface="Times New Roman"/>
                <a:ea typeface="Times New Roman"/>
                <a:cs typeface="Times New Roman"/>
                <a:sym typeface="Times New Roman"/>
              </a:rPr>
              <a:t>Análise de Heterocedasticidade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550" y="3330300"/>
            <a:ext cx="5010900" cy="110425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066500" y="2899200"/>
            <a:ext cx="501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Times New Roman"/>
                <a:ea typeface="Times New Roman"/>
                <a:cs typeface="Times New Roman"/>
                <a:sym typeface="Times New Roman"/>
              </a:rPr>
              <a:t>3.	Testes t com erros padrão robustos (Método HC4)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311650" y="9272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311775" y="1056225"/>
            <a:ext cx="8520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	Mesmo ao verificar a presença de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heterocedasticidade no modelo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, é possível notar que o modelo consegue manter suas estatísticas de significância relevantes, isto é percebido após realizar os testes T (de Student) utilizando uma matriz VCOV robusta para heterocedasticidade. O item abaixo mostra os resultados obtidos ao realizar os testes T com a matriz VCOV antes mencionada: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17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811">
                <a:latin typeface="Times New Roman"/>
                <a:ea typeface="Times New Roman"/>
                <a:cs typeface="Times New Roman"/>
                <a:sym typeface="Times New Roman"/>
              </a:rPr>
              <a:t>Análise de resíduos</a:t>
            </a:r>
            <a:endParaRPr b="1" sz="28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311713" y="927275"/>
            <a:ext cx="426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pt-BR" sz="1600">
                <a:latin typeface="Times New Roman"/>
                <a:ea typeface="Times New Roman"/>
                <a:cs typeface="Times New Roman"/>
                <a:sym typeface="Times New Roman"/>
              </a:rPr>
              <a:t>.	Histograma com densidade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4906200" y="1405925"/>
            <a:ext cx="35919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	A média dos resíduos obtida foi de -0,0005595811. O gráfico ao lado mostra o desempenho do modelo na distribuição dos resíduos.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Embora a média seja bastante próxima a zero, a distribuição dos resíduos não se aproxima satisfatoriamente de uma normal. Isto pode ser afirmado pelos defeitos na simetria e no alinhamento do topo da distribuição com a média.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40" y="1320425"/>
            <a:ext cx="3399871" cy="33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17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811">
                <a:latin typeface="Times New Roman"/>
                <a:ea typeface="Times New Roman"/>
                <a:cs typeface="Times New Roman"/>
                <a:sym typeface="Times New Roman"/>
              </a:rPr>
              <a:t>Ajuste do modelo</a:t>
            </a:r>
            <a:endParaRPr b="1" sz="28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311700" y="927275"/>
            <a:ext cx="569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Times New Roman"/>
                <a:ea typeface="Times New Roman"/>
                <a:cs typeface="Times New Roman"/>
                <a:sym typeface="Times New Roman"/>
              </a:rPr>
              <a:t>1.	Valor real de Vale vs Ajuste do modelo (valores em log)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8375"/>
            <a:ext cx="5698201" cy="299807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6228300" y="927275"/>
            <a:ext cx="26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Times New Roman"/>
                <a:ea typeface="Times New Roman"/>
                <a:cs typeface="Times New Roman"/>
                <a:sym typeface="Times New Roman"/>
              </a:rPr>
              <a:t>2.	Estatísticas adicionais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6244425" y="1453250"/>
            <a:ext cx="25878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R-quadrado múltiplo: 0,9944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R-quadrado ajustado: 0,9942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Teste F de significância conjunta: 5263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P-valor do teste F: &lt; 2,2*10^-16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Erro padrão dos resíduos: 0,2577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FIM DA APRESENTAÇÃO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AutoNum type="arabicPeriod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Introdução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61150"/>
            <a:ext cx="84825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latin typeface="Times New Roman"/>
                <a:ea typeface="Times New Roman"/>
                <a:cs typeface="Times New Roman"/>
                <a:sym typeface="Times New Roman"/>
              </a:rPr>
              <a:t>O mercado de ações</a:t>
            </a:r>
            <a:endParaRPr b="1" sz="28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927275"/>
            <a:ext cx="8482500" cy="3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 mercado de capitais é um meio eficiente de distribuição de valores mobiliários, nele, é possível obter liquidez para os títulos e ações. Todos os agentes econômicos podem investir, a empresa receptora deste investimento pode aplicar a entrada de capital nos seus processos, ou seja, significa um autofinanciamento menos oneroso que um empréstimo. Os agentes podem vender a qualquer momento os seus títulos, o lucro caberá a habilidade do comprador em identificar os momentos certos de compra e venda.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economias mais desenvolvidas tem um mercado de ações seguro e forte, indicando que, o desenvolvimento deste mercado está atrelado ao desenvolvimento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econômico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79850"/>
            <a:ext cx="42603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Times New Roman"/>
                <a:ea typeface="Times New Roman"/>
                <a:cs typeface="Times New Roman"/>
                <a:sym typeface="Times New Roman"/>
              </a:rPr>
              <a:t>A Vale e o mercado de capitais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675825"/>
            <a:ext cx="3947400" cy="29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 preço das ações no mercado financeiro depende do fluxo de caixa da empresa e do fluxo de caixa esperado;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Uma das empresas mais negociadas na bolsa, junto com a Petrobras e os principais bancos;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Alguns fatores externos influenciam no desempenho da empresa na bolsa de valores.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10136" r="35601" t="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2. Embasamento teórico para a escolha dos dados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79850"/>
            <a:ext cx="84444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Variáveis macroeconômicas</a:t>
            </a:r>
            <a:endParaRPr b="1" sz="280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49800" y="927275"/>
            <a:ext cx="84444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Mukherjee e Naka (1995) testam a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significância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estatística de algumas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variáveis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macroeconômicas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japonesas, e, para o mercado de ações de Tokyo, comprovam a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relevância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de termos que são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pertinentes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para este trabalho: taxa de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Câmbio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 taxa produtiva.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Por adaptação a disponibilidade dos dados, neste trabalho são usadas: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Taxa de câmbio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Preço da ação da Vale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Índice de uso da capacidade extrativa da indústria de metal no estado brasileiro onde a Vale mais atua (Minas Gerais)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09600" y="179850"/>
            <a:ext cx="85248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Times New Roman"/>
                <a:ea typeface="Times New Roman"/>
                <a:cs typeface="Times New Roman"/>
                <a:sym typeface="Times New Roman"/>
              </a:rPr>
              <a:t>Variáveis Indicadores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09600" y="927275"/>
            <a:ext cx="85248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1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Também são incluídas na análise, variáveis que </a:t>
            </a:r>
            <a:r>
              <a:rPr lang="pt-BR" sz="211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têm</a:t>
            </a:r>
            <a:r>
              <a:rPr lang="pt-BR" sz="211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um papel de </a:t>
            </a:r>
            <a:r>
              <a:rPr lang="pt-BR" sz="211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indicador</a:t>
            </a:r>
            <a:r>
              <a:rPr lang="pt-BR" sz="211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desempenho </a:t>
            </a:r>
            <a:r>
              <a:rPr lang="pt-BR" sz="211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econômico</a:t>
            </a:r>
            <a:r>
              <a:rPr lang="pt-BR" sz="211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dos setores produtivos, as variáveis escolhidas são:</a:t>
            </a:r>
            <a:endParaRPr sz="211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pt-BR" sz="2117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Importações </a:t>
            </a:r>
            <a:r>
              <a:rPr lang="pt-BR" sz="2117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brasileiras;</a:t>
            </a:r>
            <a:endParaRPr sz="2117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pt-BR" sz="2117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Exportações brasileiras;</a:t>
            </a:r>
            <a:endParaRPr sz="2117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pt-BR" sz="2117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Preço do minério de ferro no mercado de futuros (COMEX);</a:t>
            </a:r>
            <a:endParaRPr sz="2117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pt-BR" sz="2117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Preço do minério de cobre no mercado de futuros (COMEX).</a:t>
            </a:r>
            <a:endParaRPr sz="2117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17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17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Os dados são mensais e o período tomado é o de novembro de 2010 até dezembro de 2020.</a:t>
            </a:r>
            <a:endParaRPr sz="2117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 Modelo de regressão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17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820">
                <a:latin typeface="Times New Roman"/>
                <a:ea typeface="Times New Roman"/>
                <a:cs typeface="Times New Roman"/>
                <a:sym typeface="Times New Roman"/>
              </a:rPr>
              <a:t>O modelo escolhido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311700" y="927275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Foi usado um modelo de regressão simples log-log sem intercepto, onde se utilizou algumas das variáveis descritas anteriormente: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6" name="Google Shape;106;p21"/>
          <p:cNvCxnSpPr/>
          <p:nvPr/>
        </p:nvCxnSpPr>
        <p:spPr>
          <a:xfrm flipH="1">
            <a:off x="4568999" y="2325550"/>
            <a:ext cx="6000" cy="25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21"/>
          <p:cNvSpPr txBox="1"/>
          <p:nvPr/>
        </p:nvSpPr>
        <p:spPr>
          <a:xfrm>
            <a:off x="311700" y="2262250"/>
            <a:ext cx="4155000" cy="25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Valores esperados das variáveis:</a:t>
            </a:r>
            <a:r>
              <a:rPr lang="pt-BR"/>
              <a:t>	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Com valor positivo: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dolar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exportBR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ferroUS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Negativo: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usoPMetal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575" y="1835213"/>
            <a:ext cx="6900649" cy="3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4677300" y="2262250"/>
            <a:ext cx="41550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Variáveis deixadas de fora</a:t>
            </a: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pt-BR"/>
              <a:t>	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importBR: Existe uma correlação forte desta variável com as exportações, como tratamos de uma empresa exportadora, a outra variável foi mantida.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cobreUS: Além da forte correlação positiva com “ferroUS”, o cobre não é tão relevante quanto o ferro nos minérios extraídos pela Vale.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