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5"/>
  </p:notesMasterIdLst>
  <p:sldIdLst>
    <p:sldId id="256" r:id="rId2"/>
    <p:sldId id="261" r:id="rId3"/>
    <p:sldId id="257" r:id="rId4"/>
    <p:sldId id="267" r:id="rId5"/>
    <p:sldId id="258" r:id="rId6"/>
    <p:sldId id="262" r:id="rId7"/>
    <p:sldId id="266" r:id="rId8"/>
    <p:sldId id="259" r:id="rId9"/>
    <p:sldId id="265" r:id="rId10"/>
    <p:sldId id="260" r:id="rId11"/>
    <p:sldId id="263" r:id="rId12"/>
    <p:sldId id="264" r:id="rId13"/>
    <p:sldId id="268" r:id="rId14"/>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6" d="100"/>
          <a:sy n="86" d="100"/>
        </p:scale>
        <p:origin x="105" y="4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5CDF9E0-CE3D-4EED-B3B8-9A3C6DF6BAA1}" type="datetimeFigureOut">
              <a:rPr lang="en-US" smtClean="0"/>
              <a:t>10/30/2017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1CAA18E-E9D7-469D-80A4-9C5CC3C3775A}" type="slidenum">
              <a:rPr lang="en-US" smtClean="0"/>
              <a:t>‹#›</a:t>
            </a:fld>
            <a:endParaRPr lang="en-US"/>
          </a:p>
        </p:txBody>
      </p:sp>
    </p:spTree>
    <p:extLst>
      <p:ext uri="{BB962C8B-B14F-4D97-AF65-F5344CB8AC3E}">
        <p14:creationId xmlns:p14="http://schemas.microsoft.com/office/powerpoint/2010/main" val="35894608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1CAA18E-E9D7-469D-80A4-9C5CC3C3775A}" type="slidenum">
              <a:rPr lang="en-US" smtClean="0"/>
              <a:t>1</a:t>
            </a:fld>
            <a:endParaRPr lang="en-US"/>
          </a:p>
        </p:txBody>
      </p:sp>
    </p:spTree>
    <p:extLst>
      <p:ext uri="{BB962C8B-B14F-4D97-AF65-F5344CB8AC3E}">
        <p14:creationId xmlns:p14="http://schemas.microsoft.com/office/powerpoint/2010/main" val="11409450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1CAA18E-E9D7-469D-80A4-9C5CC3C3775A}" type="slidenum">
              <a:rPr lang="en-US" smtClean="0"/>
              <a:t>10</a:t>
            </a:fld>
            <a:endParaRPr lang="en-US"/>
          </a:p>
        </p:txBody>
      </p:sp>
    </p:spTree>
    <p:extLst>
      <p:ext uri="{BB962C8B-B14F-4D97-AF65-F5344CB8AC3E}">
        <p14:creationId xmlns:p14="http://schemas.microsoft.com/office/powerpoint/2010/main" val="15433046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1CAA18E-E9D7-469D-80A4-9C5CC3C3775A}" type="slidenum">
              <a:rPr lang="en-US" smtClean="0"/>
              <a:t>11</a:t>
            </a:fld>
            <a:endParaRPr lang="en-US"/>
          </a:p>
        </p:txBody>
      </p:sp>
    </p:spTree>
    <p:extLst>
      <p:ext uri="{BB962C8B-B14F-4D97-AF65-F5344CB8AC3E}">
        <p14:creationId xmlns:p14="http://schemas.microsoft.com/office/powerpoint/2010/main" val="34891368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1CAA18E-E9D7-469D-80A4-9C5CC3C3775A}" type="slidenum">
              <a:rPr lang="en-US" smtClean="0"/>
              <a:t>12</a:t>
            </a:fld>
            <a:endParaRPr lang="en-US"/>
          </a:p>
        </p:txBody>
      </p:sp>
    </p:spTree>
    <p:extLst>
      <p:ext uri="{BB962C8B-B14F-4D97-AF65-F5344CB8AC3E}">
        <p14:creationId xmlns:p14="http://schemas.microsoft.com/office/powerpoint/2010/main" val="15108189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1CAA18E-E9D7-469D-80A4-9C5CC3C3775A}" type="slidenum">
              <a:rPr lang="en-US" smtClean="0"/>
              <a:t>2</a:t>
            </a:fld>
            <a:endParaRPr lang="en-US"/>
          </a:p>
        </p:txBody>
      </p:sp>
    </p:spTree>
    <p:extLst>
      <p:ext uri="{BB962C8B-B14F-4D97-AF65-F5344CB8AC3E}">
        <p14:creationId xmlns:p14="http://schemas.microsoft.com/office/powerpoint/2010/main" val="6942398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1CAA18E-E9D7-469D-80A4-9C5CC3C3775A}" type="slidenum">
              <a:rPr lang="en-US" smtClean="0"/>
              <a:t>3</a:t>
            </a:fld>
            <a:endParaRPr lang="en-US"/>
          </a:p>
        </p:txBody>
      </p:sp>
    </p:spTree>
    <p:extLst>
      <p:ext uri="{BB962C8B-B14F-4D97-AF65-F5344CB8AC3E}">
        <p14:creationId xmlns:p14="http://schemas.microsoft.com/office/powerpoint/2010/main" val="38793982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1CAA18E-E9D7-469D-80A4-9C5CC3C3775A}" type="slidenum">
              <a:rPr lang="en-US" smtClean="0"/>
              <a:t>4</a:t>
            </a:fld>
            <a:endParaRPr lang="en-US"/>
          </a:p>
        </p:txBody>
      </p:sp>
    </p:spTree>
    <p:extLst>
      <p:ext uri="{BB962C8B-B14F-4D97-AF65-F5344CB8AC3E}">
        <p14:creationId xmlns:p14="http://schemas.microsoft.com/office/powerpoint/2010/main" val="31752529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1CAA18E-E9D7-469D-80A4-9C5CC3C3775A}" type="slidenum">
              <a:rPr lang="en-US" smtClean="0"/>
              <a:t>5</a:t>
            </a:fld>
            <a:endParaRPr lang="en-US"/>
          </a:p>
        </p:txBody>
      </p:sp>
    </p:spTree>
    <p:extLst>
      <p:ext uri="{BB962C8B-B14F-4D97-AF65-F5344CB8AC3E}">
        <p14:creationId xmlns:p14="http://schemas.microsoft.com/office/powerpoint/2010/main" val="17036284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1CAA18E-E9D7-469D-80A4-9C5CC3C3775A}" type="slidenum">
              <a:rPr lang="en-US" smtClean="0"/>
              <a:t>6</a:t>
            </a:fld>
            <a:endParaRPr lang="en-US"/>
          </a:p>
        </p:txBody>
      </p:sp>
    </p:spTree>
    <p:extLst>
      <p:ext uri="{BB962C8B-B14F-4D97-AF65-F5344CB8AC3E}">
        <p14:creationId xmlns:p14="http://schemas.microsoft.com/office/powerpoint/2010/main" val="27472946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1CAA18E-E9D7-469D-80A4-9C5CC3C3775A}" type="slidenum">
              <a:rPr lang="en-US" smtClean="0"/>
              <a:t>7</a:t>
            </a:fld>
            <a:endParaRPr lang="en-US"/>
          </a:p>
        </p:txBody>
      </p:sp>
    </p:spTree>
    <p:extLst>
      <p:ext uri="{BB962C8B-B14F-4D97-AF65-F5344CB8AC3E}">
        <p14:creationId xmlns:p14="http://schemas.microsoft.com/office/powerpoint/2010/main" val="23247788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1CAA18E-E9D7-469D-80A4-9C5CC3C3775A}" type="slidenum">
              <a:rPr lang="en-US" smtClean="0"/>
              <a:t>8</a:t>
            </a:fld>
            <a:endParaRPr lang="en-US"/>
          </a:p>
        </p:txBody>
      </p:sp>
    </p:spTree>
    <p:extLst>
      <p:ext uri="{BB962C8B-B14F-4D97-AF65-F5344CB8AC3E}">
        <p14:creationId xmlns:p14="http://schemas.microsoft.com/office/powerpoint/2010/main" val="242964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1CAA18E-E9D7-469D-80A4-9C5CC3C3775A}" type="slidenum">
              <a:rPr lang="en-US" smtClean="0"/>
              <a:t>9</a:t>
            </a:fld>
            <a:endParaRPr lang="en-US"/>
          </a:p>
        </p:txBody>
      </p:sp>
    </p:spTree>
    <p:extLst>
      <p:ext uri="{BB962C8B-B14F-4D97-AF65-F5344CB8AC3E}">
        <p14:creationId xmlns:p14="http://schemas.microsoft.com/office/powerpoint/2010/main" val="384749605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표지 1">
    <p:bg>
      <p:bgPr>
        <a:solidFill>
          <a:srgbClr val="0072C6"/>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1195" y="2281537"/>
            <a:ext cx="11169611" cy="1427162"/>
          </a:xfrm>
        </p:spPr>
        <p:txBody>
          <a:bodyPr anchor="ctr">
            <a:normAutofit/>
          </a:bodyPr>
          <a:lstStyle>
            <a:lvl1pPr algn="ctr">
              <a:defRPr sz="4800">
                <a:solidFill>
                  <a:schemeClr val="bg1"/>
                </a:solidFill>
              </a:defRPr>
            </a:lvl1pPr>
          </a:lstStyle>
          <a:p>
            <a:r>
              <a:rPr lang="en-US" altLang="ko-KR" dirty="0"/>
              <a:t>Click to edit Master title style</a:t>
            </a:r>
            <a:endParaRPr lang="ko-KR" altLang="en-US"/>
          </a:p>
        </p:txBody>
      </p:sp>
      <p:sp>
        <p:nvSpPr>
          <p:cNvPr id="3" name="Subtitle 2"/>
          <p:cNvSpPr>
            <a:spLocks noGrp="1"/>
          </p:cNvSpPr>
          <p:nvPr>
            <p:ph type="subTitle" idx="1"/>
          </p:nvPr>
        </p:nvSpPr>
        <p:spPr>
          <a:xfrm>
            <a:off x="511195" y="3881737"/>
            <a:ext cx="11169611" cy="1655762"/>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ko-KR"/>
              <a:t>Click to edit Master subtitle style</a:t>
            </a:r>
            <a:endParaRPr lang="ko-KR" altLang="en-US"/>
          </a:p>
        </p:txBody>
      </p:sp>
      <p:pic>
        <p:nvPicPr>
          <p:cNvPr id="9" name="Picture 8" descr="Microsoft logo and tagline"/>
          <p:cNvPicPr>
            <a:picLocks noChangeAspect="1" noChangeArrowheads="1"/>
          </p:cNvPicPr>
          <p:nvPr/>
        </p:nvPicPr>
        <p:blipFill rotWithShape="1">
          <a:blip r:embed="rId2">
            <a:extLst>
              <a:ext uri="{28A0092B-C50C-407E-A947-70E740481C1C}">
                <a14:useLocalDpi xmlns:a14="http://schemas.microsoft.com/office/drawing/2010/main" val="0"/>
              </a:ext>
            </a:extLst>
          </a:blip>
          <a:srcRect/>
          <a:stretch/>
        </p:blipFill>
        <p:spPr bwMode="black">
          <a:xfrm>
            <a:off x="534709" y="6364651"/>
            <a:ext cx="1595652" cy="268366"/>
          </a:xfrm>
          <a:prstGeom prst="rect">
            <a:avLst/>
          </a:prstGeom>
          <a:noFill/>
          <a:ln>
            <a:noFill/>
          </a:ln>
        </p:spPr>
      </p:pic>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21958" y="327122"/>
            <a:ext cx="1606856" cy="591072"/>
          </a:xfrm>
          <a:prstGeom prst="rect">
            <a:avLst/>
          </a:prstGeom>
        </p:spPr>
      </p:pic>
    </p:spTree>
    <p:extLst>
      <p:ext uri="{BB962C8B-B14F-4D97-AF65-F5344CB8AC3E}">
        <p14:creationId xmlns:p14="http://schemas.microsoft.com/office/powerpoint/2010/main" val="811846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내용 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a:t>Click to edit Master title style</a:t>
            </a:r>
            <a:endParaRPr lang="ko-KR" altLang="en-US" dirty="0"/>
          </a:p>
        </p:txBody>
      </p:sp>
      <p:sp>
        <p:nvSpPr>
          <p:cNvPr id="3" name="Content Placeholder 2"/>
          <p:cNvSpPr>
            <a:spLocks noGrp="1"/>
          </p:cNvSpPr>
          <p:nvPr>
            <p:ph idx="1"/>
          </p:nvPr>
        </p:nvSpPr>
        <p:spPr/>
        <p:txBody>
          <a:bodyPr>
            <a:normAutofit/>
          </a:bodyPr>
          <a:lstStyle>
            <a:lvl1pPr>
              <a:defRPr sz="1400"/>
            </a:lvl1pPr>
            <a:lvl2pPr marL="452438" indent="-269875">
              <a:defRPr sz="1200"/>
            </a:lvl2pPr>
            <a:lvl3pPr marL="720725" indent="-268288">
              <a:buFont typeface="Arial" panose="020B0604020202020204" pitchFamily="34" charset="0"/>
              <a:buChar char="•"/>
              <a:defRPr sz="1100"/>
            </a:lvl3pPr>
            <a:lvl4pPr marL="989013" indent="-268288">
              <a:buFont typeface="Wingdings" panose="05000000000000000000" pitchFamily="2" charset="2"/>
              <a:buChar char="ü"/>
              <a:defRPr sz="1050"/>
            </a:lvl4pPr>
            <a:lvl5pPr marL="1063625" indent="-171450">
              <a:buFont typeface="Wingdings" panose="05000000000000000000" pitchFamily="2" charset="2"/>
              <a:buChar char="Ø"/>
              <a:defRPr sz="1050"/>
            </a:lvl5pPr>
          </a:lstStyle>
          <a:p>
            <a:pPr lvl="0"/>
            <a:r>
              <a:rPr lang="en-US" altLang="ko-KR"/>
              <a:t>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ko-KR" altLang="en-US" dirty="0"/>
          </a:p>
        </p:txBody>
      </p:sp>
      <p:sp>
        <p:nvSpPr>
          <p:cNvPr id="8" name="Text Placeholder 7"/>
          <p:cNvSpPr>
            <a:spLocks noGrp="1"/>
          </p:cNvSpPr>
          <p:nvPr>
            <p:ph type="body" sz="quarter" idx="10"/>
          </p:nvPr>
        </p:nvSpPr>
        <p:spPr>
          <a:xfrm>
            <a:off x="312418" y="783773"/>
            <a:ext cx="11567160" cy="429208"/>
          </a:xfrm>
        </p:spPr>
        <p:txBody>
          <a:bodyPr vert="horz" lIns="91440" tIns="45720" rIns="91440" bIns="45720" rtlCol="0" anchor="ctr">
            <a:normAutofit/>
          </a:bodyPr>
          <a:lstStyle>
            <a:lvl1pPr marL="0" indent="0">
              <a:buNone/>
              <a:defRPr lang="ko-KR" altLang="en-US" sz="1400" b="0" baseline="0" dirty="0">
                <a:latin typeface="+mn-lt"/>
                <a:ea typeface="+mn-ea"/>
                <a:cs typeface="+mj-cs"/>
              </a:defRPr>
            </a:lvl1pPr>
          </a:lstStyle>
          <a:p>
            <a:pPr lvl="0">
              <a:spcBef>
                <a:spcPct val="0"/>
              </a:spcBef>
            </a:pPr>
            <a:r>
              <a:rPr lang="en-US" altLang="ko-KR"/>
              <a:t>Edit Master text styles</a:t>
            </a:r>
          </a:p>
        </p:txBody>
      </p:sp>
    </p:spTree>
    <p:extLst>
      <p:ext uri="{BB962C8B-B14F-4D97-AF65-F5344CB8AC3E}">
        <p14:creationId xmlns:p14="http://schemas.microsoft.com/office/powerpoint/2010/main" val="42183047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내용 2">
    <p:spTree>
      <p:nvGrpSpPr>
        <p:cNvPr id="1" name=""/>
        <p:cNvGrpSpPr/>
        <p:nvPr/>
      </p:nvGrpSpPr>
      <p:grpSpPr>
        <a:xfrm>
          <a:off x="0" y="0"/>
          <a:ext cx="0" cy="0"/>
          <a:chOff x="0" y="0"/>
          <a:chExt cx="0" cy="0"/>
        </a:xfrm>
      </p:grpSpPr>
      <p:sp>
        <p:nvSpPr>
          <p:cNvPr id="2" name="Title 1"/>
          <p:cNvSpPr>
            <a:spLocks noGrp="1"/>
          </p:cNvSpPr>
          <p:nvPr>
            <p:ph type="title"/>
          </p:nvPr>
        </p:nvSpPr>
        <p:spPr>
          <a:xfrm>
            <a:off x="312421" y="365128"/>
            <a:ext cx="9212580" cy="418645"/>
          </a:xfrm>
        </p:spPr>
        <p:txBody>
          <a:bodyPr/>
          <a:lstStyle/>
          <a:p>
            <a:r>
              <a:rPr lang="en-US" altLang="ko-KR"/>
              <a:t>Click to edit Master title style</a:t>
            </a:r>
            <a:endParaRPr lang="ko-KR" altLang="en-US" dirty="0"/>
          </a:p>
        </p:txBody>
      </p:sp>
      <p:cxnSp>
        <p:nvCxnSpPr>
          <p:cNvPr id="5" name="Straight Connector 4"/>
          <p:cNvCxnSpPr/>
          <p:nvPr/>
        </p:nvCxnSpPr>
        <p:spPr>
          <a:xfrm>
            <a:off x="9630795" y="776977"/>
            <a:ext cx="2248785" cy="6796"/>
          </a:xfrm>
          <a:prstGeom prst="line">
            <a:avLst/>
          </a:prstGeom>
        </p:spPr>
        <p:style>
          <a:lnRef idx="3">
            <a:schemeClr val="accent3"/>
          </a:lnRef>
          <a:fillRef idx="0">
            <a:schemeClr val="accent3"/>
          </a:fillRef>
          <a:effectRef idx="2">
            <a:schemeClr val="accent3"/>
          </a:effectRef>
          <a:fontRef idx="minor">
            <a:schemeClr val="tx1"/>
          </a:fontRef>
        </p:style>
      </p:cxnSp>
      <p:sp>
        <p:nvSpPr>
          <p:cNvPr id="9" name="Text Placeholder 6"/>
          <p:cNvSpPr>
            <a:spLocks noGrp="1"/>
          </p:cNvSpPr>
          <p:nvPr>
            <p:ph type="body" sz="quarter" idx="12"/>
          </p:nvPr>
        </p:nvSpPr>
        <p:spPr>
          <a:xfrm>
            <a:off x="9630794" y="495773"/>
            <a:ext cx="2248785" cy="288000"/>
          </a:xfrm>
        </p:spPr>
        <p:txBody>
          <a:bodyPr anchor="ctr">
            <a:noAutofit/>
          </a:bodyPr>
          <a:lstStyle>
            <a:lvl1pPr marL="0" indent="0" algn="r">
              <a:buNone/>
              <a:defRPr sz="1200"/>
            </a:lvl1pPr>
          </a:lstStyle>
          <a:p>
            <a:pPr lvl="0"/>
            <a:r>
              <a:rPr lang="en-US" altLang="ko-KR"/>
              <a:t>Edit Master text styles</a:t>
            </a:r>
          </a:p>
        </p:txBody>
      </p:sp>
      <p:cxnSp>
        <p:nvCxnSpPr>
          <p:cNvPr id="10" name="Straight Connector 9"/>
          <p:cNvCxnSpPr/>
          <p:nvPr/>
        </p:nvCxnSpPr>
        <p:spPr>
          <a:xfrm>
            <a:off x="312420" y="783773"/>
            <a:ext cx="9212581" cy="0"/>
          </a:xfrm>
          <a:prstGeom prst="line">
            <a:avLst/>
          </a:prstGeom>
        </p:spPr>
        <p:style>
          <a:lnRef idx="3">
            <a:schemeClr val="accent3"/>
          </a:lnRef>
          <a:fillRef idx="0">
            <a:schemeClr val="accent3"/>
          </a:fillRef>
          <a:effectRef idx="2">
            <a:schemeClr val="accent3"/>
          </a:effectRef>
          <a:fontRef idx="minor">
            <a:schemeClr val="tx1"/>
          </a:fontRef>
        </p:style>
      </p:cxnSp>
      <p:sp>
        <p:nvSpPr>
          <p:cNvPr id="12" name="Content Placeholder 2"/>
          <p:cNvSpPr>
            <a:spLocks noGrp="1"/>
          </p:cNvSpPr>
          <p:nvPr>
            <p:ph idx="1"/>
          </p:nvPr>
        </p:nvSpPr>
        <p:spPr>
          <a:xfrm>
            <a:off x="312420" y="1212981"/>
            <a:ext cx="11567160" cy="5197150"/>
          </a:xfrm>
        </p:spPr>
        <p:txBody>
          <a:bodyPr>
            <a:normAutofit/>
          </a:bodyPr>
          <a:lstStyle>
            <a:lvl1pPr>
              <a:defRPr sz="1400"/>
            </a:lvl1pPr>
            <a:lvl2pPr marL="452438" indent="-269875">
              <a:defRPr sz="1200"/>
            </a:lvl2pPr>
            <a:lvl3pPr marL="720725" indent="-268288">
              <a:buFont typeface="Arial" panose="020B0604020202020204" pitchFamily="34" charset="0"/>
              <a:buChar char="•"/>
              <a:defRPr sz="1100"/>
            </a:lvl3pPr>
            <a:lvl4pPr marL="989013" indent="-268288">
              <a:buFont typeface="Wingdings" panose="05000000000000000000" pitchFamily="2" charset="2"/>
              <a:buChar char="ü"/>
              <a:defRPr sz="1050"/>
            </a:lvl4pPr>
            <a:lvl5pPr marL="1063625" indent="-171450">
              <a:buFont typeface="Wingdings" panose="05000000000000000000" pitchFamily="2" charset="2"/>
              <a:buChar char="Ø"/>
              <a:defRPr sz="1050"/>
            </a:lvl5pPr>
          </a:lstStyle>
          <a:p>
            <a:pPr lvl="0"/>
            <a:r>
              <a:rPr lang="en-US" altLang="ko-KR"/>
              <a:t>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ko-KR" altLang="en-US" dirty="0"/>
          </a:p>
        </p:txBody>
      </p:sp>
      <p:sp>
        <p:nvSpPr>
          <p:cNvPr id="13" name="Text Placeholder 7"/>
          <p:cNvSpPr>
            <a:spLocks noGrp="1"/>
          </p:cNvSpPr>
          <p:nvPr>
            <p:ph type="body" sz="quarter" idx="10"/>
          </p:nvPr>
        </p:nvSpPr>
        <p:spPr>
          <a:xfrm>
            <a:off x="312418" y="783773"/>
            <a:ext cx="11567160" cy="429208"/>
          </a:xfrm>
        </p:spPr>
        <p:txBody>
          <a:bodyPr vert="horz" lIns="91440" tIns="45720" rIns="91440" bIns="45720" rtlCol="0" anchor="ctr">
            <a:normAutofit/>
          </a:bodyPr>
          <a:lstStyle>
            <a:lvl1pPr marL="0" indent="0">
              <a:buNone/>
              <a:defRPr lang="ko-KR" altLang="en-US" sz="1400" b="0" baseline="0" dirty="0">
                <a:latin typeface="+mn-lt"/>
                <a:ea typeface="+mn-ea"/>
                <a:cs typeface="+mj-cs"/>
              </a:defRPr>
            </a:lvl1pPr>
          </a:lstStyle>
          <a:p>
            <a:pPr lvl="0">
              <a:spcBef>
                <a:spcPct val="0"/>
              </a:spcBef>
            </a:pPr>
            <a:r>
              <a:rPr lang="en-US" altLang="ko-KR"/>
              <a:t>Edit Master text styles</a:t>
            </a:r>
          </a:p>
        </p:txBody>
      </p:sp>
    </p:spTree>
    <p:extLst>
      <p:ext uri="{BB962C8B-B14F-4D97-AF65-F5344CB8AC3E}">
        <p14:creationId xmlns:p14="http://schemas.microsoft.com/office/powerpoint/2010/main" val="2477400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Title 1"/>
          <p:cNvSpPr>
            <a:spLocks noGrp="1"/>
          </p:cNvSpPr>
          <p:nvPr>
            <p:ph type="title"/>
          </p:nvPr>
        </p:nvSpPr>
        <p:spPr>
          <a:xfrm>
            <a:off x="831851" y="2333033"/>
            <a:ext cx="10515600" cy="1615672"/>
          </a:xfrm>
          <a:pattFill prst="lgGrid">
            <a:fgClr>
              <a:schemeClr val="bg1">
                <a:lumMod val="95000"/>
              </a:schemeClr>
            </a:fgClr>
            <a:bgClr>
              <a:schemeClr val="bg1"/>
            </a:bgClr>
          </a:pattFill>
        </p:spPr>
        <p:txBody>
          <a:bodyPr anchor="ctr">
            <a:normAutofit/>
          </a:bodyPr>
          <a:lstStyle>
            <a:lvl1pPr>
              <a:defRPr sz="4800"/>
            </a:lvl1pPr>
          </a:lstStyle>
          <a:p>
            <a:r>
              <a:rPr lang="en-US" altLang="ko-KR"/>
              <a:t>Click to edit Master title style</a:t>
            </a:r>
            <a:endParaRPr lang="ko-KR" altLang="en-US" dirty="0"/>
          </a:p>
        </p:txBody>
      </p:sp>
      <p:sp>
        <p:nvSpPr>
          <p:cNvPr id="3" name="Text Placeholder 2"/>
          <p:cNvSpPr>
            <a:spLocks noGrp="1"/>
          </p:cNvSpPr>
          <p:nvPr>
            <p:ph type="body" idx="1"/>
          </p:nvPr>
        </p:nvSpPr>
        <p:spPr>
          <a:xfrm>
            <a:off x="831849" y="4589465"/>
            <a:ext cx="5580000" cy="1500187"/>
          </a:xfrm>
          <a:pattFill prst="lgGrid">
            <a:fgClr>
              <a:schemeClr val="bg1">
                <a:lumMod val="95000"/>
              </a:schemeClr>
            </a:fgClr>
            <a:bgClr>
              <a:schemeClr val="bg1"/>
            </a:bgClr>
          </a:pattFill>
        </p:spPr>
        <p:txBody>
          <a:bodyPr lIns="180000" tIns="180000" rIns="180000" bIns="180000">
            <a:noAutofit/>
          </a:bodyPr>
          <a:lstStyle>
            <a:lvl1pPr marL="0" indent="0">
              <a:buNone/>
              <a:defRPr sz="22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ltLang="ko-KR"/>
              <a:t>Edit Master text styles</a:t>
            </a:r>
          </a:p>
        </p:txBody>
      </p:sp>
      <p:cxnSp>
        <p:nvCxnSpPr>
          <p:cNvPr id="4" name="Straight Connector 3"/>
          <p:cNvCxnSpPr/>
          <p:nvPr/>
        </p:nvCxnSpPr>
        <p:spPr>
          <a:xfrm>
            <a:off x="838200" y="3948705"/>
            <a:ext cx="10515600" cy="0"/>
          </a:xfrm>
          <a:prstGeom prst="line">
            <a:avLst/>
          </a:prstGeom>
          <a:effectLst>
            <a:outerShdw blurRad="50800" dist="38100" dir="2700000" algn="tl" rotWithShape="0">
              <a:prstClr val="black">
                <a:alpha val="40000"/>
              </a:prstClr>
            </a:outerShdw>
          </a:effectLst>
        </p:spPr>
        <p:style>
          <a:lnRef idx="3">
            <a:schemeClr val="accent3"/>
          </a:lnRef>
          <a:fillRef idx="0">
            <a:schemeClr val="accent3"/>
          </a:fillRef>
          <a:effectRef idx="2">
            <a:schemeClr val="accent3"/>
          </a:effectRef>
          <a:fontRef idx="minor">
            <a:schemeClr val="tx1"/>
          </a:fontRef>
        </p:style>
      </p:cxnSp>
      <p:cxnSp>
        <p:nvCxnSpPr>
          <p:cNvPr id="7" name="Straight Connector 6"/>
          <p:cNvCxnSpPr/>
          <p:nvPr/>
        </p:nvCxnSpPr>
        <p:spPr>
          <a:xfrm>
            <a:off x="838200" y="2333033"/>
            <a:ext cx="10515600" cy="0"/>
          </a:xfrm>
          <a:prstGeom prst="line">
            <a:avLst/>
          </a:prstGeom>
          <a:effectLst>
            <a:outerShdw blurRad="50800" dist="38100" dir="18900000" algn="bl" rotWithShape="0">
              <a:prstClr val="black">
                <a:alpha val="40000"/>
              </a:prstClr>
            </a:outerShdw>
          </a:effectLst>
        </p:spPr>
        <p:style>
          <a:lnRef idx="3">
            <a:schemeClr val="accent3"/>
          </a:lnRef>
          <a:fillRef idx="0">
            <a:schemeClr val="accent3"/>
          </a:fillRef>
          <a:effectRef idx="2">
            <a:schemeClr val="accent3"/>
          </a:effectRef>
          <a:fontRef idx="minor">
            <a:schemeClr val="tx1"/>
          </a:fontRef>
        </p:style>
      </p:cxnSp>
      <p:cxnSp>
        <p:nvCxnSpPr>
          <p:cNvPr id="8" name="Straight Connector 7"/>
          <p:cNvCxnSpPr/>
          <p:nvPr/>
        </p:nvCxnSpPr>
        <p:spPr>
          <a:xfrm>
            <a:off x="838200" y="6089652"/>
            <a:ext cx="5580000" cy="0"/>
          </a:xfrm>
          <a:prstGeom prst="line">
            <a:avLst/>
          </a:prstGeom>
          <a:effectLst>
            <a:outerShdw blurRad="50800" dist="38100" dir="2700000" algn="tl" rotWithShape="0">
              <a:prstClr val="black">
                <a:alpha val="40000"/>
              </a:prstClr>
            </a:outerShdw>
          </a:effectLst>
        </p:spPr>
        <p:style>
          <a:lnRef idx="3">
            <a:schemeClr val="accent3"/>
          </a:lnRef>
          <a:fillRef idx="0">
            <a:schemeClr val="accent3"/>
          </a:fillRef>
          <a:effectRef idx="2">
            <a:schemeClr val="accent3"/>
          </a:effectRef>
          <a:fontRef idx="minor">
            <a:schemeClr val="tx1"/>
          </a:fontRef>
        </p:style>
      </p:cxnSp>
      <p:cxnSp>
        <p:nvCxnSpPr>
          <p:cNvPr id="9" name="Straight Connector 8"/>
          <p:cNvCxnSpPr/>
          <p:nvPr/>
        </p:nvCxnSpPr>
        <p:spPr>
          <a:xfrm>
            <a:off x="838200" y="4589465"/>
            <a:ext cx="5580000" cy="0"/>
          </a:xfrm>
          <a:prstGeom prst="line">
            <a:avLst/>
          </a:prstGeom>
          <a:effectLst>
            <a:outerShdw blurRad="50800" dist="38100" dir="18900000" algn="bl" rotWithShape="0">
              <a:prstClr val="black">
                <a:alpha val="40000"/>
              </a:prstClr>
            </a:outerShdw>
          </a:effectLst>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26561559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blank" preserve="1">
  <p:cSld name="Branding">
    <p:bg>
      <p:bgPr>
        <a:solidFill>
          <a:srgbClr val="0072C6"/>
        </a:solidFill>
        <a:effectLst/>
      </p:bgPr>
    </p:bg>
    <p:spTree>
      <p:nvGrpSpPr>
        <p:cNvPr id="1" name=""/>
        <p:cNvGrpSpPr/>
        <p:nvPr/>
      </p:nvGrpSpPr>
      <p:grpSpPr>
        <a:xfrm>
          <a:off x="0" y="0"/>
          <a:ext cx="0" cy="0"/>
          <a:chOff x="0" y="0"/>
          <a:chExt cx="0" cy="0"/>
        </a:xfrm>
      </p:grpSpPr>
      <p:sp>
        <p:nvSpPr>
          <p:cNvPr id="6" name="TextBox 5"/>
          <p:cNvSpPr txBox="1"/>
          <p:nvPr/>
        </p:nvSpPr>
        <p:spPr>
          <a:xfrm>
            <a:off x="358455" y="6019947"/>
            <a:ext cx="11475088" cy="627864"/>
          </a:xfrm>
          <a:prstGeom prst="rect">
            <a:avLst/>
          </a:prstGeom>
          <a:noFill/>
        </p:spPr>
        <p:txBody>
          <a:bodyPr wrap="square" lIns="182880" tIns="146304" rIns="182880" bIns="146304" rtlCol="0">
            <a:spAutoFit/>
          </a:bodyPr>
          <a:lstStyle/>
          <a:p>
            <a:pPr>
              <a:lnSpc>
                <a:spcPct val="90000"/>
              </a:lnSpc>
            </a:pPr>
            <a:r>
              <a:rPr lang="en-US" sz="800" dirty="0">
                <a:solidFill>
                  <a:srgbClr val="FFFFFF"/>
                </a:solidFill>
                <a:latin typeface="Segoe UI" pitchFamily="34" charset="0"/>
                <a:ea typeface="Segoe UI" pitchFamily="34" charset="0"/>
                <a:cs typeface="Segoe UI" pitchFamily="34" charset="0"/>
              </a:rPr>
              <a:t>© 2015 Microsoft Corporation. All rights reserved. Microsoft, Windows, Windows Vista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2171" y="2769634"/>
            <a:ext cx="5687658" cy="1318732"/>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21958" y="327122"/>
            <a:ext cx="1606856" cy="591072"/>
          </a:xfrm>
          <a:prstGeom prst="rect">
            <a:avLst/>
          </a:prstGeom>
        </p:spPr>
      </p:pic>
    </p:spTree>
    <p:extLst>
      <p:ext uri="{BB962C8B-B14F-4D97-AF65-F5344CB8AC3E}">
        <p14:creationId xmlns:p14="http://schemas.microsoft.com/office/powerpoint/2010/main" val="359515469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12420" y="365128"/>
            <a:ext cx="11567160" cy="418645"/>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Text Placeholder 2"/>
          <p:cNvSpPr>
            <a:spLocks noGrp="1"/>
          </p:cNvSpPr>
          <p:nvPr>
            <p:ph type="body" idx="1"/>
          </p:nvPr>
        </p:nvSpPr>
        <p:spPr>
          <a:xfrm>
            <a:off x="312420" y="1212981"/>
            <a:ext cx="11567160" cy="5197150"/>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Tree>
    <p:extLst>
      <p:ext uri="{BB962C8B-B14F-4D97-AF65-F5344CB8AC3E}">
        <p14:creationId xmlns:p14="http://schemas.microsoft.com/office/powerpoint/2010/main" val="396647386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lgn="l" defTabSz="914400" rtl="0" eaLnBrk="1" latinLnBrk="1" hangingPunct="1">
        <a:spcBef>
          <a:spcPct val="0"/>
        </a:spcBef>
        <a:buNone/>
        <a:defRPr sz="2000" b="1" kern="1200">
          <a:solidFill>
            <a:schemeClr val="tx1"/>
          </a:solidFill>
          <a:latin typeface="+mj-lt"/>
          <a:ea typeface="+mj-ea"/>
          <a:cs typeface="+mj-cs"/>
        </a:defRPr>
      </a:lvl1pPr>
    </p:titleStyle>
    <p:bodyStyle>
      <a:lvl1pPr marL="269875" indent="-269875" algn="l" defTabSz="914400" rtl="0" eaLnBrk="1" latinLnBrk="1" hangingPunct="1">
        <a:lnSpc>
          <a:spcPct val="90000"/>
        </a:lnSpc>
        <a:spcBef>
          <a:spcPct val="30000"/>
        </a:spcBef>
        <a:buFont typeface="Segoe UI" panose="020B0502040204020203" pitchFamily="34" charset="0"/>
        <a:buChar char="●"/>
        <a:defRPr sz="1400" kern="1200">
          <a:solidFill>
            <a:schemeClr val="tx1"/>
          </a:solidFill>
          <a:latin typeface="+mn-lt"/>
          <a:ea typeface="+mn-ea"/>
          <a:cs typeface="+mn-cs"/>
        </a:defRPr>
      </a:lvl1pPr>
      <a:lvl2pPr marL="541338" indent="-271463" algn="l" defTabSz="914400" rtl="0" eaLnBrk="1" latinLnBrk="1" hangingPunct="1">
        <a:lnSpc>
          <a:spcPct val="100000"/>
        </a:lnSpc>
        <a:spcBef>
          <a:spcPct val="30000"/>
        </a:spcBef>
        <a:buFont typeface="Segoe UI" panose="020B0502040204020203" pitchFamily="34" charset="0"/>
        <a:buChar char="−"/>
        <a:defRPr sz="1200" kern="1200">
          <a:solidFill>
            <a:schemeClr val="tx1"/>
          </a:solidFill>
          <a:latin typeface="+mn-lt"/>
          <a:ea typeface="+mn-ea"/>
          <a:cs typeface="+mn-cs"/>
        </a:defRPr>
      </a:lvl2pPr>
      <a:lvl3pPr marL="801688" indent="-260350" algn="l" defTabSz="914400" rtl="0" eaLnBrk="1" latinLnBrk="1" hangingPunct="1">
        <a:lnSpc>
          <a:spcPct val="100000"/>
        </a:lnSpc>
        <a:spcBef>
          <a:spcPct val="30000"/>
        </a:spcBef>
        <a:buFont typeface="Wingdings" panose="05000000000000000000" pitchFamily="2" charset="2"/>
        <a:buChar char="§"/>
        <a:defRPr sz="1100" kern="1200">
          <a:solidFill>
            <a:schemeClr val="tx1"/>
          </a:solidFill>
          <a:latin typeface="+mn-lt"/>
          <a:ea typeface="+mn-ea"/>
          <a:cs typeface="+mn-cs"/>
        </a:defRPr>
      </a:lvl3pPr>
      <a:lvl4pPr marL="989013" indent="-187325" algn="l" defTabSz="914400" rtl="0" eaLnBrk="1" latinLnBrk="1" hangingPunct="1">
        <a:lnSpc>
          <a:spcPct val="100000"/>
        </a:lnSpc>
        <a:spcBef>
          <a:spcPct val="30000"/>
        </a:spcBef>
        <a:buFont typeface="Arial" panose="020B0604020202020204" pitchFamily="34" charset="0"/>
        <a:buChar char="•"/>
        <a:defRPr sz="1050" kern="1200">
          <a:solidFill>
            <a:schemeClr val="tx1"/>
          </a:solidFill>
          <a:latin typeface="+mn-lt"/>
          <a:ea typeface="+mn-ea"/>
          <a:cs typeface="+mn-cs"/>
        </a:defRPr>
      </a:lvl4pPr>
      <a:lvl5pPr marL="1258888" indent="-269875" algn="l" defTabSz="914400" rtl="0" eaLnBrk="1" latinLnBrk="1" hangingPunct="1">
        <a:lnSpc>
          <a:spcPct val="100000"/>
        </a:lnSpc>
        <a:spcBef>
          <a:spcPct val="30000"/>
        </a:spcBef>
        <a:buFont typeface="Arial" panose="020B0604020202020204" pitchFamily="34" charset="0"/>
        <a:buChar char="•"/>
        <a:defRPr sz="1050" kern="1200">
          <a:solidFill>
            <a:schemeClr val="tx1"/>
          </a:solidFill>
          <a:latin typeface="+mn-lt"/>
          <a:ea typeface="+mn-ea"/>
          <a:cs typeface="+mn-cs"/>
        </a:defRPr>
      </a:lvl5pPr>
      <a:lvl6pPr marL="2514600" indent="-228600" algn="l" defTabSz="914400" rtl="0" eaLnBrk="1" latinLnBrk="1"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7.png"/><Relationship Id="rId4" Type="http://schemas.openxmlformats.org/officeDocument/2006/relationships/image" Target="../media/image5.png"/><Relationship Id="rId9" Type="http://schemas.openxmlformats.org/officeDocument/2006/relationships/image" Target="../media/image10.png"/></Relationships>
</file>

<file path=ppt/slides/_rels/slide11.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4.png"/><Relationship Id="rId7"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7.png"/><Relationship Id="rId10" Type="http://schemas.openxmlformats.org/officeDocument/2006/relationships/image" Target="../media/image9.png"/><Relationship Id="rId4" Type="http://schemas.openxmlformats.org/officeDocument/2006/relationships/image" Target="../media/image5.png"/><Relationship Id="rId9" Type="http://schemas.openxmlformats.org/officeDocument/2006/relationships/image" Target="../media/image8.png"/></Relationships>
</file>

<file path=ppt/slides/_rels/slide12.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4.png"/><Relationship Id="rId7"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image" Target="../media/image12.png"/><Relationship Id="rId5" Type="http://schemas.openxmlformats.org/officeDocument/2006/relationships/image" Target="../media/image7.png"/><Relationship Id="rId10" Type="http://schemas.openxmlformats.org/officeDocument/2006/relationships/image" Target="../media/image9.png"/><Relationship Id="rId4" Type="http://schemas.openxmlformats.org/officeDocument/2006/relationships/image" Target="../media/image5.png"/><Relationship Id="rId9"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7.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8.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4.png"/><Relationship Id="rId7"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7.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89D7EB-810E-4D5D-AD4A-61B94373689D}"/>
              </a:ext>
            </a:extLst>
          </p:cNvPr>
          <p:cNvSpPr>
            <a:spLocks noGrp="1"/>
          </p:cNvSpPr>
          <p:nvPr>
            <p:ph type="ctrTitle"/>
          </p:nvPr>
        </p:nvSpPr>
        <p:spPr/>
        <p:txBody>
          <a:bodyPr/>
          <a:lstStyle/>
          <a:p>
            <a:r>
              <a:rPr lang="en-US" dirty="0"/>
              <a:t>Workshop Scenario</a:t>
            </a:r>
          </a:p>
        </p:txBody>
      </p:sp>
      <p:sp>
        <p:nvSpPr>
          <p:cNvPr id="3" name="Subtitle 2">
            <a:extLst>
              <a:ext uri="{FF2B5EF4-FFF2-40B4-BE49-F238E27FC236}">
                <a16:creationId xmlns:a16="http://schemas.microsoft.com/office/drawing/2014/main" id="{73C0B432-618F-476D-ABAB-90D322041A03}"/>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5410833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7A62A0-E3E3-4DCB-BBC5-63FDB474798C}"/>
              </a:ext>
            </a:extLst>
          </p:cNvPr>
          <p:cNvSpPr>
            <a:spLocks noGrp="1"/>
          </p:cNvSpPr>
          <p:nvPr>
            <p:ph type="title"/>
          </p:nvPr>
        </p:nvSpPr>
        <p:spPr/>
        <p:txBody>
          <a:bodyPr/>
          <a:lstStyle/>
          <a:p>
            <a:r>
              <a:rPr lang="en-US" dirty="0"/>
              <a:t>Workshop Scenario</a:t>
            </a:r>
          </a:p>
        </p:txBody>
      </p:sp>
      <p:sp>
        <p:nvSpPr>
          <p:cNvPr id="3" name="Content Placeholder 2">
            <a:extLst>
              <a:ext uri="{FF2B5EF4-FFF2-40B4-BE49-F238E27FC236}">
                <a16:creationId xmlns:a16="http://schemas.microsoft.com/office/drawing/2014/main" id="{5C351E07-3D78-4561-8477-B8F12B98225E}"/>
              </a:ext>
            </a:extLst>
          </p:cNvPr>
          <p:cNvSpPr>
            <a:spLocks noGrp="1"/>
          </p:cNvSpPr>
          <p:nvPr>
            <p:ph idx="1"/>
          </p:nvPr>
        </p:nvSpPr>
        <p:spPr>
          <a:ln>
            <a:solidFill>
              <a:schemeClr val="bg1">
                <a:lumMod val="50000"/>
              </a:schemeClr>
            </a:solidFill>
          </a:ln>
        </p:spPr>
        <p:txBody>
          <a:bodyPr/>
          <a:lstStyle/>
          <a:p>
            <a:pPr marL="0" indent="0">
              <a:buNone/>
            </a:pPr>
            <a:r>
              <a:rPr lang="en-US" dirty="0"/>
              <a:t> </a:t>
            </a:r>
          </a:p>
        </p:txBody>
      </p:sp>
      <p:sp>
        <p:nvSpPr>
          <p:cNvPr id="4" name="Text Placeholder 3">
            <a:extLst>
              <a:ext uri="{FF2B5EF4-FFF2-40B4-BE49-F238E27FC236}">
                <a16:creationId xmlns:a16="http://schemas.microsoft.com/office/drawing/2014/main" id="{09E79592-AC01-4B52-8C3A-216E9F84829F}"/>
              </a:ext>
            </a:extLst>
          </p:cNvPr>
          <p:cNvSpPr>
            <a:spLocks noGrp="1"/>
          </p:cNvSpPr>
          <p:nvPr>
            <p:ph type="body" sz="quarter" idx="10"/>
          </p:nvPr>
        </p:nvSpPr>
        <p:spPr/>
        <p:txBody>
          <a:bodyPr/>
          <a:lstStyle/>
          <a:p>
            <a:r>
              <a:rPr lang="en-US" dirty="0"/>
              <a:t>iv. Create web servers from custom VM image</a:t>
            </a:r>
          </a:p>
        </p:txBody>
      </p:sp>
      <p:sp>
        <p:nvSpPr>
          <p:cNvPr id="6" name="Rectangle: Rounded Corners 5">
            <a:extLst>
              <a:ext uri="{FF2B5EF4-FFF2-40B4-BE49-F238E27FC236}">
                <a16:creationId xmlns:a16="http://schemas.microsoft.com/office/drawing/2014/main" id="{CD1CF92A-21C2-4E80-9E64-BDFD23A4037C}"/>
              </a:ext>
            </a:extLst>
          </p:cNvPr>
          <p:cNvSpPr/>
          <p:nvPr/>
        </p:nvSpPr>
        <p:spPr>
          <a:xfrm>
            <a:off x="4865052" y="2848456"/>
            <a:ext cx="2451807" cy="3288616"/>
          </a:xfrm>
          <a:prstGeom prst="roundRect">
            <a:avLst>
              <a:gd name="adj" fmla="val 0"/>
            </a:avLst>
          </a:prstGeom>
          <a:solidFill>
            <a:schemeClr val="tx2">
              <a:lumMod val="20000"/>
              <a:lumOff val="80000"/>
            </a:schemeClr>
          </a:solidFill>
          <a:ln w="127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Rounded Corners 6">
            <a:extLst>
              <a:ext uri="{FF2B5EF4-FFF2-40B4-BE49-F238E27FC236}">
                <a16:creationId xmlns:a16="http://schemas.microsoft.com/office/drawing/2014/main" id="{31F7AC4D-935F-4160-AF82-00E07CDF6C22}"/>
              </a:ext>
            </a:extLst>
          </p:cNvPr>
          <p:cNvSpPr/>
          <p:nvPr/>
        </p:nvSpPr>
        <p:spPr>
          <a:xfrm>
            <a:off x="7455203" y="2848456"/>
            <a:ext cx="3899145" cy="3288616"/>
          </a:xfrm>
          <a:prstGeom prst="roundRect">
            <a:avLst>
              <a:gd name="adj" fmla="val 0"/>
            </a:avLst>
          </a:prstGeom>
          <a:solidFill>
            <a:schemeClr val="tx2">
              <a:lumMod val="20000"/>
              <a:lumOff val="80000"/>
            </a:schemeClr>
          </a:solidFill>
          <a:ln w="127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Rounded Corners 7">
            <a:extLst>
              <a:ext uri="{FF2B5EF4-FFF2-40B4-BE49-F238E27FC236}">
                <a16:creationId xmlns:a16="http://schemas.microsoft.com/office/drawing/2014/main" id="{BE873175-092E-4905-BBEC-09833468E8C8}"/>
              </a:ext>
            </a:extLst>
          </p:cNvPr>
          <p:cNvSpPr/>
          <p:nvPr/>
        </p:nvSpPr>
        <p:spPr>
          <a:xfrm>
            <a:off x="5712879" y="4162176"/>
            <a:ext cx="1426119" cy="1819539"/>
          </a:xfrm>
          <a:prstGeom prst="roundRect">
            <a:avLst>
              <a:gd name="adj" fmla="val 8127"/>
            </a:avLst>
          </a:prstGeom>
          <a:solidFill>
            <a:schemeClr val="accent1">
              <a:lumMod val="40000"/>
              <a:lumOff val="60000"/>
            </a:schemeClr>
          </a:solidFill>
          <a:ln w="127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Rounded Corners 8">
            <a:extLst>
              <a:ext uri="{FF2B5EF4-FFF2-40B4-BE49-F238E27FC236}">
                <a16:creationId xmlns:a16="http://schemas.microsoft.com/office/drawing/2014/main" id="{2830BD71-46A4-4C52-963A-5ED262F16F65}"/>
              </a:ext>
            </a:extLst>
          </p:cNvPr>
          <p:cNvSpPr/>
          <p:nvPr/>
        </p:nvSpPr>
        <p:spPr>
          <a:xfrm>
            <a:off x="8292445" y="4162176"/>
            <a:ext cx="2867621" cy="1819539"/>
          </a:xfrm>
          <a:prstGeom prst="roundRect">
            <a:avLst>
              <a:gd name="adj" fmla="val 8127"/>
            </a:avLst>
          </a:prstGeom>
          <a:solidFill>
            <a:schemeClr val="accent1">
              <a:lumMod val="40000"/>
              <a:lumOff val="60000"/>
            </a:schemeClr>
          </a:solidFill>
          <a:ln w="127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B764981B-0C22-42E0-A6BD-CC2C06C4C57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97936" y="1996689"/>
            <a:ext cx="780290" cy="780290"/>
          </a:xfrm>
          <a:prstGeom prst="rect">
            <a:avLst/>
          </a:prstGeom>
        </p:spPr>
      </p:pic>
      <p:pic>
        <p:nvPicPr>
          <p:cNvPr id="11" name="Picture 10">
            <a:extLst>
              <a:ext uri="{FF2B5EF4-FFF2-40B4-BE49-F238E27FC236}">
                <a16:creationId xmlns:a16="http://schemas.microsoft.com/office/drawing/2014/main" id="{172B2DA5-F1C1-4FC6-BA4D-3B6AC5A52E8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72818" y="1182767"/>
            <a:ext cx="780290" cy="780290"/>
          </a:xfrm>
          <a:prstGeom prst="rect">
            <a:avLst/>
          </a:prstGeom>
        </p:spPr>
      </p:pic>
      <p:pic>
        <p:nvPicPr>
          <p:cNvPr id="13" name="Picture 12">
            <a:extLst>
              <a:ext uri="{FF2B5EF4-FFF2-40B4-BE49-F238E27FC236}">
                <a16:creationId xmlns:a16="http://schemas.microsoft.com/office/drawing/2014/main" id="{E03E2CAE-7665-4CAF-9969-A4942D02FE8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44023" y="3496240"/>
            <a:ext cx="780290" cy="780290"/>
          </a:xfrm>
          <a:prstGeom prst="rect">
            <a:avLst/>
          </a:prstGeom>
        </p:spPr>
      </p:pic>
      <p:pic>
        <p:nvPicPr>
          <p:cNvPr id="14" name="Picture 13">
            <a:extLst>
              <a:ext uri="{FF2B5EF4-FFF2-40B4-BE49-F238E27FC236}">
                <a16:creationId xmlns:a16="http://schemas.microsoft.com/office/drawing/2014/main" id="{3564506D-68E1-4093-B9FD-AF693460701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947926" y="5206100"/>
            <a:ext cx="780290" cy="780290"/>
          </a:xfrm>
          <a:prstGeom prst="rect">
            <a:avLst/>
          </a:prstGeom>
        </p:spPr>
      </p:pic>
      <p:pic>
        <p:nvPicPr>
          <p:cNvPr id="15" name="Picture 14">
            <a:extLst>
              <a:ext uri="{FF2B5EF4-FFF2-40B4-BE49-F238E27FC236}">
                <a16:creationId xmlns:a16="http://schemas.microsoft.com/office/drawing/2014/main" id="{88CAA98F-F56A-4E5A-B9B2-0A4D98CF70C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495752" y="5206100"/>
            <a:ext cx="780290" cy="780290"/>
          </a:xfrm>
          <a:prstGeom prst="rect">
            <a:avLst/>
          </a:prstGeom>
        </p:spPr>
      </p:pic>
      <p:sp>
        <p:nvSpPr>
          <p:cNvPr id="17" name="Rectangle 16">
            <a:extLst>
              <a:ext uri="{FF2B5EF4-FFF2-40B4-BE49-F238E27FC236}">
                <a16:creationId xmlns:a16="http://schemas.microsoft.com/office/drawing/2014/main" id="{17EC2194-D096-4F47-9600-9513623EDD2D}"/>
              </a:ext>
            </a:extLst>
          </p:cNvPr>
          <p:cNvSpPr/>
          <p:nvPr/>
        </p:nvSpPr>
        <p:spPr>
          <a:xfrm>
            <a:off x="2242521" y="1894585"/>
            <a:ext cx="9414433" cy="4428834"/>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90EB4C86-32B7-4932-B646-5CC4FA78EEB7}"/>
              </a:ext>
            </a:extLst>
          </p:cNvPr>
          <p:cNvSpPr txBox="1"/>
          <p:nvPr/>
        </p:nvSpPr>
        <p:spPr>
          <a:xfrm>
            <a:off x="2658920" y="1578939"/>
            <a:ext cx="1292790" cy="276999"/>
          </a:xfrm>
          <a:prstGeom prst="rect">
            <a:avLst/>
          </a:prstGeom>
          <a:noFill/>
        </p:spPr>
        <p:txBody>
          <a:bodyPr wrap="none" rtlCol="0">
            <a:spAutoFit/>
          </a:bodyPr>
          <a:lstStyle/>
          <a:p>
            <a:r>
              <a:rPr lang="en-US" sz="1200" dirty="0"/>
              <a:t>Microsoft Azure</a:t>
            </a:r>
          </a:p>
        </p:txBody>
      </p:sp>
      <p:sp>
        <p:nvSpPr>
          <p:cNvPr id="19" name="Rectangle 18">
            <a:extLst>
              <a:ext uri="{FF2B5EF4-FFF2-40B4-BE49-F238E27FC236}">
                <a16:creationId xmlns:a16="http://schemas.microsoft.com/office/drawing/2014/main" id="{0034689C-A17C-48A7-80E4-28ADCAB8AD41}"/>
              </a:ext>
            </a:extLst>
          </p:cNvPr>
          <p:cNvSpPr/>
          <p:nvPr/>
        </p:nvSpPr>
        <p:spPr>
          <a:xfrm>
            <a:off x="3647358" y="2776979"/>
            <a:ext cx="7809749" cy="3430092"/>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 19">
            <a:extLst>
              <a:ext uri="{FF2B5EF4-FFF2-40B4-BE49-F238E27FC236}">
                <a16:creationId xmlns:a16="http://schemas.microsoft.com/office/drawing/2014/main" id="{9AC16B10-2BB1-4B9D-A796-7D14440B5C13}"/>
              </a:ext>
            </a:extLst>
          </p:cNvPr>
          <p:cNvGrpSpPr/>
          <p:nvPr/>
        </p:nvGrpSpPr>
        <p:grpSpPr>
          <a:xfrm>
            <a:off x="8640485" y="4430952"/>
            <a:ext cx="2171540" cy="1032361"/>
            <a:chOff x="8189467" y="4461123"/>
            <a:chExt cx="2171540" cy="1032361"/>
          </a:xfrm>
        </p:grpSpPr>
        <p:pic>
          <p:nvPicPr>
            <p:cNvPr id="58" name="Picture 57">
              <a:extLst>
                <a:ext uri="{FF2B5EF4-FFF2-40B4-BE49-F238E27FC236}">
                  <a16:creationId xmlns:a16="http://schemas.microsoft.com/office/drawing/2014/main" id="{1680DAC1-69C2-4B26-9DF1-4A7D473DBB3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320332" y="4597957"/>
              <a:ext cx="780290" cy="780290"/>
            </a:xfrm>
            <a:prstGeom prst="rect">
              <a:avLst/>
            </a:prstGeom>
          </p:spPr>
        </p:pic>
        <p:sp>
          <p:nvSpPr>
            <p:cNvPr id="60" name="Rectangle: Rounded Corners 59">
              <a:extLst>
                <a:ext uri="{FF2B5EF4-FFF2-40B4-BE49-F238E27FC236}">
                  <a16:creationId xmlns:a16="http://schemas.microsoft.com/office/drawing/2014/main" id="{80653861-0F1C-4419-B33B-D272FEF2E4D4}"/>
                </a:ext>
              </a:extLst>
            </p:cNvPr>
            <p:cNvSpPr/>
            <p:nvPr/>
          </p:nvSpPr>
          <p:spPr>
            <a:xfrm>
              <a:off x="8189467" y="4461123"/>
              <a:ext cx="2171540" cy="1032361"/>
            </a:xfrm>
            <a:prstGeom prst="roundRect">
              <a:avLst/>
            </a:prstGeom>
            <a:noFill/>
            <a:ln w="76200">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1" name="TextBox 20">
            <a:extLst>
              <a:ext uri="{FF2B5EF4-FFF2-40B4-BE49-F238E27FC236}">
                <a16:creationId xmlns:a16="http://schemas.microsoft.com/office/drawing/2014/main" id="{408FA6E2-C9CA-4448-9919-5552713FA5E4}"/>
              </a:ext>
            </a:extLst>
          </p:cNvPr>
          <p:cNvSpPr txBox="1"/>
          <p:nvPr/>
        </p:nvSpPr>
        <p:spPr>
          <a:xfrm>
            <a:off x="4389917" y="2427959"/>
            <a:ext cx="1302536" cy="276999"/>
          </a:xfrm>
          <a:prstGeom prst="rect">
            <a:avLst/>
          </a:prstGeom>
          <a:noFill/>
        </p:spPr>
        <p:txBody>
          <a:bodyPr wrap="none" rtlCol="0">
            <a:spAutoFit/>
          </a:bodyPr>
          <a:lstStyle/>
          <a:p>
            <a:r>
              <a:rPr lang="en-US" sz="1200" dirty="0"/>
              <a:t>Resource Group</a:t>
            </a:r>
          </a:p>
        </p:txBody>
      </p:sp>
      <p:grpSp>
        <p:nvGrpSpPr>
          <p:cNvPr id="22" name="Group 21">
            <a:extLst>
              <a:ext uri="{FF2B5EF4-FFF2-40B4-BE49-F238E27FC236}">
                <a16:creationId xmlns:a16="http://schemas.microsoft.com/office/drawing/2014/main" id="{16C2D2C2-6BAF-4685-A1A2-12A7F66F9CA6}"/>
              </a:ext>
            </a:extLst>
          </p:cNvPr>
          <p:cNvGrpSpPr/>
          <p:nvPr/>
        </p:nvGrpSpPr>
        <p:grpSpPr>
          <a:xfrm>
            <a:off x="2390078" y="2719437"/>
            <a:ext cx="1035733" cy="1087503"/>
            <a:chOff x="2390078" y="2961947"/>
            <a:chExt cx="1035733" cy="1087503"/>
          </a:xfrm>
        </p:grpSpPr>
        <p:pic>
          <p:nvPicPr>
            <p:cNvPr id="56" name="Picture 55">
              <a:extLst>
                <a:ext uri="{FF2B5EF4-FFF2-40B4-BE49-F238E27FC236}">
                  <a16:creationId xmlns:a16="http://schemas.microsoft.com/office/drawing/2014/main" id="{B48DABBD-E7AC-4584-89E0-6900CE33D8DD}"/>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517799" y="2961947"/>
              <a:ext cx="780290" cy="780290"/>
            </a:xfrm>
            <a:prstGeom prst="rect">
              <a:avLst/>
            </a:prstGeom>
          </p:spPr>
        </p:pic>
        <p:sp>
          <p:nvSpPr>
            <p:cNvPr id="57" name="TextBox 56">
              <a:extLst>
                <a:ext uri="{FF2B5EF4-FFF2-40B4-BE49-F238E27FC236}">
                  <a16:creationId xmlns:a16="http://schemas.microsoft.com/office/drawing/2014/main" id="{CCE46746-ECAD-4F08-BF96-909AF4DFE843}"/>
                </a:ext>
              </a:extLst>
            </p:cNvPr>
            <p:cNvSpPr txBox="1"/>
            <p:nvPr/>
          </p:nvSpPr>
          <p:spPr>
            <a:xfrm>
              <a:off x="2390078" y="3772451"/>
              <a:ext cx="1035733" cy="276999"/>
            </a:xfrm>
            <a:prstGeom prst="rect">
              <a:avLst/>
            </a:prstGeom>
            <a:noFill/>
          </p:spPr>
          <p:txBody>
            <a:bodyPr wrap="none" rtlCol="0">
              <a:spAutoFit/>
            </a:bodyPr>
            <a:lstStyle/>
            <a:p>
              <a:r>
                <a:rPr lang="en-US" sz="1200" dirty="0"/>
                <a:t>Marketplace</a:t>
              </a:r>
            </a:p>
          </p:txBody>
        </p:sp>
      </p:grpSp>
      <p:cxnSp>
        <p:nvCxnSpPr>
          <p:cNvPr id="25" name="Straight Connector 24">
            <a:extLst>
              <a:ext uri="{FF2B5EF4-FFF2-40B4-BE49-F238E27FC236}">
                <a16:creationId xmlns:a16="http://schemas.microsoft.com/office/drawing/2014/main" id="{C5D55ECC-2C95-45E3-8960-53980C2C8F9A}"/>
              </a:ext>
            </a:extLst>
          </p:cNvPr>
          <p:cNvCxnSpPr>
            <a:cxnSpLocks/>
            <a:stCxn id="14" idx="3"/>
          </p:cNvCxnSpPr>
          <p:nvPr/>
        </p:nvCxnSpPr>
        <p:spPr>
          <a:xfrm>
            <a:off x="5728216" y="5596245"/>
            <a:ext cx="1346653"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A1DD2B03-B074-4B8C-8996-1C8859DB1E8A}"/>
              </a:ext>
            </a:extLst>
          </p:cNvPr>
          <p:cNvCxnSpPr>
            <a:cxnSpLocks/>
            <a:stCxn id="15" idx="3"/>
          </p:cNvCxnSpPr>
          <p:nvPr/>
        </p:nvCxnSpPr>
        <p:spPr>
          <a:xfrm>
            <a:off x="8276042" y="5596245"/>
            <a:ext cx="2778770"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7A94C14-EF36-4EED-81C7-4EC21430D60A}"/>
              </a:ext>
            </a:extLst>
          </p:cNvPr>
          <p:cNvCxnSpPr>
            <a:cxnSpLocks/>
          </p:cNvCxnSpPr>
          <p:nvPr/>
        </p:nvCxnSpPr>
        <p:spPr>
          <a:xfrm>
            <a:off x="9161495" y="5286032"/>
            <a:ext cx="0" cy="32004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B5535A0D-BA9A-4DFB-B3D1-5123CB9A9F34}"/>
              </a:ext>
            </a:extLst>
          </p:cNvPr>
          <p:cNvCxnSpPr>
            <a:cxnSpLocks/>
          </p:cNvCxnSpPr>
          <p:nvPr/>
        </p:nvCxnSpPr>
        <p:spPr>
          <a:xfrm>
            <a:off x="10200883" y="5286032"/>
            <a:ext cx="0" cy="32004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00D41994-6D48-4013-8DDF-76EF38A46BEE}"/>
              </a:ext>
            </a:extLst>
          </p:cNvPr>
          <p:cNvSpPr txBox="1"/>
          <p:nvPr/>
        </p:nvSpPr>
        <p:spPr>
          <a:xfrm>
            <a:off x="4919695" y="5821925"/>
            <a:ext cx="830933" cy="276999"/>
          </a:xfrm>
          <a:prstGeom prst="rect">
            <a:avLst/>
          </a:prstGeom>
          <a:noFill/>
        </p:spPr>
        <p:txBody>
          <a:bodyPr wrap="none" rtlCol="0">
            <a:spAutoFit/>
          </a:bodyPr>
          <a:lstStyle/>
          <a:p>
            <a:r>
              <a:rPr lang="en-US" sz="1200" dirty="0"/>
              <a:t>Dev-</a:t>
            </a:r>
            <a:r>
              <a:rPr lang="en-US" sz="1200" dirty="0" err="1"/>
              <a:t>Vnet</a:t>
            </a:r>
            <a:endParaRPr lang="en-US" sz="1200" dirty="0"/>
          </a:p>
        </p:txBody>
      </p:sp>
      <p:sp>
        <p:nvSpPr>
          <p:cNvPr id="32" name="TextBox 31">
            <a:extLst>
              <a:ext uri="{FF2B5EF4-FFF2-40B4-BE49-F238E27FC236}">
                <a16:creationId xmlns:a16="http://schemas.microsoft.com/office/drawing/2014/main" id="{5DAFE9AD-C50D-4B94-87BC-018F1C34362F}"/>
              </a:ext>
            </a:extLst>
          </p:cNvPr>
          <p:cNvSpPr txBox="1"/>
          <p:nvPr/>
        </p:nvSpPr>
        <p:spPr>
          <a:xfrm>
            <a:off x="7462832" y="5821925"/>
            <a:ext cx="796693" cy="276999"/>
          </a:xfrm>
          <a:prstGeom prst="rect">
            <a:avLst/>
          </a:prstGeom>
          <a:noFill/>
        </p:spPr>
        <p:txBody>
          <a:bodyPr wrap="none" rtlCol="0">
            <a:spAutoFit/>
          </a:bodyPr>
          <a:lstStyle/>
          <a:p>
            <a:r>
              <a:rPr lang="en-US" sz="1200" dirty="0" err="1"/>
              <a:t>Prd-Vnet</a:t>
            </a:r>
            <a:endParaRPr lang="en-US" sz="1200" dirty="0"/>
          </a:p>
        </p:txBody>
      </p:sp>
      <p:sp>
        <p:nvSpPr>
          <p:cNvPr id="33" name="TextBox 32">
            <a:extLst>
              <a:ext uri="{FF2B5EF4-FFF2-40B4-BE49-F238E27FC236}">
                <a16:creationId xmlns:a16="http://schemas.microsoft.com/office/drawing/2014/main" id="{C92B9D98-5F8E-44D7-ADB1-D23713ACA599}"/>
              </a:ext>
            </a:extLst>
          </p:cNvPr>
          <p:cNvSpPr txBox="1"/>
          <p:nvPr/>
        </p:nvSpPr>
        <p:spPr>
          <a:xfrm>
            <a:off x="8807389" y="5063939"/>
            <a:ext cx="727315" cy="276999"/>
          </a:xfrm>
          <a:prstGeom prst="rect">
            <a:avLst/>
          </a:prstGeom>
          <a:noFill/>
        </p:spPr>
        <p:txBody>
          <a:bodyPr wrap="none" rtlCol="0">
            <a:spAutoFit/>
          </a:bodyPr>
          <a:lstStyle/>
          <a:p>
            <a:r>
              <a:rPr lang="en-US" sz="1200" dirty="0"/>
              <a:t>Web 01</a:t>
            </a:r>
          </a:p>
        </p:txBody>
      </p:sp>
      <p:sp>
        <p:nvSpPr>
          <p:cNvPr id="35" name="TextBox 34">
            <a:extLst>
              <a:ext uri="{FF2B5EF4-FFF2-40B4-BE49-F238E27FC236}">
                <a16:creationId xmlns:a16="http://schemas.microsoft.com/office/drawing/2014/main" id="{CBB59810-83DD-4210-8567-3057D44EC135}"/>
              </a:ext>
            </a:extLst>
          </p:cNvPr>
          <p:cNvSpPr txBox="1"/>
          <p:nvPr/>
        </p:nvSpPr>
        <p:spPr>
          <a:xfrm>
            <a:off x="5695392" y="3323499"/>
            <a:ext cx="764953" cy="276999"/>
          </a:xfrm>
          <a:prstGeom prst="rect">
            <a:avLst/>
          </a:prstGeom>
          <a:noFill/>
        </p:spPr>
        <p:txBody>
          <a:bodyPr wrap="none" rtlCol="0">
            <a:spAutoFit/>
          </a:bodyPr>
          <a:lstStyle/>
          <a:p>
            <a:r>
              <a:rPr lang="en-US" sz="1200" dirty="0"/>
              <a:t>Dev-</a:t>
            </a:r>
            <a:r>
              <a:rPr lang="en-US" sz="1200" dirty="0" err="1"/>
              <a:t>nsg</a:t>
            </a:r>
            <a:endParaRPr lang="en-US" sz="1200" dirty="0"/>
          </a:p>
        </p:txBody>
      </p:sp>
      <p:sp>
        <p:nvSpPr>
          <p:cNvPr id="36" name="TextBox 35">
            <a:extLst>
              <a:ext uri="{FF2B5EF4-FFF2-40B4-BE49-F238E27FC236}">
                <a16:creationId xmlns:a16="http://schemas.microsoft.com/office/drawing/2014/main" id="{401DB9B0-0CF3-40AE-AB1E-24B8F82FCC07}"/>
              </a:ext>
            </a:extLst>
          </p:cNvPr>
          <p:cNvSpPr txBox="1"/>
          <p:nvPr/>
        </p:nvSpPr>
        <p:spPr>
          <a:xfrm>
            <a:off x="5865393" y="5677845"/>
            <a:ext cx="1124860" cy="276999"/>
          </a:xfrm>
          <a:prstGeom prst="rect">
            <a:avLst/>
          </a:prstGeom>
          <a:noFill/>
        </p:spPr>
        <p:txBody>
          <a:bodyPr wrap="none" rtlCol="0">
            <a:spAutoFit/>
          </a:bodyPr>
          <a:lstStyle/>
          <a:p>
            <a:r>
              <a:rPr lang="en-US" sz="1200" dirty="0"/>
              <a:t>Web (subnet)</a:t>
            </a:r>
          </a:p>
        </p:txBody>
      </p:sp>
      <p:grpSp>
        <p:nvGrpSpPr>
          <p:cNvPr id="37" name="Group 36">
            <a:extLst>
              <a:ext uri="{FF2B5EF4-FFF2-40B4-BE49-F238E27FC236}">
                <a16:creationId xmlns:a16="http://schemas.microsoft.com/office/drawing/2014/main" id="{7A8DA571-9686-4CE0-91BE-BA8FD531C43B}"/>
              </a:ext>
            </a:extLst>
          </p:cNvPr>
          <p:cNvGrpSpPr/>
          <p:nvPr/>
        </p:nvGrpSpPr>
        <p:grpSpPr>
          <a:xfrm>
            <a:off x="3702687" y="3095103"/>
            <a:ext cx="1158009" cy="1080327"/>
            <a:chOff x="3728999" y="3095103"/>
            <a:chExt cx="1158009" cy="1080327"/>
          </a:xfrm>
        </p:grpSpPr>
        <p:pic>
          <p:nvPicPr>
            <p:cNvPr id="48" name="Picture 47">
              <a:extLst>
                <a:ext uri="{FF2B5EF4-FFF2-40B4-BE49-F238E27FC236}">
                  <a16:creationId xmlns:a16="http://schemas.microsoft.com/office/drawing/2014/main" id="{B5E6CDA5-E295-49D0-B8E7-F83C906B0F78}"/>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917858" y="3095103"/>
              <a:ext cx="780290" cy="780290"/>
            </a:xfrm>
            <a:prstGeom prst="rect">
              <a:avLst/>
            </a:prstGeom>
          </p:spPr>
        </p:pic>
        <p:sp>
          <p:nvSpPr>
            <p:cNvPr id="50" name="TextBox 49">
              <a:extLst>
                <a:ext uri="{FF2B5EF4-FFF2-40B4-BE49-F238E27FC236}">
                  <a16:creationId xmlns:a16="http://schemas.microsoft.com/office/drawing/2014/main" id="{D08C64B1-E542-4DDA-BAEC-E4BE398F9871}"/>
                </a:ext>
              </a:extLst>
            </p:cNvPr>
            <p:cNvSpPr txBox="1"/>
            <p:nvPr/>
          </p:nvSpPr>
          <p:spPr>
            <a:xfrm>
              <a:off x="3728999" y="3898431"/>
              <a:ext cx="1158009" cy="276999"/>
            </a:xfrm>
            <a:prstGeom prst="rect">
              <a:avLst/>
            </a:prstGeom>
            <a:noFill/>
          </p:spPr>
          <p:txBody>
            <a:bodyPr wrap="none" rtlCol="0">
              <a:spAutoFit/>
            </a:bodyPr>
            <a:lstStyle/>
            <a:p>
              <a:r>
                <a:rPr lang="en-US" sz="1200" dirty="0"/>
                <a:t>Custom img.1</a:t>
              </a:r>
            </a:p>
          </p:txBody>
        </p:sp>
      </p:grpSp>
      <p:pic>
        <p:nvPicPr>
          <p:cNvPr id="40" name="Picture 39">
            <a:extLst>
              <a:ext uri="{FF2B5EF4-FFF2-40B4-BE49-F238E27FC236}">
                <a16:creationId xmlns:a16="http://schemas.microsoft.com/office/drawing/2014/main" id="{2E0EDBA7-3C36-433B-8704-935C75F3094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898881" y="3486994"/>
            <a:ext cx="780290" cy="780290"/>
          </a:xfrm>
          <a:prstGeom prst="rect">
            <a:avLst/>
          </a:prstGeom>
        </p:spPr>
      </p:pic>
      <p:sp>
        <p:nvSpPr>
          <p:cNvPr id="41" name="TextBox 40">
            <a:extLst>
              <a:ext uri="{FF2B5EF4-FFF2-40B4-BE49-F238E27FC236}">
                <a16:creationId xmlns:a16="http://schemas.microsoft.com/office/drawing/2014/main" id="{CD924B14-B8E3-4758-9735-13834041362A}"/>
              </a:ext>
            </a:extLst>
          </p:cNvPr>
          <p:cNvSpPr txBox="1"/>
          <p:nvPr/>
        </p:nvSpPr>
        <p:spPr>
          <a:xfrm>
            <a:off x="8267370" y="3314253"/>
            <a:ext cx="730713" cy="276999"/>
          </a:xfrm>
          <a:prstGeom prst="rect">
            <a:avLst/>
          </a:prstGeom>
          <a:noFill/>
        </p:spPr>
        <p:txBody>
          <a:bodyPr wrap="none" rtlCol="0">
            <a:spAutoFit/>
          </a:bodyPr>
          <a:lstStyle/>
          <a:p>
            <a:r>
              <a:rPr lang="en-US" sz="1200" dirty="0" err="1"/>
              <a:t>Prd-nsg</a:t>
            </a:r>
            <a:endParaRPr lang="en-US" sz="1200" dirty="0"/>
          </a:p>
        </p:txBody>
      </p:sp>
      <p:sp>
        <p:nvSpPr>
          <p:cNvPr id="45" name="TextBox 44">
            <a:extLst>
              <a:ext uri="{FF2B5EF4-FFF2-40B4-BE49-F238E27FC236}">
                <a16:creationId xmlns:a16="http://schemas.microsoft.com/office/drawing/2014/main" id="{4622B087-0100-4C94-82A9-B7760E7FCCA0}"/>
              </a:ext>
            </a:extLst>
          </p:cNvPr>
          <p:cNvSpPr txBox="1"/>
          <p:nvPr/>
        </p:nvSpPr>
        <p:spPr>
          <a:xfrm>
            <a:off x="9944526" y="4275595"/>
            <a:ext cx="1200906" cy="276999"/>
          </a:xfrm>
          <a:prstGeom prst="rect">
            <a:avLst/>
          </a:prstGeom>
          <a:noFill/>
        </p:spPr>
        <p:txBody>
          <a:bodyPr wrap="none" rtlCol="0">
            <a:spAutoFit/>
          </a:bodyPr>
          <a:lstStyle/>
          <a:p>
            <a:r>
              <a:rPr lang="en-US" sz="1200" dirty="0"/>
              <a:t>Availability Set</a:t>
            </a:r>
          </a:p>
        </p:txBody>
      </p:sp>
      <p:sp>
        <p:nvSpPr>
          <p:cNvPr id="46" name="TextBox 45">
            <a:extLst>
              <a:ext uri="{FF2B5EF4-FFF2-40B4-BE49-F238E27FC236}">
                <a16:creationId xmlns:a16="http://schemas.microsoft.com/office/drawing/2014/main" id="{15914D66-0A97-44CD-8113-9A8E875C0F32}"/>
              </a:ext>
            </a:extLst>
          </p:cNvPr>
          <p:cNvSpPr txBox="1"/>
          <p:nvPr/>
        </p:nvSpPr>
        <p:spPr>
          <a:xfrm>
            <a:off x="10043166" y="5677845"/>
            <a:ext cx="1124860" cy="276999"/>
          </a:xfrm>
          <a:prstGeom prst="rect">
            <a:avLst/>
          </a:prstGeom>
          <a:noFill/>
        </p:spPr>
        <p:txBody>
          <a:bodyPr wrap="none" rtlCol="0">
            <a:spAutoFit/>
          </a:bodyPr>
          <a:lstStyle/>
          <a:p>
            <a:r>
              <a:rPr lang="en-US" sz="1200" dirty="0"/>
              <a:t>Web (subnet)</a:t>
            </a:r>
          </a:p>
        </p:txBody>
      </p:sp>
    </p:spTree>
    <p:extLst>
      <p:ext uri="{BB962C8B-B14F-4D97-AF65-F5344CB8AC3E}">
        <p14:creationId xmlns:p14="http://schemas.microsoft.com/office/powerpoint/2010/main" val="41500191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7A62A0-E3E3-4DCB-BBC5-63FDB474798C}"/>
              </a:ext>
            </a:extLst>
          </p:cNvPr>
          <p:cNvSpPr>
            <a:spLocks noGrp="1"/>
          </p:cNvSpPr>
          <p:nvPr>
            <p:ph type="title"/>
          </p:nvPr>
        </p:nvSpPr>
        <p:spPr/>
        <p:txBody>
          <a:bodyPr/>
          <a:lstStyle/>
          <a:p>
            <a:r>
              <a:rPr lang="en-US" dirty="0"/>
              <a:t>Workshop Scenario</a:t>
            </a:r>
          </a:p>
        </p:txBody>
      </p:sp>
      <p:sp>
        <p:nvSpPr>
          <p:cNvPr id="3" name="Content Placeholder 2">
            <a:extLst>
              <a:ext uri="{FF2B5EF4-FFF2-40B4-BE49-F238E27FC236}">
                <a16:creationId xmlns:a16="http://schemas.microsoft.com/office/drawing/2014/main" id="{5C351E07-3D78-4561-8477-B8F12B98225E}"/>
              </a:ext>
            </a:extLst>
          </p:cNvPr>
          <p:cNvSpPr>
            <a:spLocks noGrp="1"/>
          </p:cNvSpPr>
          <p:nvPr>
            <p:ph idx="1"/>
          </p:nvPr>
        </p:nvSpPr>
        <p:spPr>
          <a:ln>
            <a:solidFill>
              <a:schemeClr val="bg1">
                <a:lumMod val="50000"/>
              </a:schemeClr>
            </a:solidFill>
          </a:ln>
        </p:spPr>
        <p:txBody>
          <a:bodyPr/>
          <a:lstStyle/>
          <a:p>
            <a:pPr marL="0" indent="0">
              <a:buNone/>
            </a:pPr>
            <a:r>
              <a:rPr lang="en-US" dirty="0"/>
              <a:t> </a:t>
            </a:r>
          </a:p>
        </p:txBody>
      </p:sp>
      <p:sp>
        <p:nvSpPr>
          <p:cNvPr id="4" name="Text Placeholder 3">
            <a:extLst>
              <a:ext uri="{FF2B5EF4-FFF2-40B4-BE49-F238E27FC236}">
                <a16:creationId xmlns:a16="http://schemas.microsoft.com/office/drawing/2014/main" id="{09E79592-AC01-4B52-8C3A-216E9F84829F}"/>
              </a:ext>
            </a:extLst>
          </p:cNvPr>
          <p:cNvSpPr>
            <a:spLocks noGrp="1"/>
          </p:cNvSpPr>
          <p:nvPr>
            <p:ph type="body" sz="quarter" idx="10"/>
          </p:nvPr>
        </p:nvSpPr>
        <p:spPr/>
        <p:txBody>
          <a:bodyPr/>
          <a:lstStyle/>
          <a:p>
            <a:r>
              <a:rPr lang="en-US" dirty="0"/>
              <a:t>v. </a:t>
            </a:r>
            <a:r>
              <a:rPr lang="en-US" altLang="en-US" dirty="0"/>
              <a:t>Move VM using Azure cli</a:t>
            </a:r>
          </a:p>
        </p:txBody>
      </p:sp>
      <p:sp>
        <p:nvSpPr>
          <p:cNvPr id="6" name="Rectangle: Rounded Corners 5">
            <a:extLst>
              <a:ext uri="{FF2B5EF4-FFF2-40B4-BE49-F238E27FC236}">
                <a16:creationId xmlns:a16="http://schemas.microsoft.com/office/drawing/2014/main" id="{34E48EE7-2615-4F96-9B45-DFE43F76D005}"/>
              </a:ext>
            </a:extLst>
          </p:cNvPr>
          <p:cNvSpPr/>
          <p:nvPr/>
        </p:nvSpPr>
        <p:spPr>
          <a:xfrm>
            <a:off x="4865052" y="2848456"/>
            <a:ext cx="2451807" cy="3288616"/>
          </a:xfrm>
          <a:prstGeom prst="roundRect">
            <a:avLst>
              <a:gd name="adj" fmla="val 0"/>
            </a:avLst>
          </a:prstGeom>
          <a:solidFill>
            <a:schemeClr val="tx2">
              <a:lumMod val="20000"/>
              <a:lumOff val="80000"/>
            </a:schemeClr>
          </a:solidFill>
          <a:ln w="127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Rounded Corners 6">
            <a:extLst>
              <a:ext uri="{FF2B5EF4-FFF2-40B4-BE49-F238E27FC236}">
                <a16:creationId xmlns:a16="http://schemas.microsoft.com/office/drawing/2014/main" id="{EF6C0BAF-95A7-4197-A14B-C89CD3427119}"/>
              </a:ext>
            </a:extLst>
          </p:cNvPr>
          <p:cNvSpPr/>
          <p:nvPr/>
        </p:nvSpPr>
        <p:spPr>
          <a:xfrm>
            <a:off x="7455203" y="2848456"/>
            <a:ext cx="3899145" cy="3288616"/>
          </a:xfrm>
          <a:prstGeom prst="roundRect">
            <a:avLst>
              <a:gd name="adj" fmla="val 0"/>
            </a:avLst>
          </a:prstGeom>
          <a:solidFill>
            <a:schemeClr val="tx2">
              <a:lumMod val="20000"/>
              <a:lumOff val="80000"/>
            </a:schemeClr>
          </a:solidFill>
          <a:ln w="127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Rounded Corners 7">
            <a:extLst>
              <a:ext uri="{FF2B5EF4-FFF2-40B4-BE49-F238E27FC236}">
                <a16:creationId xmlns:a16="http://schemas.microsoft.com/office/drawing/2014/main" id="{96FB0C00-96D8-4022-A1A5-F2010FC757EC}"/>
              </a:ext>
            </a:extLst>
          </p:cNvPr>
          <p:cNvSpPr/>
          <p:nvPr/>
        </p:nvSpPr>
        <p:spPr>
          <a:xfrm>
            <a:off x="5712879" y="4162176"/>
            <a:ext cx="1426119" cy="1819539"/>
          </a:xfrm>
          <a:prstGeom prst="roundRect">
            <a:avLst>
              <a:gd name="adj" fmla="val 8127"/>
            </a:avLst>
          </a:prstGeom>
          <a:solidFill>
            <a:schemeClr val="accent1">
              <a:lumMod val="40000"/>
              <a:lumOff val="60000"/>
            </a:schemeClr>
          </a:solidFill>
          <a:ln w="127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Rounded Corners 8">
            <a:extLst>
              <a:ext uri="{FF2B5EF4-FFF2-40B4-BE49-F238E27FC236}">
                <a16:creationId xmlns:a16="http://schemas.microsoft.com/office/drawing/2014/main" id="{8EF0626E-1895-4877-9E40-66579DDB22D0}"/>
              </a:ext>
            </a:extLst>
          </p:cNvPr>
          <p:cNvSpPr/>
          <p:nvPr/>
        </p:nvSpPr>
        <p:spPr>
          <a:xfrm>
            <a:off x="8292445" y="4162176"/>
            <a:ext cx="2867621" cy="1819539"/>
          </a:xfrm>
          <a:prstGeom prst="roundRect">
            <a:avLst>
              <a:gd name="adj" fmla="val 8127"/>
            </a:avLst>
          </a:prstGeom>
          <a:solidFill>
            <a:schemeClr val="accent1">
              <a:lumMod val="40000"/>
              <a:lumOff val="60000"/>
            </a:schemeClr>
          </a:solidFill>
          <a:ln w="127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8B65CB71-37F1-498A-A917-F2FC30658AC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97936" y="1996689"/>
            <a:ext cx="780290" cy="780290"/>
          </a:xfrm>
          <a:prstGeom prst="rect">
            <a:avLst/>
          </a:prstGeom>
        </p:spPr>
      </p:pic>
      <p:pic>
        <p:nvPicPr>
          <p:cNvPr id="11" name="Picture 10">
            <a:extLst>
              <a:ext uri="{FF2B5EF4-FFF2-40B4-BE49-F238E27FC236}">
                <a16:creationId xmlns:a16="http://schemas.microsoft.com/office/drawing/2014/main" id="{6F6D0E04-BEC5-4807-9765-712909216BF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72818" y="1182767"/>
            <a:ext cx="780290" cy="780290"/>
          </a:xfrm>
          <a:prstGeom prst="rect">
            <a:avLst/>
          </a:prstGeom>
        </p:spPr>
      </p:pic>
      <p:pic>
        <p:nvPicPr>
          <p:cNvPr id="13" name="Picture 12">
            <a:extLst>
              <a:ext uri="{FF2B5EF4-FFF2-40B4-BE49-F238E27FC236}">
                <a16:creationId xmlns:a16="http://schemas.microsoft.com/office/drawing/2014/main" id="{42CDA50A-741A-4AE5-989E-C3CE072DC77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44023" y="3496240"/>
            <a:ext cx="780290" cy="780290"/>
          </a:xfrm>
          <a:prstGeom prst="rect">
            <a:avLst/>
          </a:prstGeom>
        </p:spPr>
      </p:pic>
      <p:pic>
        <p:nvPicPr>
          <p:cNvPr id="14" name="Picture 13">
            <a:extLst>
              <a:ext uri="{FF2B5EF4-FFF2-40B4-BE49-F238E27FC236}">
                <a16:creationId xmlns:a16="http://schemas.microsoft.com/office/drawing/2014/main" id="{CCF14CD3-97B8-4353-9E05-DF455050230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947926" y="5206100"/>
            <a:ext cx="780290" cy="780290"/>
          </a:xfrm>
          <a:prstGeom prst="rect">
            <a:avLst/>
          </a:prstGeom>
        </p:spPr>
      </p:pic>
      <p:pic>
        <p:nvPicPr>
          <p:cNvPr id="15" name="Picture 14">
            <a:extLst>
              <a:ext uri="{FF2B5EF4-FFF2-40B4-BE49-F238E27FC236}">
                <a16:creationId xmlns:a16="http://schemas.microsoft.com/office/drawing/2014/main" id="{1CFC1AE8-12EE-4836-8203-312FAB34A06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495752" y="5206100"/>
            <a:ext cx="780290" cy="780290"/>
          </a:xfrm>
          <a:prstGeom prst="rect">
            <a:avLst/>
          </a:prstGeom>
        </p:spPr>
      </p:pic>
      <p:grpSp>
        <p:nvGrpSpPr>
          <p:cNvPr id="16" name="Group 15">
            <a:extLst>
              <a:ext uri="{FF2B5EF4-FFF2-40B4-BE49-F238E27FC236}">
                <a16:creationId xmlns:a16="http://schemas.microsoft.com/office/drawing/2014/main" id="{DA510F78-3051-4BFB-85CD-BD710CCA2BBB}"/>
              </a:ext>
            </a:extLst>
          </p:cNvPr>
          <p:cNvGrpSpPr/>
          <p:nvPr/>
        </p:nvGrpSpPr>
        <p:grpSpPr>
          <a:xfrm>
            <a:off x="385160" y="4157396"/>
            <a:ext cx="1784622" cy="2184198"/>
            <a:chOff x="385160" y="4157396"/>
            <a:chExt cx="1784622" cy="2184198"/>
          </a:xfrm>
        </p:grpSpPr>
        <p:grpSp>
          <p:nvGrpSpPr>
            <p:cNvPr id="61" name="Group 60">
              <a:extLst>
                <a:ext uri="{FF2B5EF4-FFF2-40B4-BE49-F238E27FC236}">
                  <a16:creationId xmlns:a16="http://schemas.microsoft.com/office/drawing/2014/main" id="{9B3B3095-C262-442B-A08E-BFF05CEDC30C}"/>
                </a:ext>
              </a:extLst>
            </p:cNvPr>
            <p:cNvGrpSpPr/>
            <p:nvPr/>
          </p:nvGrpSpPr>
          <p:grpSpPr>
            <a:xfrm>
              <a:off x="682124" y="4998313"/>
              <a:ext cx="1190694" cy="1343281"/>
              <a:chOff x="717047" y="4998313"/>
              <a:chExt cx="1190694" cy="1343281"/>
            </a:xfrm>
          </p:grpSpPr>
          <p:pic>
            <p:nvPicPr>
              <p:cNvPr id="65" name="Picture 64">
                <a:extLst>
                  <a:ext uri="{FF2B5EF4-FFF2-40B4-BE49-F238E27FC236}">
                    <a16:creationId xmlns:a16="http://schemas.microsoft.com/office/drawing/2014/main" id="{268B0C83-18E9-430B-AB42-DE79E32ADF07}"/>
                  </a:ext>
                </a:extLst>
              </p:cNvPr>
              <p:cNvPicPr>
                <a:picLocks noChangeAspect="1"/>
              </p:cNvPicPr>
              <p:nvPr/>
            </p:nvPicPr>
            <p:blipFill>
              <a:blip r:embed="rId7">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922249" y="5119568"/>
                <a:ext cx="780290" cy="780290"/>
              </a:xfrm>
              <a:prstGeom prst="rect">
                <a:avLst/>
              </a:prstGeom>
            </p:spPr>
          </p:pic>
          <p:sp>
            <p:nvSpPr>
              <p:cNvPr id="66" name="Rectangle 65">
                <a:extLst>
                  <a:ext uri="{FF2B5EF4-FFF2-40B4-BE49-F238E27FC236}">
                    <a16:creationId xmlns:a16="http://schemas.microsoft.com/office/drawing/2014/main" id="{64D788A6-202C-449E-9999-AFC4AA6A5A0C}"/>
                  </a:ext>
                </a:extLst>
              </p:cNvPr>
              <p:cNvSpPr/>
              <p:nvPr/>
            </p:nvSpPr>
            <p:spPr>
              <a:xfrm>
                <a:off x="717047" y="4998313"/>
                <a:ext cx="1190694" cy="1343281"/>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TextBox 66">
                <a:extLst>
                  <a:ext uri="{FF2B5EF4-FFF2-40B4-BE49-F238E27FC236}">
                    <a16:creationId xmlns:a16="http://schemas.microsoft.com/office/drawing/2014/main" id="{6AE44E19-4933-442C-88F3-D4E439ECC0E8}"/>
                  </a:ext>
                </a:extLst>
              </p:cNvPr>
              <p:cNvSpPr txBox="1"/>
              <p:nvPr/>
            </p:nvSpPr>
            <p:spPr>
              <a:xfrm>
                <a:off x="1059761" y="5930072"/>
                <a:ext cx="505267" cy="276999"/>
              </a:xfrm>
              <a:prstGeom prst="rect">
                <a:avLst/>
              </a:prstGeom>
              <a:noFill/>
            </p:spPr>
            <p:txBody>
              <a:bodyPr wrap="none" rtlCol="0">
                <a:spAutoFit/>
              </a:bodyPr>
              <a:lstStyle/>
              <a:p>
                <a:r>
                  <a:rPr lang="en-US" sz="1200" dirty="0"/>
                  <a:t>VHD</a:t>
                </a:r>
              </a:p>
            </p:txBody>
          </p:sp>
        </p:grpSp>
        <p:grpSp>
          <p:nvGrpSpPr>
            <p:cNvPr id="62" name="Group 61">
              <a:extLst>
                <a:ext uri="{FF2B5EF4-FFF2-40B4-BE49-F238E27FC236}">
                  <a16:creationId xmlns:a16="http://schemas.microsoft.com/office/drawing/2014/main" id="{18042B00-8EDE-4DFB-990E-5429E0C4D8BC}"/>
                </a:ext>
              </a:extLst>
            </p:cNvPr>
            <p:cNvGrpSpPr/>
            <p:nvPr/>
          </p:nvGrpSpPr>
          <p:grpSpPr>
            <a:xfrm>
              <a:off x="385160" y="4157396"/>
              <a:ext cx="1784622" cy="780290"/>
              <a:chOff x="385160" y="4157396"/>
              <a:chExt cx="1784622" cy="780290"/>
            </a:xfrm>
          </p:grpSpPr>
          <p:pic>
            <p:nvPicPr>
              <p:cNvPr id="63" name="Picture 62">
                <a:extLst>
                  <a:ext uri="{FF2B5EF4-FFF2-40B4-BE49-F238E27FC236}">
                    <a16:creationId xmlns:a16="http://schemas.microsoft.com/office/drawing/2014/main" id="{D75C36CF-346D-41F3-AFF3-F53E7D24BF2D}"/>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85160" y="4157396"/>
                <a:ext cx="780290" cy="780290"/>
              </a:xfrm>
              <a:prstGeom prst="rect">
                <a:avLst/>
              </a:prstGeom>
            </p:spPr>
          </p:pic>
          <p:sp>
            <p:nvSpPr>
              <p:cNvPr id="64" name="TextBox 63">
                <a:extLst>
                  <a:ext uri="{FF2B5EF4-FFF2-40B4-BE49-F238E27FC236}">
                    <a16:creationId xmlns:a16="http://schemas.microsoft.com/office/drawing/2014/main" id="{7F95B059-15CB-4FF2-B851-D6D1D8FC1999}"/>
                  </a:ext>
                </a:extLst>
              </p:cNvPr>
              <p:cNvSpPr txBox="1"/>
              <p:nvPr/>
            </p:nvSpPr>
            <p:spPr>
              <a:xfrm>
                <a:off x="1164955" y="4643442"/>
                <a:ext cx="1004827" cy="276999"/>
              </a:xfrm>
              <a:prstGeom prst="rect">
                <a:avLst/>
              </a:prstGeom>
              <a:noFill/>
            </p:spPr>
            <p:txBody>
              <a:bodyPr wrap="none" rtlCol="0">
                <a:spAutoFit/>
              </a:bodyPr>
              <a:lstStyle/>
              <a:p>
                <a:r>
                  <a:rPr lang="en-US" sz="1200" dirty="0"/>
                  <a:t>On-premise</a:t>
                </a:r>
              </a:p>
            </p:txBody>
          </p:sp>
        </p:grpSp>
      </p:grpSp>
      <p:sp>
        <p:nvSpPr>
          <p:cNvPr id="17" name="Rectangle 16">
            <a:extLst>
              <a:ext uri="{FF2B5EF4-FFF2-40B4-BE49-F238E27FC236}">
                <a16:creationId xmlns:a16="http://schemas.microsoft.com/office/drawing/2014/main" id="{37C4DD61-B2EC-4BD4-9623-C27A21A789E4}"/>
              </a:ext>
            </a:extLst>
          </p:cNvPr>
          <p:cNvSpPr/>
          <p:nvPr/>
        </p:nvSpPr>
        <p:spPr>
          <a:xfrm>
            <a:off x="2242521" y="1894585"/>
            <a:ext cx="9414433" cy="4428834"/>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991E2578-53C7-4CE1-AC02-A44A588B3199}"/>
              </a:ext>
            </a:extLst>
          </p:cNvPr>
          <p:cNvSpPr txBox="1"/>
          <p:nvPr/>
        </p:nvSpPr>
        <p:spPr>
          <a:xfrm>
            <a:off x="2658920" y="1578939"/>
            <a:ext cx="1292790" cy="276999"/>
          </a:xfrm>
          <a:prstGeom prst="rect">
            <a:avLst/>
          </a:prstGeom>
          <a:noFill/>
        </p:spPr>
        <p:txBody>
          <a:bodyPr wrap="none" rtlCol="0">
            <a:spAutoFit/>
          </a:bodyPr>
          <a:lstStyle/>
          <a:p>
            <a:r>
              <a:rPr lang="en-US" sz="1200" dirty="0"/>
              <a:t>Microsoft Azure</a:t>
            </a:r>
          </a:p>
        </p:txBody>
      </p:sp>
      <p:sp>
        <p:nvSpPr>
          <p:cNvPr id="19" name="Rectangle 18">
            <a:extLst>
              <a:ext uri="{FF2B5EF4-FFF2-40B4-BE49-F238E27FC236}">
                <a16:creationId xmlns:a16="http://schemas.microsoft.com/office/drawing/2014/main" id="{5A2D4C78-BD92-44CF-BEBC-5D1C5463F1DE}"/>
              </a:ext>
            </a:extLst>
          </p:cNvPr>
          <p:cNvSpPr/>
          <p:nvPr/>
        </p:nvSpPr>
        <p:spPr>
          <a:xfrm>
            <a:off x="3647358" y="2776979"/>
            <a:ext cx="7809749" cy="3430092"/>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 19">
            <a:extLst>
              <a:ext uri="{FF2B5EF4-FFF2-40B4-BE49-F238E27FC236}">
                <a16:creationId xmlns:a16="http://schemas.microsoft.com/office/drawing/2014/main" id="{09016537-B412-45B8-A1C4-F98E2AD023AE}"/>
              </a:ext>
            </a:extLst>
          </p:cNvPr>
          <p:cNvGrpSpPr/>
          <p:nvPr/>
        </p:nvGrpSpPr>
        <p:grpSpPr>
          <a:xfrm>
            <a:off x="8640485" y="4430952"/>
            <a:ext cx="2171540" cy="1032361"/>
            <a:chOff x="8189467" y="4461123"/>
            <a:chExt cx="2171540" cy="1032361"/>
          </a:xfrm>
        </p:grpSpPr>
        <p:pic>
          <p:nvPicPr>
            <p:cNvPr id="58" name="Picture 57">
              <a:extLst>
                <a:ext uri="{FF2B5EF4-FFF2-40B4-BE49-F238E27FC236}">
                  <a16:creationId xmlns:a16="http://schemas.microsoft.com/office/drawing/2014/main" id="{895DFD26-E04E-48CF-B027-0B28E40BADB3}"/>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320332" y="4597957"/>
              <a:ext cx="780290" cy="780290"/>
            </a:xfrm>
            <a:prstGeom prst="rect">
              <a:avLst/>
            </a:prstGeom>
          </p:spPr>
        </p:pic>
        <p:pic>
          <p:nvPicPr>
            <p:cNvPr id="59" name="Picture 58">
              <a:extLst>
                <a:ext uri="{FF2B5EF4-FFF2-40B4-BE49-F238E27FC236}">
                  <a16:creationId xmlns:a16="http://schemas.microsoft.com/office/drawing/2014/main" id="{EA81E014-01CB-41BA-9DE0-D1426CF8B68F}"/>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9359720" y="4597957"/>
              <a:ext cx="780290" cy="780290"/>
            </a:xfrm>
            <a:prstGeom prst="rect">
              <a:avLst/>
            </a:prstGeom>
          </p:spPr>
        </p:pic>
        <p:sp>
          <p:nvSpPr>
            <p:cNvPr id="60" name="Rectangle: Rounded Corners 59">
              <a:extLst>
                <a:ext uri="{FF2B5EF4-FFF2-40B4-BE49-F238E27FC236}">
                  <a16:creationId xmlns:a16="http://schemas.microsoft.com/office/drawing/2014/main" id="{1055E6D5-F563-432A-A1B2-D185A98754E6}"/>
                </a:ext>
              </a:extLst>
            </p:cNvPr>
            <p:cNvSpPr/>
            <p:nvPr/>
          </p:nvSpPr>
          <p:spPr>
            <a:xfrm>
              <a:off x="8189467" y="4461123"/>
              <a:ext cx="2171540" cy="1032361"/>
            </a:xfrm>
            <a:prstGeom prst="roundRect">
              <a:avLst/>
            </a:prstGeom>
            <a:noFill/>
            <a:ln w="76200">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1" name="TextBox 20">
            <a:extLst>
              <a:ext uri="{FF2B5EF4-FFF2-40B4-BE49-F238E27FC236}">
                <a16:creationId xmlns:a16="http://schemas.microsoft.com/office/drawing/2014/main" id="{29F1E9DE-4F72-47C1-B5F8-4F4B405C5A2A}"/>
              </a:ext>
            </a:extLst>
          </p:cNvPr>
          <p:cNvSpPr txBox="1"/>
          <p:nvPr/>
        </p:nvSpPr>
        <p:spPr>
          <a:xfrm>
            <a:off x="4389917" y="2427959"/>
            <a:ext cx="1302536" cy="276999"/>
          </a:xfrm>
          <a:prstGeom prst="rect">
            <a:avLst/>
          </a:prstGeom>
          <a:noFill/>
        </p:spPr>
        <p:txBody>
          <a:bodyPr wrap="none" rtlCol="0">
            <a:spAutoFit/>
          </a:bodyPr>
          <a:lstStyle/>
          <a:p>
            <a:r>
              <a:rPr lang="en-US" sz="1200" dirty="0"/>
              <a:t>Resource Group</a:t>
            </a:r>
          </a:p>
        </p:txBody>
      </p:sp>
      <p:grpSp>
        <p:nvGrpSpPr>
          <p:cNvPr id="22" name="Group 21">
            <a:extLst>
              <a:ext uri="{FF2B5EF4-FFF2-40B4-BE49-F238E27FC236}">
                <a16:creationId xmlns:a16="http://schemas.microsoft.com/office/drawing/2014/main" id="{B43ADDD1-51C0-4AD7-B1F5-C07495296A45}"/>
              </a:ext>
            </a:extLst>
          </p:cNvPr>
          <p:cNvGrpSpPr/>
          <p:nvPr/>
        </p:nvGrpSpPr>
        <p:grpSpPr>
          <a:xfrm>
            <a:off x="2390078" y="2719437"/>
            <a:ext cx="1035733" cy="1087503"/>
            <a:chOff x="2390078" y="2961947"/>
            <a:chExt cx="1035733" cy="1087503"/>
          </a:xfrm>
        </p:grpSpPr>
        <p:pic>
          <p:nvPicPr>
            <p:cNvPr id="56" name="Picture 55">
              <a:extLst>
                <a:ext uri="{FF2B5EF4-FFF2-40B4-BE49-F238E27FC236}">
                  <a16:creationId xmlns:a16="http://schemas.microsoft.com/office/drawing/2014/main" id="{2FCD1AB7-1498-4A6E-A114-B92CBB64DC55}"/>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517799" y="2961947"/>
              <a:ext cx="780290" cy="780290"/>
            </a:xfrm>
            <a:prstGeom prst="rect">
              <a:avLst/>
            </a:prstGeom>
          </p:spPr>
        </p:pic>
        <p:sp>
          <p:nvSpPr>
            <p:cNvPr id="57" name="TextBox 56">
              <a:extLst>
                <a:ext uri="{FF2B5EF4-FFF2-40B4-BE49-F238E27FC236}">
                  <a16:creationId xmlns:a16="http://schemas.microsoft.com/office/drawing/2014/main" id="{07B68CAA-FC51-4175-9C93-742F3E56B0EF}"/>
                </a:ext>
              </a:extLst>
            </p:cNvPr>
            <p:cNvSpPr txBox="1"/>
            <p:nvPr/>
          </p:nvSpPr>
          <p:spPr>
            <a:xfrm>
              <a:off x="2390078" y="3772451"/>
              <a:ext cx="1035733" cy="276999"/>
            </a:xfrm>
            <a:prstGeom prst="rect">
              <a:avLst/>
            </a:prstGeom>
            <a:noFill/>
          </p:spPr>
          <p:txBody>
            <a:bodyPr wrap="none" rtlCol="0">
              <a:spAutoFit/>
            </a:bodyPr>
            <a:lstStyle/>
            <a:p>
              <a:r>
                <a:rPr lang="en-US" sz="1200" dirty="0"/>
                <a:t>Marketplace</a:t>
              </a:r>
            </a:p>
          </p:txBody>
        </p:sp>
      </p:grpSp>
      <p:cxnSp>
        <p:nvCxnSpPr>
          <p:cNvPr id="25" name="Straight Connector 24">
            <a:extLst>
              <a:ext uri="{FF2B5EF4-FFF2-40B4-BE49-F238E27FC236}">
                <a16:creationId xmlns:a16="http://schemas.microsoft.com/office/drawing/2014/main" id="{9ABBF8AA-C883-4699-855F-2FD0005226F4}"/>
              </a:ext>
            </a:extLst>
          </p:cNvPr>
          <p:cNvCxnSpPr>
            <a:cxnSpLocks/>
            <a:stCxn id="14" idx="3"/>
          </p:cNvCxnSpPr>
          <p:nvPr/>
        </p:nvCxnSpPr>
        <p:spPr>
          <a:xfrm>
            <a:off x="5728216" y="5596245"/>
            <a:ext cx="1346653"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BE2165C7-3D42-4EF5-B806-558930167DF8}"/>
              </a:ext>
            </a:extLst>
          </p:cNvPr>
          <p:cNvCxnSpPr>
            <a:cxnSpLocks/>
            <a:stCxn id="15" idx="3"/>
          </p:cNvCxnSpPr>
          <p:nvPr/>
        </p:nvCxnSpPr>
        <p:spPr>
          <a:xfrm>
            <a:off x="8276042" y="5596245"/>
            <a:ext cx="2778770"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1B01F49-C908-4A0D-A3ED-8FDA5FB1AABA}"/>
              </a:ext>
            </a:extLst>
          </p:cNvPr>
          <p:cNvCxnSpPr>
            <a:cxnSpLocks/>
          </p:cNvCxnSpPr>
          <p:nvPr/>
        </p:nvCxnSpPr>
        <p:spPr>
          <a:xfrm>
            <a:off x="9161495" y="5286032"/>
            <a:ext cx="0" cy="32004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81A57B7-0025-42C5-B85A-00580CB631D8}"/>
              </a:ext>
            </a:extLst>
          </p:cNvPr>
          <p:cNvCxnSpPr>
            <a:cxnSpLocks/>
          </p:cNvCxnSpPr>
          <p:nvPr/>
        </p:nvCxnSpPr>
        <p:spPr>
          <a:xfrm>
            <a:off x="10200883" y="5286032"/>
            <a:ext cx="0" cy="32004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3B44748E-8F49-43F8-9C37-AB3DEA95A6B4}"/>
              </a:ext>
            </a:extLst>
          </p:cNvPr>
          <p:cNvSpPr txBox="1"/>
          <p:nvPr/>
        </p:nvSpPr>
        <p:spPr>
          <a:xfrm>
            <a:off x="4919695" y="5821925"/>
            <a:ext cx="830933" cy="276999"/>
          </a:xfrm>
          <a:prstGeom prst="rect">
            <a:avLst/>
          </a:prstGeom>
          <a:noFill/>
        </p:spPr>
        <p:txBody>
          <a:bodyPr wrap="none" rtlCol="0">
            <a:spAutoFit/>
          </a:bodyPr>
          <a:lstStyle/>
          <a:p>
            <a:r>
              <a:rPr lang="en-US" sz="1200" dirty="0"/>
              <a:t>Dev-</a:t>
            </a:r>
            <a:r>
              <a:rPr lang="en-US" sz="1200" dirty="0" err="1"/>
              <a:t>Vnet</a:t>
            </a:r>
            <a:endParaRPr lang="en-US" sz="1200" dirty="0"/>
          </a:p>
        </p:txBody>
      </p:sp>
      <p:sp>
        <p:nvSpPr>
          <p:cNvPr id="32" name="TextBox 31">
            <a:extLst>
              <a:ext uri="{FF2B5EF4-FFF2-40B4-BE49-F238E27FC236}">
                <a16:creationId xmlns:a16="http://schemas.microsoft.com/office/drawing/2014/main" id="{B984C81D-073B-44D8-9063-79DE0EA8029F}"/>
              </a:ext>
            </a:extLst>
          </p:cNvPr>
          <p:cNvSpPr txBox="1"/>
          <p:nvPr/>
        </p:nvSpPr>
        <p:spPr>
          <a:xfrm>
            <a:off x="7462832" y="5821925"/>
            <a:ext cx="796693" cy="276999"/>
          </a:xfrm>
          <a:prstGeom prst="rect">
            <a:avLst/>
          </a:prstGeom>
          <a:noFill/>
        </p:spPr>
        <p:txBody>
          <a:bodyPr wrap="none" rtlCol="0">
            <a:spAutoFit/>
          </a:bodyPr>
          <a:lstStyle/>
          <a:p>
            <a:r>
              <a:rPr lang="en-US" sz="1200" dirty="0" err="1"/>
              <a:t>Prd-Vnet</a:t>
            </a:r>
            <a:endParaRPr lang="en-US" sz="1200" dirty="0"/>
          </a:p>
        </p:txBody>
      </p:sp>
      <p:sp>
        <p:nvSpPr>
          <p:cNvPr id="33" name="TextBox 32">
            <a:extLst>
              <a:ext uri="{FF2B5EF4-FFF2-40B4-BE49-F238E27FC236}">
                <a16:creationId xmlns:a16="http://schemas.microsoft.com/office/drawing/2014/main" id="{5F95ED90-4AA1-47A8-BE72-3EAAF8AC77C5}"/>
              </a:ext>
            </a:extLst>
          </p:cNvPr>
          <p:cNvSpPr txBox="1"/>
          <p:nvPr/>
        </p:nvSpPr>
        <p:spPr>
          <a:xfrm>
            <a:off x="8807389" y="5063939"/>
            <a:ext cx="727315" cy="276999"/>
          </a:xfrm>
          <a:prstGeom prst="rect">
            <a:avLst/>
          </a:prstGeom>
          <a:noFill/>
        </p:spPr>
        <p:txBody>
          <a:bodyPr wrap="none" rtlCol="0">
            <a:spAutoFit/>
          </a:bodyPr>
          <a:lstStyle/>
          <a:p>
            <a:r>
              <a:rPr lang="en-US" sz="1200" dirty="0"/>
              <a:t>Web 01</a:t>
            </a:r>
          </a:p>
        </p:txBody>
      </p:sp>
      <p:sp>
        <p:nvSpPr>
          <p:cNvPr id="34" name="TextBox 33">
            <a:extLst>
              <a:ext uri="{FF2B5EF4-FFF2-40B4-BE49-F238E27FC236}">
                <a16:creationId xmlns:a16="http://schemas.microsoft.com/office/drawing/2014/main" id="{50D66FE8-86E1-4C50-9E4F-FC7F31EC56C9}"/>
              </a:ext>
            </a:extLst>
          </p:cNvPr>
          <p:cNvSpPr txBox="1"/>
          <p:nvPr/>
        </p:nvSpPr>
        <p:spPr>
          <a:xfrm>
            <a:off x="9791032" y="5063939"/>
            <a:ext cx="727315" cy="276999"/>
          </a:xfrm>
          <a:prstGeom prst="rect">
            <a:avLst/>
          </a:prstGeom>
          <a:noFill/>
        </p:spPr>
        <p:txBody>
          <a:bodyPr wrap="none" rtlCol="0">
            <a:spAutoFit/>
          </a:bodyPr>
          <a:lstStyle/>
          <a:p>
            <a:r>
              <a:rPr lang="en-US" sz="1200" dirty="0"/>
              <a:t>Web 02</a:t>
            </a:r>
          </a:p>
        </p:txBody>
      </p:sp>
      <p:sp>
        <p:nvSpPr>
          <p:cNvPr id="35" name="TextBox 34">
            <a:extLst>
              <a:ext uri="{FF2B5EF4-FFF2-40B4-BE49-F238E27FC236}">
                <a16:creationId xmlns:a16="http://schemas.microsoft.com/office/drawing/2014/main" id="{6063CEFB-1A8A-43CF-8F77-31BE69DF6A8D}"/>
              </a:ext>
            </a:extLst>
          </p:cNvPr>
          <p:cNvSpPr txBox="1"/>
          <p:nvPr/>
        </p:nvSpPr>
        <p:spPr>
          <a:xfrm>
            <a:off x="5695392" y="3323499"/>
            <a:ext cx="764953" cy="276999"/>
          </a:xfrm>
          <a:prstGeom prst="rect">
            <a:avLst/>
          </a:prstGeom>
          <a:noFill/>
        </p:spPr>
        <p:txBody>
          <a:bodyPr wrap="none" rtlCol="0">
            <a:spAutoFit/>
          </a:bodyPr>
          <a:lstStyle/>
          <a:p>
            <a:r>
              <a:rPr lang="en-US" sz="1200" dirty="0"/>
              <a:t>Dev-</a:t>
            </a:r>
            <a:r>
              <a:rPr lang="en-US" sz="1200" dirty="0" err="1"/>
              <a:t>nsg</a:t>
            </a:r>
            <a:endParaRPr lang="en-US" sz="1200" dirty="0"/>
          </a:p>
        </p:txBody>
      </p:sp>
      <p:sp>
        <p:nvSpPr>
          <p:cNvPr id="36" name="TextBox 35">
            <a:extLst>
              <a:ext uri="{FF2B5EF4-FFF2-40B4-BE49-F238E27FC236}">
                <a16:creationId xmlns:a16="http://schemas.microsoft.com/office/drawing/2014/main" id="{4F4BB57D-57C6-4D57-A4D4-7E1597BE950F}"/>
              </a:ext>
            </a:extLst>
          </p:cNvPr>
          <p:cNvSpPr txBox="1"/>
          <p:nvPr/>
        </p:nvSpPr>
        <p:spPr>
          <a:xfrm>
            <a:off x="5865393" y="5677845"/>
            <a:ext cx="1124860" cy="276999"/>
          </a:xfrm>
          <a:prstGeom prst="rect">
            <a:avLst/>
          </a:prstGeom>
          <a:noFill/>
        </p:spPr>
        <p:txBody>
          <a:bodyPr wrap="none" rtlCol="0">
            <a:spAutoFit/>
          </a:bodyPr>
          <a:lstStyle/>
          <a:p>
            <a:r>
              <a:rPr lang="en-US" sz="1200" dirty="0"/>
              <a:t>Web (subnet)</a:t>
            </a:r>
          </a:p>
        </p:txBody>
      </p:sp>
      <p:grpSp>
        <p:nvGrpSpPr>
          <p:cNvPr id="37" name="Group 36">
            <a:extLst>
              <a:ext uri="{FF2B5EF4-FFF2-40B4-BE49-F238E27FC236}">
                <a16:creationId xmlns:a16="http://schemas.microsoft.com/office/drawing/2014/main" id="{E1C161A6-04EF-4960-B871-2CB2D85FAE89}"/>
              </a:ext>
            </a:extLst>
          </p:cNvPr>
          <p:cNvGrpSpPr/>
          <p:nvPr/>
        </p:nvGrpSpPr>
        <p:grpSpPr>
          <a:xfrm>
            <a:off x="3702687" y="3095103"/>
            <a:ext cx="1158009" cy="2513639"/>
            <a:chOff x="3728999" y="3095103"/>
            <a:chExt cx="1158009" cy="2513639"/>
          </a:xfrm>
        </p:grpSpPr>
        <p:pic>
          <p:nvPicPr>
            <p:cNvPr id="48" name="Picture 47">
              <a:extLst>
                <a:ext uri="{FF2B5EF4-FFF2-40B4-BE49-F238E27FC236}">
                  <a16:creationId xmlns:a16="http://schemas.microsoft.com/office/drawing/2014/main" id="{256BB3DC-BB1D-44F8-AEE1-BA2062B91A5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917858" y="3095103"/>
              <a:ext cx="780290" cy="780290"/>
            </a:xfrm>
            <a:prstGeom prst="rect">
              <a:avLst/>
            </a:prstGeom>
          </p:spPr>
        </p:pic>
        <p:pic>
          <p:nvPicPr>
            <p:cNvPr id="49" name="Picture 48">
              <a:extLst>
                <a:ext uri="{FF2B5EF4-FFF2-40B4-BE49-F238E27FC236}">
                  <a16:creationId xmlns:a16="http://schemas.microsoft.com/office/drawing/2014/main" id="{9133ECD4-3E09-496A-A7EA-3AE217F0C77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917858" y="4547541"/>
              <a:ext cx="780290" cy="780290"/>
            </a:xfrm>
            <a:prstGeom prst="rect">
              <a:avLst/>
            </a:prstGeom>
          </p:spPr>
        </p:pic>
        <p:sp>
          <p:nvSpPr>
            <p:cNvPr id="50" name="TextBox 49">
              <a:extLst>
                <a:ext uri="{FF2B5EF4-FFF2-40B4-BE49-F238E27FC236}">
                  <a16:creationId xmlns:a16="http://schemas.microsoft.com/office/drawing/2014/main" id="{DE0565F8-D4BE-421D-9B72-66E85760C36E}"/>
                </a:ext>
              </a:extLst>
            </p:cNvPr>
            <p:cNvSpPr txBox="1"/>
            <p:nvPr/>
          </p:nvSpPr>
          <p:spPr>
            <a:xfrm>
              <a:off x="3728999" y="3898431"/>
              <a:ext cx="1158009" cy="276999"/>
            </a:xfrm>
            <a:prstGeom prst="rect">
              <a:avLst/>
            </a:prstGeom>
            <a:noFill/>
          </p:spPr>
          <p:txBody>
            <a:bodyPr wrap="none" rtlCol="0">
              <a:spAutoFit/>
            </a:bodyPr>
            <a:lstStyle/>
            <a:p>
              <a:r>
                <a:rPr lang="en-US" sz="1200" dirty="0"/>
                <a:t>Custom img.1</a:t>
              </a:r>
            </a:p>
          </p:txBody>
        </p:sp>
        <p:sp>
          <p:nvSpPr>
            <p:cNvPr id="51" name="TextBox 50">
              <a:extLst>
                <a:ext uri="{FF2B5EF4-FFF2-40B4-BE49-F238E27FC236}">
                  <a16:creationId xmlns:a16="http://schemas.microsoft.com/office/drawing/2014/main" id="{B8B17067-B6A9-4157-985E-6A4ECCB876CE}"/>
                </a:ext>
              </a:extLst>
            </p:cNvPr>
            <p:cNvSpPr txBox="1"/>
            <p:nvPr/>
          </p:nvSpPr>
          <p:spPr>
            <a:xfrm>
              <a:off x="3728999" y="5331743"/>
              <a:ext cx="1158009" cy="276999"/>
            </a:xfrm>
            <a:prstGeom prst="rect">
              <a:avLst/>
            </a:prstGeom>
            <a:noFill/>
          </p:spPr>
          <p:txBody>
            <a:bodyPr wrap="none" rtlCol="0">
              <a:spAutoFit/>
            </a:bodyPr>
            <a:lstStyle/>
            <a:p>
              <a:r>
                <a:rPr lang="en-US" sz="1200" dirty="0"/>
                <a:t>Custom img.2</a:t>
              </a:r>
            </a:p>
          </p:txBody>
        </p:sp>
      </p:grpSp>
      <p:pic>
        <p:nvPicPr>
          <p:cNvPr id="40" name="Picture 39">
            <a:extLst>
              <a:ext uri="{FF2B5EF4-FFF2-40B4-BE49-F238E27FC236}">
                <a16:creationId xmlns:a16="http://schemas.microsoft.com/office/drawing/2014/main" id="{ED048184-055B-458F-A6A1-09ED2A18F13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898881" y="3486994"/>
            <a:ext cx="780290" cy="780290"/>
          </a:xfrm>
          <a:prstGeom prst="rect">
            <a:avLst/>
          </a:prstGeom>
        </p:spPr>
      </p:pic>
      <p:sp>
        <p:nvSpPr>
          <p:cNvPr id="41" name="TextBox 40">
            <a:extLst>
              <a:ext uri="{FF2B5EF4-FFF2-40B4-BE49-F238E27FC236}">
                <a16:creationId xmlns:a16="http://schemas.microsoft.com/office/drawing/2014/main" id="{47D05887-7389-4207-B965-87C95CF7F1E4}"/>
              </a:ext>
            </a:extLst>
          </p:cNvPr>
          <p:cNvSpPr txBox="1"/>
          <p:nvPr/>
        </p:nvSpPr>
        <p:spPr>
          <a:xfrm>
            <a:off x="8267370" y="3314253"/>
            <a:ext cx="730713" cy="276999"/>
          </a:xfrm>
          <a:prstGeom prst="rect">
            <a:avLst/>
          </a:prstGeom>
          <a:noFill/>
        </p:spPr>
        <p:txBody>
          <a:bodyPr wrap="none" rtlCol="0">
            <a:spAutoFit/>
          </a:bodyPr>
          <a:lstStyle/>
          <a:p>
            <a:r>
              <a:rPr lang="en-US" sz="1200" dirty="0" err="1"/>
              <a:t>Prd-nsg</a:t>
            </a:r>
            <a:endParaRPr lang="en-US" sz="1200" dirty="0"/>
          </a:p>
        </p:txBody>
      </p:sp>
      <p:sp>
        <p:nvSpPr>
          <p:cNvPr id="45" name="TextBox 44">
            <a:extLst>
              <a:ext uri="{FF2B5EF4-FFF2-40B4-BE49-F238E27FC236}">
                <a16:creationId xmlns:a16="http://schemas.microsoft.com/office/drawing/2014/main" id="{983F9E0C-F593-451F-843A-AB3602E726CA}"/>
              </a:ext>
            </a:extLst>
          </p:cNvPr>
          <p:cNvSpPr txBox="1"/>
          <p:nvPr/>
        </p:nvSpPr>
        <p:spPr>
          <a:xfrm>
            <a:off x="9944526" y="4275595"/>
            <a:ext cx="1200906" cy="276999"/>
          </a:xfrm>
          <a:prstGeom prst="rect">
            <a:avLst/>
          </a:prstGeom>
          <a:noFill/>
        </p:spPr>
        <p:txBody>
          <a:bodyPr wrap="none" rtlCol="0">
            <a:spAutoFit/>
          </a:bodyPr>
          <a:lstStyle/>
          <a:p>
            <a:r>
              <a:rPr lang="en-US" sz="1200" dirty="0"/>
              <a:t>Availability Set</a:t>
            </a:r>
          </a:p>
        </p:txBody>
      </p:sp>
      <p:sp>
        <p:nvSpPr>
          <p:cNvPr id="46" name="TextBox 45">
            <a:extLst>
              <a:ext uri="{FF2B5EF4-FFF2-40B4-BE49-F238E27FC236}">
                <a16:creationId xmlns:a16="http://schemas.microsoft.com/office/drawing/2014/main" id="{CDDA8D0D-BF57-4246-9466-14885094149A}"/>
              </a:ext>
            </a:extLst>
          </p:cNvPr>
          <p:cNvSpPr txBox="1"/>
          <p:nvPr/>
        </p:nvSpPr>
        <p:spPr>
          <a:xfrm>
            <a:off x="10043166" y="5677845"/>
            <a:ext cx="1124860" cy="276999"/>
          </a:xfrm>
          <a:prstGeom prst="rect">
            <a:avLst/>
          </a:prstGeom>
          <a:noFill/>
        </p:spPr>
        <p:txBody>
          <a:bodyPr wrap="none" rtlCol="0">
            <a:spAutoFit/>
          </a:bodyPr>
          <a:lstStyle/>
          <a:p>
            <a:r>
              <a:rPr lang="en-US" sz="1200" dirty="0"/>
              <a:t>Web (subnet)</a:t>
            </a:r>
          </a:p>
        </p:txBody>
      </p:sp>
    </p:spTree>
    <p:extLst>
      <p:ext uri="{BB962C8B-B14F-4D97-AF65-F5344CB8AC3E}">
        <p14:creationId xmlns:p14="http://schemas.microsoft.com/office/powerpoint/2010/main" val="10833895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7A62A0-E3E3-4DCB-BBC5-63FDB474798C}"/>
              </a:ext>
            </a:extLst>
          </p:cNvPr>
          <p:cNvSpPr>
            <a:spLocks noGrp="1"/>
          </p:cNvSpPr>
          <p:nvPr>
            <p:ph type="title"/>
          </p:nvPr>
        </p:nvSpPr>
        <p:spPr/>
        <p:txBody>
          <a:bodyPr/>
          <a:lstStyle/>
          <a:p>
            <a:r>
              <a:rPr lang="en-US" dirty="0"/>
              <a:t>Workshop Scenario</a:t>
            </a:r>
          </a:p>
        </p:txBody>
      </p:sp>
      <p:sp>
        <p:nvSpPr>
          <p:cNvPr id="3" name="Content Placeholder 2">
            <a:extLst>
              <a:ext uri="{FF2B5EF4-FFF2-40B4-BE49-F238E27FC236}">
                <a16:creationId xmlns:a16="http://schemas.microsoft.com/office/drawing/2014/main" id="{5C351E07-3D78-4561-8477-B8F12B98225E}"/>
              </a:ext>
            </a:extLst>
          </p:cNvPr>
          <p:cNvSpPr>
            <a:spLocks noGrp="1"/>
          </p:cNvSpPr>
          <p:nvPr>
            <p:ph idx="1"/>
          </p:nvPr>
        </p:nvSpPr>
        <p:spPr>
          <a:ln>
            <a:solidFill>
              <a:schemeClr val="bg1">
                <a:lumMod val="50000"/>
              </a:schemeClr>
            </a:solidFill>
          </a:ln>
        </p:spPr>
        <p:txBody>
          <a:bodyPr/>
          <a:lstStyle/>
          <a:p>
            <a:pPr marL="0" indent="0">
              <a:buNone/>
            </a:pPr>
            <a:r>
              <a:rPr lang="en-US"/>
              <a:t> </a:t>
            </a:r>
            <a:endParaRPr lang="en-US" dirty="0"/>
          </a:p>
        </p:txBody>
      </p:sp>
      <p:sp>
        <p:nvSpPr>
          <p:cNvPr id="4" name="Text Placeholder 3">
            <a:extLst>
              <a:ext uri="{FF2B5EF4-FFF2-40B4-BE49-F238E27FC236}">
                <a16:creationId xmlns:a16="http://schemas.microsoft.com/office/drawing/2014/main" id="{09E79592-AC01-4B52-8C3A-216E9F84829F}"/>
              </a:ext>
            </a:extLst>
          </p:cNvPr>
          <p:cNvSpPr>
            <a:spLocks noGrp="1"/>
          </p:cNvSpPr>
          <p:nvPr>
            <p:ph type="body" sz="quarter" idx="10"/>
          </p:nvPr>
        </p:nvSpPr>
        <p:spPr/>
        <p:txBody>
          <a:bodyPr/>
          <a:lstStyle/>
          <a:p>
            <a:r>
              <a:rPr lang="en-US" dirty="0"/>
              <a:t>(Optional) vi. </a:t>
            </a:r>
            <a:r>
              <a:rPr lang="en-US" altLang="en-US" dirty="0"/>
              <a:t>Create Application Gateway</a:t>
            </a:r>
          </a:p>
        </p:txBody>
      </p:sp>
      <p:sp>
        <p:nvSpPr>
          <p:cNvPr id="97" name="Rectangle: Rounded Corners 96">
            <a:extLst>
              <a:ext uri="{FF2B5EF4-FFF2-40B4-BE49-F238E27FC236}">
                <a16:creationId xmlns:a16="http://schemas.microsoft.com/office/drawing/2014/main" id="{ED85FD87-D151-46EF-A781-D50DDB5BD8D3}"/>
              </a:ext>
            </a:extLst>
          </p:cNvPr>
          <p:cNvSpPr/>
          <p:nvPr/>
        </p:nvSpPr>
        <p:spPr>
          <a:xfrm>
            <a:off x="4865052" y="2848456"/>
            <a:ext cx="2451807" cy="3288616"/>
          </a:xfrm>
          <a:prstGeom prst="roundRect">
            <a:avLst>
              <a:gd name="adj" fmla="val 0"/>
            </a:avLst>
          </a:prstGeom>
          <a:solidFill>
            <a:schemeClr val="tx2">
              <a:lumMod val="20000"/>
              <a:lumOff val="80000"/>
            </a:schemeClr>
          </a:solidFill>
          <a:ln w="127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Rectangle: Rounded Corners 97">
            <a:extLst>
              <a:ext uri="{FF2B5EF4-FFF2-40B4-BE49-F238E27FC236}">
                <a16:creationId xmlns:a16="http://schemas.microsoft.com/office/drawing/2014/main" id="{E9AC3F41-DCB6-4508-A78C-ED9D244455AC}"/>
              </a:ext>
            </a:extLst>
          </p:cNvPr>
          <p:cNvSpPr/>
          <p:nvPr/>
        </p:nvSpPr>
        <p:spPr>
          <a:xfrm>
            <a:off x="7455203" y="2848456"/>
            <a:ext cx="3899145" cy="3288616"/>
          </a:xfrm>
          <a:prstGeom prst="roundRect">
            <a:avLst>
              <a:gd name="adj" fmla="val 0"/>
            </a:avLst>
          </a:prstGeom>
          <a:solidFill>
            <a:schemeClr val="tx2">
              <a:lumMod val="20000"/>
              <a:lumOff val="80000"/>
            </a:schemeClr>
          </a:solidFill>
          <a:ln w="127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Rounded Corners 81">
            <a:extLst>
              <a:ext uri="{FF2B5EF4-FFF2-40B4-BE49-F238E27FC236}">
                <a16:creationId xmlns:a16="http://schemas.microsoft.com/office/drawing/2014/main" id="{C8E89083-D2CE-4050-8588-843879319843}"/>
              </a:ext>
            </a:extLst>
          </p:cNvPr>
          <p:cNvSpPr/>
          <p:nvPr/>
        </p:nvSpPr>
        <p:spPr>
          <a:xfrm>
            <a:off x="5712879" y="4162176"/>
            <a:ext cx="1426119" cy="1819539"/>
          </a:xfrm>
          <a:prstGeom prst="roundRect">
            <a:avLst>
              <a:gd name="adj" fmla="val 8127"/>
            </a:avLst>
          </a:prstGeom>
          <a:solidFill>
            <a:schemeClr val="accent1">
              <a:lumMod val="40000"/>
              <a:lumOff val="60000"/>
            </a:schemeClr>
          </a:solidFill>
          <a:ln w="127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Rounded Corners 82">
            <a:extLst>
              <a:ext uri="{FF2B5EF4-FFF2-40B4-BE49-F238E27FC236}">
                <a16:creationId xmlns:a16="http://schemas.microsoft.com/office/drawing/2014/main" id="{85EC6102-3078-484B-8847-B0AC5ED8C2DE}"/>
              </a:ext>
            </a:extLst>
          </p:cNvPr>
          <p:cNvSpPr/>
          <p:nvPr/>
        </p:nvSpPr>
        <p:spPr>
          <a:xfrm>
            <a:off x="8292445" y="4162176"/>
            <a:ext cx="2867621" cy="1819539"/>
          </a:xfrm>
          <a:prstGeom prst="roundRect">
            <a:avLst>
              <a:gd name="adj" fmla="val 8127"/>
            </a:avLst>
          </a:prstGeom>
          <a:solidFill>
            <a:schemeClr val="accent1">
              <a:lumMod val="40000"/>
              <a:lumOff val="60000"/>
            </a:schemeClr>
          </a:solidFill>
          <a:ln w="127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8743CDAF-BB06-46A1-A3C7-792541C308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97936" y="1996689"/>
            <a:ext cx="780290" cy="780290"/>
          </a:xfrm>
          <a:prstGeom prst="rect">
            <a:avLst/>
          </a:prstGeom>
        </p:spPr>
      </p:pic>
      <p:pic>
        <p:nvPicPr>
          <p:cNvPr id="16" name="Picture 15">
            <a:extLst>
              <a:ext uri="{FF2B5EF4-FFF2-40B4-BE49-F238E27FC236}">
                <a16:creationId xmlns:a16="http://schemas.microsoft.com/office/drawing/2014/main" id="{617A789B-F9CA-4FC7-8516-DD887B7FEDF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72818" y="1182767"/>
            <a:ext cx="780290" cy="780290"/>
          </a:xfrm>
          <a:prstGeom prst="rect">
            <a:avLst/>
          </a:prstGeom>
        </p:spPr>
      </p:pic>
      <p:pic>
        <p:nvPicPr>
          <p:cNvPr id="32" name="Picture 31">
            <a:extLst>
              <a:ext uri="{FF2B5EF4-FFF2-40B4-BE49-F238E27FC236}">
                <a16:creationId xmlns:a16="http://schemas.microsoft.com/office/drawing/2014/main" id="{442DEA8E-4FE2-47E4-8B5D-72F82C58624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44023" y="3496240"/>
            <a:ext cx="780290" cy="780290"/>
          </a:xfrm>
          <a:prstGeom prst="rect">
            <a:avLst/>
          </a:prstGeom>
        </p:spPr>
      </p:pic>
      <p:pic>
        <p:nvPicPr>
          <p:cNvPr id="34" name="Picture 33">
            <a:extLst>
              <a:ext uri="{FF2B5EF4-FFF2-40B4-BE49-F238E27FC236}">
                <a16:creationId xmlns:a16="http://schemas.microsoft.com/office/drawing/2014/main" id="{AFA11ABD-E0EB-4CF0-A4CE-4B631DA5DAE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947926" y="5206100"/>
            <a:ext cx="780290" cy="780290"/>
          </a:xfrm>
          <a:prstGeom prst="rect">
            <a:avLst/>
          </a:prstGeom>
        </p:spPr>
      </p:pic>
      <p:pic>
        <p:nvPicPr>
          <p:cNvPr id="35" name="Picture 34">
            <a:extLst>
              <a:ext uri="{FF2B5EF4-FFF2-40B4-BE49-F238E27FC236}">
                <a16:creationId xmlns:a16="http://schemas.microsoft.com/office/drawing/2014/main" id="{9A05EDAA-59CC-44B7-A710-541B981C875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495752" y="5206100"/>
            <a:ext cx="780290" cy="780290"/>
          </a:xfrm>
          <a:prstGeom prst="rect">
            <a:avLst/>
          </a:prstGeom>
        </p:spPr>
      </p:pic>
      <p:grpSp>
        <p:nvGrpSpPr>
          <p:cNvPr id="42" name="Group 41">
            <a:extLst>
              <a:ext uri="{FF2B5EF4-FFF2-40B4-BE49-F238E27FC236}">
                <a16:creationId xmlns:a16="http://schemas.microsoft.com/office/drawing/2014/main" id="{3406DA3B-1524-4E6F-AA0B-FBEB7887B9E0}"/>
              </a:ext>
            </a:extLst>
          </p:cNvPr>
          <p:cNvGrpSpPr/>
          <p:nvPr/>
        </p:nvGrpSpPr>
        <p:grpSpPr>
          <a:xfrm>
            <a:off x="385160" y="4157396"/>
            <a:ext cx="1784622" cy="2184198"/>
            <a:chOff x="385160" y="4157396"/>
            <a:chExt cx="1784622" cy="2184198"/>
          </a:xfrm>
        </p:grpSpPr>
        <p:grpSp>
          <p:nvGrpSpPr>
            <p:cNvPr id="39" name="Group 38">
              <a:extLst>
                <a:ext uri="{FF2B5EF4-FFF2-40B4-BE49-F238E27FC236}">
                  <a16:creationId xmlns:a16="http://schemas.microsoft.com/office/drawing/2014/main" id="{9C38D145-FB8D-448F-9F62-4C1E4F716D13}"/>
                </a:ext>
              </a:extLst>
            </p:cNvPr>
            <p:cNvGrpSpPr/>
            <p:nvPr/>
          </p:nvGrpSpPr>
          <p:grpSpPr>
            <a:xfrm>
              <a:off x="682124" y="4998313"/>
              <a:ext cx="1190694" cy="1343281"/>
              <a:chOff x="717047" y="4998313"/>
              <a:chExt cx="1190694" cy="1343281"/>
            </a:xfrm>
          </p:grpSpPr>
          <p:pic>
            <p:nvPicPr>
              <p:cNvPr id="6" name="Picture 5">
                <a:extLst>
                  <a:ext uri="{FF2B5EF4-FFF2-40B4-BE49-F238E27FC236}">
                    <a16:creationId xmlns:a16="http://schemas.microsoft.com/office/drawing/2014/main" id="{9CBF79C3-0BCB-4557-8E03-93C4A16D1A4E}"/>
                  </a:ext>
                </a:extLst>
              </p:cNvPr>
              <p:cNvPicPr>
                <a:picLocks noChangeAspect="1"/>
              </p:cNvPicPr>
              <p:nvPr/>
            </p:nvPicPr>
            <p:blipFill>
              <a:blip r:embed="rId7">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922249" y="5119568"/>
                <a:ext cx="780290" cy="780290"/>
              </a:xfrm>
              <a:prstGeom prst="rect">
                <a:avLst/>
              </a:prstGeom>
            </p:spPr>
          </p:pic>
          <p:sp>
            <p:nvSpPr>
              <p:cNvPr id="37" name="Rectangle 36">
                <a:extLst>
                  <a:ext uri="{FF2B5EF4-FFF2-40B4-BE49-F238E27FC236}">
                    <a16:creationId xmlns:a16="http://schemas.microsoft.com/office/drawing/2014/main" id="{04A54999-2CE2-412B-9649-966BBF6C4514}"/>
                  </a:ext>
                </a:extLst>
              </p:cNvPr>
              <p:cNvSpPr/>
              <p:nvPr/>
            </p:nvSpPr>
            <p:spPr>
              <a:xfrm>
                <a:off x="717047" y="4998313"/>
                <a:ext cx="1190694" cy="1343281"/>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a:extLst>
                  <a:ext uri="{FF2B5EF4-FFF2-40B4-BE49-F238E27FC236}">
                    <a16:creationId xmlns:a16="http://schemas.microsoft.com/office/drawing/2014/main" id="{50CBBD9B-22F9-4EBF-A646-022677E8ABE2}"/>
                  </a:ext>
                </a:extLst>
              </p:cNvPr>
              <p:cNvSpPr txBox="1"/>
              <p:nvPr/>
            </p:nvSpPr>
            <p:spPr>
              <a:xfrm>
                <a:off x="1059761" y="5930072"/>
                <a:ext cx="505267" cy="276999"/>
              </a:xfrm>
              <a:prstGeom prst="rect">
                <a:avLst/>
              </a:prstGeom>
              <a:noFill/>
            </p:spPr>
            <p:txBody>
              <a:bodyPr wrap="none" rtlCol="0">
                <a:spAutoFit/>
              </a:bodyPr>
              <a:lstStyle/>
              <a:p>
                <a:r>
                  <a:rPr lang="en-US" sz="1200" dirty="0"/>
                  <a:t>VHD</a:t>
                </a:r>
              </a:p>
            </p:txBody>
          </p:sp>
        </p:grpSp>
        <p:grpSp>
          <p:nvGrpSpPr>
            <p:cNvPr id="41" name="Group 40">
              <a:extLst>
                <a:ext uri="{FF2B5EF4-FFF2-40B4-BE49-F238E27FC236}">
                  <a16:creationId xmlns:a16="http://schemas.microsoft.com/office/drawing/2014/main" id="{2103F77F-C7D8-4972-8E2E-5E05A866591E}"/>
                </a:ext>
              </a:extLst>
            </p:cNvPr>
            <p:cNvGrpSpPr/>
            <p:nvPr/>
          </p:nvGrpSpPr>
          <p:grpSpPr>
            <a:xfrm>
              <a:off x="385160" y="4157396"/>
              <a:ext cx="1784622" cy="780290"/>
              <a:chOff x="385160" y="4157396"/>
              <a:chExt cx="1784622" cy="780290"/>
            </a:xfrm>
          </p:grpSpPr>
          <p:pic>
            <p:nvPicPr>
              <p:cNvPr id="24" name="Picture 23">
                <a:extLst>
                  <a:ext uri="{FF2B5EF4-FFF2-40B4-BE49-F238E27FC236}">
                    <a16:creationId xmlns:a16="http://schemas.microsoft.com/office/drawing/2014/main" id="{6579A773-3975-40EB-B6D1-8F36CA1CCDD1}"/>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85160" y="4157396"/>
                <a:ext cx="780290" cy="780290"/>
              </a:xfrm>
              <a:prstGeom prst="rect">
                <a:avLst/>
              </a:prstGeom>
            </p:spPr>
          </p:pic>
          <p:sp>
            <p:nvSpPr>
              <p:cNvPr id="40" name="TextBox 39">
                <a:extLst>
                  <a:ext uri="{FF2B5EF4-FFF2-40B4-BE49-F238E27FC236}">
                    <a16:creationId xmlns:a16="http://schemas.microsoft.com/office/drawing/2014/main" id="{D3CC5B31-4405-4686-AADF-EF689B00A7BC}"/>
                  </a:ext>
                </a:extLst>
              </p:cNvPr>
              <p:cNvSpPr txBox="1"/>
              <p:nvPr/>
            </p:nvSpPr>
            <p:spPr>
              <a:xfrm>
                <a:off x="1164955" y="4643442"/>
                <a:ext cx="1004827" cy="276999"/>
              </a:xfrm>
              <a:prstGeom prst="rect">
                <a:avLst/>
              </a:prstGeom>
              <a:noFill/>
            </p:spPr>
            <p:txBody>
              <a:bodyPr wrap="none" rtlCol="0">
                <a:spAutoFit/>
              </a:bodyPr>
              <a:lstStyle/>
              <a:p>
                <a:r>
                  <a:rPr lang="en-US" sz="1200" dirty="0"/>
                  <a:t>On-premise</a:t>
                </a:r>
              </a:p>
            </p:txBody>
          </p:sp>
        </p:grpSp>
      </p:grpSp>
      <p:sp>
        <p:nvSpPr>
          <p:cNvPr id="43" name="Rectangle 42">
            <a:extLst>
              <a:ext uri="{FF2B5EF4-FFF2-40B4-BE49-F238E27FC236}">
                <a16:creationId xmlns:a16="http://schemas.microsoft.com/office/drawing/2014/main" id="{91DA5635-0AFF-47D4-9757-165B9F84C803}"/>
              </a:ext>
            </a:extLst>
          </p:cNvPr>
          <p:cNvSpPr/>
          <p:nvPr/>
        </p:nvSpPr>
        <p:spPr>
          <a:xfrm>
            <a:off x="2242521" y="1894585"/>
            <a:ext cx="9414433" cy="4428834"/>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extBox 43">
            <a:extLst>
              <a:ext uri="{FF2B5EF4-FFF2-40B4-BE49-F238E27FC236}">
                <a16:creationId xmlns:a16="http://schemas.microsoft.com/office/drawing/2014/main" id="{6126D8C2-A6DE-47A9-9204-84D890BE9876}"/>
              </a:ext>
            </a:extLst>
          </p:cNvPr>
          <p:cNvSpPr txBox="1"/>
          <p:nvPr/>
        </p:nvSpPr>
        <p:spPr>
          <a:xfrm>
            <a:off x="2658920" y="1578939"/>
            <a:ext cx="1292790" cy="276999"/>
          </a:xfrm>
          <a:prstGeom prst="rect">
            <a:avLst/>
          </a:prstGeom>
          <a:noFill/>
        </p:spPr>
        <p:txBody>
          <a:bodyPr wrap="none" rtlCol="0">
            <a:spAutoFit/>
          </a:bodyPr>
          <a:lstStyle/>
          <a:p>
            <a:r>
              <a:rPr lang="en-US" sz="1200" dirty="0"/>
              <a:t>Microsoft Azure</a:t>
            </a:r>
          </a:p>
        </p:txBody>
      </p:sp>
      <p:sp>
        <p:nvSpPr>
          <p:cNvPr id="45" name="Rectangle 44">
            <a:extLst>
              <a:ext uri="{FF2B5EF4-FFF2-40B4-BE49-F238E27FC236}">
                <a16:creationId xmlns:a16="http://schemas.microsoft.com/office/drawing/2014/main" id="{49C440DE-2E22-4460-A7E6-A4AF25B77596}"/>
              </a:ext>
            </a:extLst>
          </p:cNvPr>
          <p:cNvSpPr/>
          <p:nvPr/>
        </p:nvSpPr>
        <p:spPr>
          <a:xfrm>
            <a:off x="3647358" y="2776979"/>
            <a:ext cx="7809749" cy="3430092"/>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6" name="Group 55">
            <a:extLst>
              <a:ext uri="{FF2B5EF4-FFF2-40B4-BE49-F238E27FC236}">
                <a16:creationId xmlns:a16="http://schemas.microsoft.com/office/drawing/2014/main" id="{38CFEFDA-CEEB-40F6-9E08-D084745B869D}"/>
              </a:ext>
            </a:extLst>
          </p:cNvPr>
          <p:cNvGrpSpPr/>
          <p:nvPr/>
        </p:nvGrpSpPr>
        <p:grpSpPr>
          <a:xfrm>
            <a:off x="8640485" y="4430952"/>
            <a:ext cx="2171540" cy="1032361"/>
            <a:chOff x="8189467" y="4461123"/>
            <a:chExt cx="2171540" cy="1032361"/>
          </a:xfrm>
        </p:grpSpPr>
        <p:pic>
          <p:nvPicPr>
            <p:cNvPr id="47" name="Picture 46">
              <a:extLst>
                <a:ext uri="{FF2B5EF4-FFF2-40B4-BE49-F238E27FC236}">
                  <a16:creationId xmlns:a16="http://schemas.microsoft.com/office/drawing/2014/main" id="{C659953C-05D8-4FC3-92FB-759322AABAE7}"/>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320332" y="4597957"/>
              <a:ext cx="780290" cy="780290"/>
            </a:xfrm>
            <a:prstGeom prst="rect">
              <a:avLst/>
            </a:prstGeom>
          </p:spPr>
        </p:pic>
        <p:pic>
          <p:nvPicPr>
            <p:cNvPr id="48" name="Picture 47">
              <a:extLst>
                <a:ext uri="{FF2B5EF4-FFF2-40B4-BE49-F238E27FC236}">
                  <a16:creationId xmlns:a16="http://schemas.microsoft.com/office/drawing/2014/main" id="{5F16F5E5-C07D-4A85-9267-1349FD45B522}"/>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9359720" y="4597957"/>
              <a:ext cx="780290" cy="780290"/>
            </a:xfrm>
            <a:prstGeom prst="rect">
              <a:avLst/>
            </a:prstGeom>
          </p:spPr>
        </p:pic>
        <p:sp>
          <p:nvSpPr>
            <p:cNvPr id="49" name="Rectangle: Rounded Corners 48">
              <a:extLst>
                <a:ext uri="{FF2B5EF4-FFF2-40B4-BE49-F238E27FC236}">
                  <a16:creationId xmlns:a16="http://schemas.microsoft.com/office/drawing/2014/main" id="{CD7650B5-B4A3-43B1-A279-607BB46D25F2}"/>
                </a:ext>
              </a:extLst>
            </p:cNvPr>
            <p:cNvSpPr/>
            <p:nvPr/>
          </p:nvSpPr>
          <p:spPr>
            <a:xfrm>
              <a:off x="8189467" y="4461123"/>
              <a:ext cx="2171540" cy="1032361"/>
            </a:xfrm>
            <a:prstGeom prst="roundRect">
              <a:avLst/>
            </a:prstGeom>
            <a:noFill/>
            <a:ln w="76200">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2" name="TextBox 51">
            <a:extLst>
              <a:ext uri="{FF2B5EF4-FFF2-40B4-BE49-F238E27FC236}">
                <a16:creationId xmlns:a16="http://schemas.microsoft.com/office/drawing/2014/main" id="{5E9227DD-032E-48DD-8CB7-ECF1D6C7AFA0}"/>
              </a:ext>
            </a:extLst>
          </p:cNvPr>
          <p:cNvSpPr txBox="1"/>
          <p:nvPr/>
        </p:nvSpPr>
        <p:spPr>
          <a:xfrm>
            <a:off x="4389917" y="2427959"/>
            <a:ext cx="1302536" cy="276999"/>
          </a:xfrm>
          <a:prstGeom prst="rect">
            <a:avLst/>
          </a:prstGeom>
          <a:noFill/>
        </p:spPr>
        <p:txBody>
          <a:bodyPr wrap="none" rtlCol="0">
            <a:spAutoFit/>
          </a:bodyPr>
          <a:lstStyle/>
          <a:p>
            <a:r>
              <a:rPr lang="en-US" sz="1200" dirty="0"/>
              <a:t>Resource Group</a:t>
            </a:r>
          </a:p>
        </p:txBody>
      </p:sp>
      <p:grpSp>
        <p:nvGrpSpPr>
          <p:cNvPr id="108" name="Group 107">
            <a:extLst>
              <a:ext uri="{FF2B5EF4-FFF2-40B4-BE49-F238E27FC236}">
                <a16:creationId xmlns:a16="http://schemas.microsoft.com/office/drawing/2014/main" id="{C5C8F91F-A41A-4E95-AD53-F7424E536D2B}"/>
              </a:ext>
            </a:extLst>
          </p:cNvPr>
          <p:cNvGrpSpPr/>
          <p:nvPr/>
        </p:nvGrpSpPr>
        <p:grpSpPr>
          <a:xfrm>
            <a:off x="2390078" y="2719437"/>
            <a:ext cx="1035733" cy="1087503"/>
            <a:chOff x="2390078" y="2961947"/>
            <a:chExt cx="1035733" cy="1087503"/>
          </a:xfrm>
        </p:grpSpPr>
        <p:pic>
          <p:nvPicPr>
            <p:cNvPr id="22" name="Picture 21">
              <a:extLst>
                <a:ext uri="{FF2B5EF4-FFF2-40B4-BE49-F238E27FC236}">
                  <a16:creationId xmlns:a16="http://schemas.microsoft.com/office/drawing/2014/main" id="{027D4D5B-A243-46E0-9376-DC933A170414}"/>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517799" y="2961947"/>
              <a:ext cx="780290" cy="780290"/>
            </a:xfrm>
            <a:prstGeom prst="rect">
              <a:avLst/>
            </a:prstGeom>
          </p:spPr>
        </p:pic>
        <p:sp>
          <p:nvSpPr>
            <p:cNvPr id="53" name="TextBox 52">
              <a:extLst>
                <a:ext uri="{FF2B5EF4-FFF2-40B4-BE49-F238E27FC236}">
                  <a16:creationId xmlns:a16="http://schemas.microsoft.com/office/drawing/2014/main" id="{51620548-6DB0-44AA-9A24-264C7D5FEB40}"/>
                </a:ext>
              </a:extLst>
            </p:cNvPr>
            <p:cNvSpPr txBox="1"/>
            <p:nvPr/>
          </p:nvSpPr>
          <p:spPr>
            <a:xfrm>
              <a:off x="2390078" y="3772451"/>
              <a:ext cx="1035733" cy="276999"/>
            </a:xfrm>
            <a:prstGeom prst="rect">
              <a:avLst/>
            </a:prstGeom>
            <a:noFill/>
          </p:spPr>
          <p:txBody>
            <a:bodyPr wrap="none" rtlCol="0">
              <a:spAutoFit/>
            </a:bodyPr>
            <a:lstStyle/>
            <a:p>
              <a:r>
                <a:rPr lang="en-US" sz="1200" dirty="0"/>
                <a:t>Marketplace</a:t>
              </a:r>
            </a:p>
          </p:txBody>
        </p:sp>
      </p:grpSp>
      <p:cxnSp>
        <p:nvCxnSpPr>
          <p:cNvPr id="63" name="Straight Connector 62">
            <a:extLst>
              <a:ext uri="{FF2B5EF4-FFF2-40B4-BE49-F238E27FC236}">
                <a16:creationId xmlns:a16="http://schemas.microsoft.com/office/drawing/2014/main" id="{C6943A4B-784E-42A6-A50E-6B7F70F8B173}"/>
              </a:ext>
            </a:extLst>
          </p:cNvPr>
          <p:cNvCxnSpPr>
            <a:cxnSpLocks/>
            <a:stCxn id="34" idx="3"/>
          </p:cNvCxnSpPr>
          <p:nvPr/>
        </p:nvCxnSpPr>
        <p:spPr>
          <a:xfrm>
            <a:off x="5728216" y="5596245"/>
            <a:ext cx="1346653"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83620A53-731E-4E75-A319-ECD4DB1974D9}"/>
              </a:ext>
            </a:extLst>
          </p:cNvPr>
          <p:cNvCxnSpPr>
            <a:cxnSpLocks/>
            <a:stCxn id="35" idx="3"/>
          </p:cNvCxnSpPr>
          <p:nvPr/>
        </p:nvCxnSpPr>
        <p:spPr>
          <a:xfrm>
            <a:off x="8276042" y="5596245"/>
            <a:ext cx="2778770"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637F16C6-681D-4147-9DD2-6C47BBE9AFD2}"/>
              </a:ext>
            </a:extLst>
          </p:cNvPr>
          <p:cNvCxnSpPr>
            <a:cxnSpLocks/>
          </p:cNvCxnSpPr>
          <p:nvPr/>
        </p:nvCxnSpPr>
        <p:spPr>
          <a:xfrm>
            <a:off x="9161495" y="5286032"/>
            <a:ext cx="0" cy="32004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B7C2186D-40F3-44E4-9B1E-55C947401590}"/>
              </a:ext>
            </a:extLst>
          </p:cNvPr>
          <p:cNvCxnSpPr>
            <a:cxnSpLocks/>
          </p:cNvCxnSpPr>
          <p:nvPr/>
        </p:nvCxnSpPr>
        <p:spPr>
          <a:xfrm>
            <a:off x="10200883" y="5286032"/>
            <a:ext cx="0" cy="32004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76" name="TextBox 75">
            <a:extLst>
              <a:ext uri="{FF2B5EF4-FFF2-40B4-BE49-F238E27FC236}">
                <a16:creationId xmlns:a16="http://schemas.microsoft.com/office/drawing/2014/main" id="{03E4FBB4-BFA8-4ECA-837F-AC8A4E718BEB}"/>
              </a:ext>
            </a:extLst>
          </p:cNvPr>
          <p:cNvSpPr txBox="1"/>
          <p:nvPr/>
        </p:nvSpPr>
        <p:spPr>
          <a:xfrm>
            <a:off x="4919695" y="5821925"/>
            <a:ext cx="830933" cy="276999"/>
          </a:xfrm>
          <a:prstGeom prst="rect">
            <a:avLst/>
          </a:prstGeom>
          <a:noFill/>
        </p:spPr>
        <p:txBody>
          <a:bodyPr wrap="none" rtlCol="0">
            <a:spAutoFit/>
          </a:bodyPr>
          <a:lstStyle/>
          <a:p>
            <a:r>
              <a:rPr lang="en-US" sz="1200" dirty="0"/>
              <a:t>Dev-</a:t>
            </a:r>
            <a:r>
              <a:rPr lang="en-US" sz="1200" dirty="0" err="1"/>
              <a:t>Vnet</a:t>
            </a:r>
            <a:endParaRPr lang="en-US" sz="1200" dirty="0"/>
          </a:p>
        </p:txBody>
      </p:sp>
      <p:sp>
        <p:nvSpPr>
          <p:cNvPr id="77" name="TextBox 76">
            <a:extLst>
              <a:ext uri="{FF2B5EF4-FFF2-40B4-BE49-F238E27FC236}">
                <a16:creationId xmlns:a16="http://schemas.microsoft.com/office/drawing/2014/main" id="{C9967EB5-35A1-40AA-B7AC-657E33CB6F6A}"/>
              </a:ext>
            </a:extLst>
          </p:cNvPr>
          <p:cNvSpPr txBox="1"/>
          <p:nvPr/>
        </p:nvSpPr>
        <p:spPr>
          <a:xfrm>
            <a:off x="7462832" y="5821925"/>
            <a:ext cx="796693" cy="276999"/>
          </a:xfrm>
          <a:prstGeom prst="rect">
            <a:avLst/>
          </a:prstGeom>
          <a:noFill/>
        </p:spPr>
        <p:txBody>
          <a:bodyPr wrap="none" rtlCol="0">
            <a:spAutoFit/>
          </a:bodyPr>
          <a:lstStyle/>
          <a:p>
            <a:r>
              <a:rPr lang="en-US" sz="1200" dirty="0" err="1"/>
              <a:t>Prd-Vnet</a:t>
            </a:r>
            <a:endParaRPr lang="en-US" sz="1200" dirty="0"/>
          </a:p>
        </p:txBody>
      </p:sp>
      <p:sp>
        <p:nvSpPr>
          <p:cNvPr id="87" name="TextBox 86">
            <a:extLst>
              <a:ext uri="{FF2B5EF4-FFF2-40B4-BE49-F238E27FC236}">
                <a16:creationId xmlns:a16="http://schemas.microsoft.com/office/drawing/2014/main" id="{54523087-7556-4119-AE0B-0CC2D839807B}"/>
              </a:ext>
            </a:extLst>
          </p:cNvPr>
          <p:cNvSpPr txBox="1"/>
          <p:nvPr/>
        </p:nvSpPr>
        <p:spPr>
          <a:xfrm>
            <a:off x="8807389" y="5063939"/>
            <a:ext cx="727315" cy="276999"/>
          </a:xfrm>
          <a:prstGeom prst="rect">
            <a:avLst/>
          </a:prstGeom>
          <a:noFill/>
        </p:spPr>
        <p:txBody>
          <a:bodyPr wrap="none" rtlCol="0">
            <a:spAutoFit/>
          </a:bodyPr>
          <a:lstStyle/>
          <a:p>
            <a:r>
              <a:rPr lang="en-US" sz="1200" dirty="0"/>
              <a:t>Web 01</a:t>
            </a:r>
          </a:p>
        </p:txBody>
      </p:sp>
      <p:sp>
        <p:nvSpPr>
          <p:cNvPr id="88" name="TextBox 87">
            <a:extLst>
              <a:ext uri="{FF2B5EF4-FFF2-40B4-BE49-F238E27FC236}">
                <a16:creationId xmlns:a16="http://schemas.microsoft.com/office/drawing/2014/main" id="{78E85B10-324E-4729-93D2-73D8B061AC89}"/>
              </a:ext>
            </a:extLst>
          </p:cNvPr>
          <p:cNvSpPr txBox="1"/>
          <p:nvPr/>
        </p:nvSpPr>
        <p:spPr>
          <a:xfrm>
            <a:off x="9791032" y="5063939"/>
            <a:ext cx="727315" cy="276999"/>
          </a:xfrm>
          <a:prstGeom prst="rect">
            <a:avLst/>
          </a:prstGeom>
          <a:noFill/>
        </p:spPr>
        <p:txBody>
          <a:bodyPr wrap="none" rtlCol="0">
            <a:spAutoFit/>
          </a:bodyPr>
          <a:lstStyle/>
          <a:p>
            <a:r>
              <a:rPr lang="en-US" sz="1200" dirty="0"/>
              <a:t>Web 02</a:t>
            </a:r>
          </a:p>
        </p:txBody>
      </p:sp>
      <p:sp>
        <p:nvSpPr>
          <p:cNvPr id="89" name="TextBox 88">
            <a:extLst>
              <a:ext uri="{FF2B5EF4-FFF2-40B4-BE49-F238E27FC236}">
                <a16:creationId xmlns:a16="http://schemas.microsoft.com/office/drawing/2014/main" id="{F06BCBBB-1992-4087-B73E-0794839FF1EA}"/>
              </a:ext>
            </a:extLst>
          </p:cNvPr>
          <p:cNvSpPr txBox="1"/>
          <p:nvPr/>
        </p:nvSpPr>
        <p:spPr>
          <a:xfrm>
            <a:off x="5695392" y="3323499"/>
            <a:ext cx="764953" cy="276999"/>
          </a:xfrm>
          <a:prstGeom prst="rect">
            <a:avLst/>
          </a:prstGeom>
          <a:noFill/>
        </p:spPr>
        <p:txBody>
          <a:bodyPr wrap="none" rtlCol="0">
            <a:spAutoFit/>
          </a:bodyPr>
          <a:lstStyle/>
          <a:p>
            <a:r>
              <a:rPr lang="en-US" sz="1200" dirty="0"/>
              <a:t>Dev-</a:t>
            </a:r>
            <a:r>
              <a:rPr lang="en-US" sz="1200" dirty="0" err="1"/>
              <a:t>nsg</a:t>
            </a:r>
            <a:endParaRPr lang="en-US" sz="1200" dirty="0"/>
          </a:p>
        </p:txBody>
      </p:sp>
      <p:sp>
        <p:nvSpPr>
          <p:cNvPr id="92" name="TextBox 91">
            <a:extLst>
              <a:ext uri="{FF2B5EF4-FFF2-40B4-BE49-F238E27FC236}">
                <a16:creationId xmlns:a16="http://schemas.microsoft.com/office/drawing/2014/main" id="{261AFDF7-8651-4300-9547-C3C9B2352831}"/>
              </a:ext>
            </a:extLst>
          </p:cNvPr>
          <p:cNvSpPr txBox="1"/>
          <p:nvPr/>
        </p:nvSpPr>
        <p:spPr>
          <a:xfrm>
            <a:off x="5865393" y="5677845"/>
            <a:ext cx="1124860" cy="276999"/>
          </a:xfrm>
          <a:prstGeom prst="rect">
            <a:avLst/>
          </a:prstGeom>
          <a:noFill/>
        </p:spPr>
        <p:txBody>
          <a:bodyPr wrap="none" rtlCol="0">
            <a:spAutoFit/>
          </a:bodyPr>
          <a:lstStyle/>
          <a:p>
            <a:r>
              <a:rPr lang="en-US" sz="1200" dirty="0"/>
              <a:t>Web (subnet)</a:t>
            </a:r>
          </a:p>
        </p:txBody>
      </p:sp>
      <p:grpSp>
        <p:nvGrpSpPr>
          <p:cNvPr id="107" name="Group 106">
            <a:extLst>
              <a:ext uri="{FF2B5EF4-FFF2-40B4-BE49-F238E27FC236}">
                <a16:creationId xmlns:a16="http://schemas.microsoft.com/office/drawing/2014/main" id="{227E0241-B560-43F9-89CE-B44EE0AA3955}"/>
              </a:ext>
            </a:extLst>
          </p:cNvPr>
          <p:cNvGrpSpPr/>
          <p:nvPr/>
        </p:nvGrpSpPr>
        <p:grpSpPr>
          <a:xfrm>
            <a:off x="3702687" y="3095103"/>
            <a:ext cx="1158009" cy="2513639"/>
            <a:chOff x="3728999" y="3095103"/>
            <a:chExt cx="1158009" cy="2513639"/>
          </a:xfrm>
        </p:grpSpPr>
        <p:pic>
          <p:nvPicPr>
            <p:cNvPr id="8" name="Picture 7">
              <a:extLst>
                <a:ext uri="{FF2B5EF4-FFF2-40B4-BE49-F238E27FC236}">
                  <a16:creationId xmlns:a16="http://schemas.microsoft.com/office/drawing/2014/main" id="{F6982C8A-BF7F-4742-B1C1-38AF243C328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917858" y="3095103"/>
              <a:ext cx="780290" cy="780290"/>
            </a:xfrm>
            <a:prstGeom prst="rect">
              <a:avLst/>
            </a:prstGeom>
          </p:spPr>
        </p:pic>
        <p:pic>
          <p:nvPicPr>
            <p:cNvPr id="36" name="Picture 35">
              <a:extLst>
                <a:ext uri="{FF2B5EF4-FFF2-40B4-BE49-F238E27FC236}">
                  <a16:creationId xmlns:a16="http://schemas.microsoft.com/office/drawing/2014/main" id="{8458B589-CE13-4C07-B8A0-E8C474A5BE8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917858" y="4547541"/>
              <a:ext cx="780290" cy="780290"/>
            </a:xfrm>
            <a:prstGeom prst="rect">
              <a:avLst/>
            </a:prstGeom>
          </p:spPr>
        </p:pic>
        <p:sp>
          <p:nvSpPr>
            <p:cNvPr id="95" name="TextBox 94">
              <a:extLst>
                <a:ext uri="{FF2B5EF4-FFF2-40B4-BE49-F238E27FC236}">
                  <a16:creationId xmlns:a16="http://schemas.microsoft.com/office/drawing/2014/main" id="{641ACAB7-7EEF-42D8-A450-FEA10D7D7597}"/>
                </a:ext>
              </a:extLst>
            </p:cNvPr>
            <p:cNvSpPr txBox="1"/>
            <p:nvPr/>
          </p:nvSpPr>
          <p:spPr>
            <a:xfrm>
              <a:off x="3728999" y="3898431"/>
              <a:ext cx="1158009" cy="276999"/>
            </a:xfrm>
            <a:prstGeom prst="rect">
              <a:avLst/>
            </a:prstGeom>
            <a:noFill/>
          </p:spPr>
          <p:txBody>
            <a:bodyPr wrap="none" rtlCol="0">
              <a:spAutoFit/>
            </a:bodyPr>
            <a:lstStyle/>
            <a:p>
              <a:r>
                <a:rPr lang="en-US" sz="1200" dirty="0"/>
                <a:t>Custom img.1</a:t>
              </a:r>
            </a:p>
          </p:txBody>
        </p:sp>
        <p:sp>
          <p:nvSpPr>
            <p:cNvPr id="96" name="TextBox 95">
              <a:extLst>
                <a:ext uri="{FF2B5EF4-FFF2-40B4-BE49-F238E27FC236}">
                  <a16:creationId xmlns:a16="http://schemas.microsoft.com/office/drawing/2014/main" id="{4D263501-FCF0-47D0-B34E-E1D73440A261}"/>
                </a:ext>
              </a:extLst>
            </p:cNvPr>
            <p:cNvSpPr txBox="1"/>
            <p:nvPr/>
          </p:nvSpPr>
          <p:spPr>
            <a:xfrm>
              <a:off x="3728999" y="5331743"/>
              <a:ext cx="1158009" cy="276999"/>
            </a:xfrm>
            <a:prstGeom prst="rect">
              <a:avLst/>
            </a:prstGeom>
            <a:noFill/>
          </p:spPr>
          <p:txBody>
            <a:bodyPr wrap="none" rtlCol="0">
              <a:spAutoFit/>
            </a:bodyPr>
            <a:lstStyle/>
            <a:p>
              <a:r>
                <a:rPr lang="en-US" sz="1200" dirty="0"/>
                <a:t>Custom img.2</a:t>
              </a:r>
            </a:p>
          </p:txBody>
        </p:sp>
      </p:grpSp>
      <p:sp>
        <p:nvSpPr>
          <p:cNvPr id="99" name="Rectangle: Rounded Corners 98">
            <a:extLst>
              <a:ext uri="{FF2B5EF4-FFF2-40B4-BE49-F238E27FC236}">
                <a16:creationId xmlns:a16="http://schemas.microsoft.com/office/drawing/2014/main" id="{2F3FBB27-8600-4F92-883B-0A20B7907668}"/>
              </a:ext>
            </a:extLst>
          </p:cNvPr>
          <p:cNvSpPr/>
          <p:nvPr/>
        </p:nvSpPr>
        <p:spPr>
          <a:xfrm>
            <a:off x="8292445" y="2923105"/>
            <a:ext cx="2867621" cy="1125862"/>
          </a:xfrm>
          <a:prstGeom prst="roundRect">
            <a:avLst>
              <a:gd name="adj" fmla="val 8127"/>
            </a:avLst>
          </a:prstGeom>
          <a:solidFill>
            <a:schemeClr val="accent1">
              <a:lumMod val="40000"/>
              <a:lumOff val="60000"/>
            </a:schemeClr>
          </a:solidFill>
          <a:ln w="127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Picture 29">
            <a:extLst>
              <a:ext uri="{FF2B5EF4-FFF2-40B4-BE49-F238E27FC236}">
                <a16:creationId xmlns:a16="http://schemas.microsoft.com/office/drawing/2014/main" id="{4DF938B9-0E91-4669-B257-931243D076FB}"/>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9336110" y="3045949"/>
            <a:ext cx="780290" cy="780290"/>
          </a:xfrm>
          <a:prstGeom prst="rect">
            <a:avLst/>
          </a:prstGeom>
        </p:spPr>
      </p:pic>
      <p:pic>
        <p:nvPicPr>
          <p:cNvPr id="46" name="Picture 45">
            <a:extLst>
              <a:ext uri="{FF2B5EF4-FFF2-40B4-BE49-F238E27FC236}">
                <a16:creationId xmlns:a16="http://schemas.microsoft.com/office/drawing/2014/main" id="{FC4903CF-4637-4CDD-AF3B-A0CC034E617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898881" y="3486994"/>
            <a:ext cx="780290" cy="780290"/>
          </a:xfrm>
          <a:prstGeom prst="rect">
            <a:avLst/>
          </a:prstGeom>
        </p:spPr>
      </p:pic>
      <p:sp>
        <p:nvSpPr>
          <p:cNvPr id="90" name="TextBox 89">
            <a:extLst>
              <a:ext uri="{FF2B5EF4-FFF2-40B4-BE49-F238E27FC236}">
                <a16:creationId xmlns:a16="http://schemas.microsoft.com/office/drawing/2014/main" id="{79EED785-CB6A-4872-86E8-FC37AEAEF194}"/>
              </a:ext>
            </a:extLst>
          </p:cNvPr>
          <p:cNvSpPr txBox="1"/>
          <p:nvPr/>
        </p:nvSpPr>
        <p:spPr>
          <a:xfrm>
            <a:off x="8267370" y="3314253"/>
            <a:ext cx="730713" cy="276999"/>
          </a:xfrm>
          <a:prstGeom prst="rect">
            <a:avLst/>
          </a:prstGeom>
          <a:noFill/>
        </p:spPr>
        <p:txBody>
          <a:bodyPr wrap="none" rtlCol="0">
            <a:spAutoFit/>
          </a:bodyPr>
          <a:lstStyle/>
          <a:p>
            <a:r>
              <a:rPr lang="en-US" sz="1200" dirty="0" err="1"/>
              <a:t>Prd-nsg</a:t>
            </a:r>
            <a:endParaRPr lang="en-US" sz="1200" dirty="0"/>
          </a:p>
        </p:txBody>
      </p:sp>
      <p:sp>
        <p:nvSpPr>
          <p:cNvPr id="91" name="TextBox 90">
            <a:extLst>
              <a:ext uri="{FF2B5EF4-FFF2-40B4-BE49-F238E27FC236}">
                <a16:creationId xmlns:a16="http://schemas.microsoft.com/office/drawing/2014/main" id="{E3D8333F-5216-4E45-B62A-EA19DFB6A96D}"/>
              </a:ext>
            </a:extLst>
          </p:cNvPr>
          <p:cNvSpPr txBox="1"/>
          <p:nvPr/>
        </p:nvSpPr>
        <p:spPr>
          <a:xfrm>
            <a:off x="9976077" y="3070738"/>
            <a:ext cx="1251514" cy="276999"/>
          </a:xfrm>
          <a:prstGeom prst="rect">
            <a:avLst/>
          </a:prstGeom>
          <a:noFill/>
        </p:spPr>
        <p:txBody>
          <a:bodyPr wrap="square" rtlCol="0">
            <a:spAutoFit/>
          </a:bodyPr>
          <a:lstStyle/>
          <a:p>
            <a:pPr algn="ctr"/>
            <a:r>
              <a:rPr lang="en-US" sz="1200"/>
              <a:t>Load Balancer</a:t>
            </a:r>
            <a:endParaRPr lang="en-US" sz="1200" dirty="0"/>
          </a:p>
        </p:txBody>
      </p:sp>
      <p:cxnSp>
        <p:nvCxnSpPr>
          <p:cNvPr id="58" name="Connector: Elbow 57">
            <a:extLst>
              <a:ext uri="{FF2B5EF4-FFF2-40B4-BE49-F238E27FC236}">
                <a16:creationId xmlns:a16="http://schemas.microsoft.com/office/drawing/2014/main" id="{C3DD8596-0792-42C2-A7C6-10F3F07F476D}"/>
              </a:ext>
            </a:extLst>
          </p:cNvPr>
          <p:cNvCxnSpPr>
            <a:cxnSpLocks/>
            <a:stCxn id="30" idx="2"/>
            <a:endCxn id="47" idx="0"/>
          </p:cNvCxnSpPr>
          <p:nvPr/>
        </p:nvCxnSpPr>
        <p:spPr>
          <a:xfrm rot="5400000">
            <a:off x="9073102" y="3914632"/>
            <a:ext cx="741547" cy="56476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Connector: Elbow 58">
            <a:extLst>
              <a:ext uri="{FF2B5EF4-FFF2-40B4-BE49-F238E27FC236}">
                <a16:creationId xmlns:a16="http://schemas.microsoft.com/office/drawing/2014/main" id="{F370DF2A-4CF2-49CF-BF81-94712387B18F}"/>
              </a:ext>
            </a:extLst>
          </p:cNvPr>
          <p:cNvCxnSpPr>
            <a:cxnSpLocks/>
            <a:stCxn id="30" idx="2"/>
            <a:endCxn id="48" idx="0"/>
          </p:cNvCxnSpPr>
          <p:nvPr/>
        </p:nvCxnSpPr>
        <p:spPr>
          <a:xfrm rot="16200000" flipH="1">
            <a:off x="9592796" y="3959698"/>
            <a:ext cx="741547" cy="47462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04" name="TextBox 103">
            <a:extLst>
              <a:ext uri="{FF2B5EF4-FFF2-40B4-BE49-F238E27FC236}">
                <a16:creationId xmlns:a16="http://schemas.microsoft.com/office/drawing/2014/main" id="{B218C87F-8A0B-4A5D-9BA4-10387D29DCE2}"/>
              </a:ext>
            </a:extLst>
          </p:cNvPr>
          <p:cNvSpPr txBox="1"/>
          <p:nvPr/>
        </p:nvSpPr>
        <p:spPr>
          <a:xfrm>
            <a:off x="9944526" y="4275595"/>
            <a:ext cx="1200906" cy="276999"/>
          </a:xfrm>
          <a:prstGeom prst="rect">
            <a:avLst/>
          </a:prstGeom>
          <a:noFill/>
        </p:spPr>
        <p:txBody>
          <a:bodyPr wrap="none" rtlCol="0">
            <a:spAutoFit/>
          </a:bodyPr>
          <a:lstStyle/>
          <a:p>
            <a:r>
              <a:rPr lang="en-US" sz="1200" dirty="0"/>
              <a:t>Availability Set</a:t>
            </a:r>
          </a:p>
        </p:txBody>
      </p:sp>
      <p:sp>
        <p:nvSpPr>
          <p:cNvPr id="105" name="TextBox 104">
            <a:extLst>
              <a:ext uri="{FF2B5EF4-FFF2-40B4-BE49-F238E27FC236}">
                <a16:creationId xmlns:a16="http://schemas.microsoft.com/office/drawing/2014/main" id="{F4200348-9D33-4B39-9629-14695D66D17C}"/>
              </a:ext>
            </a:extLst>
          </p:cNvPr>
          <p:cNvSpPr txBox="1"/>
          <p:nvPr/>
        </p:nvSpPr>
        <p:spPr>
          <a:xfrm>
            <a:off x="10043166" y="5677845"/>
            <a:ext cx="1124860" cy="276999"/>
          </a:xfrm>
          <a:prstGeom prst="rect">
            <a:avLst/>
          </a:prstGeom>
          <a:noFill/>
        </p:spPr>
        <p:txBody>
          <a:bodyPr wrap="none" rtlCol="0">
            <a:spAutoFit/>
          </a:bodyPr>
          <a:lstStyle/>
          <a:p>
            <a:r>
              <a:rPr lang="en-US" sz="1200" dirty="0"/>
              <a:t>Web (subnet)</a:t>
            </a:r>
          </a:p>
        </p:txBody>
      </p:sp>
      <p:sp>
        <p:nvSpPr>
          <p:cNvPr id="106" name="TextBox 105">
            <a:extLst>
              <a:ext uri="{FF2B5EF4-FFF2-40B4-BE49-F238E27FC236}">
                <a16:creationId xmlns:a16="http://schemas.microsoft.com/office/drawing/2014/main" id="{4C548086-ACE4-4F6F-9FAE-36F88DD0FC74}"/>
              </a:ext>
            </a:extLst>
          </p:cNvPr>
          <p:cNvSpPr txBox="1"/>
          <p:nvPr/>
        </p:nvSpPr>
        <p:spPr>
          <a:xfrm>
            <a:off x="9798995" y="3729827"/>
            <a:ext cx="1428596" cy="276999"/>
          </a:xfrm>
          <a:prstGeom prst="rect">
            <a:avLst/>
          </a:prstGeom>
          <a:noFill/>
        </p:spPr>
        <p:txBody>
          <a:bodyPr wrap="none" rtlCol="0">
            <a:spAutoFit/>
          </a:bodyPr>
          <a:lstStyle/>
          <a:p>
            <a:r>
              <a:rPr lang="en-US" sz="1200" dirty="0" err="1"/>
              <a:t>Appgtwy</a:t>
            </a:r>
            <a:r>
              <a:rPr lang="en-US" sz="1200" dirty="0"/>
              <a:t> (subnet)</a:t>
            </a:r>
          </a:p>
        </p:txBody>
      </p:sp>
    </p:spTree>
    <p:extLst>
      <p:ext uri="{BB962C8B-B14F-4D97-AF65-F5344CB8AC3E}">
        <p14:creationId xmlns:p14="http://schemas.microsoft.com/office/powerpoint/2010/main" val="32184162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517236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AE43EF91-22DE-411A-9144-FE2862CE8159}"/>
              </a:ext>
            </a:extLst>
          </p:cNvPr>
          <p:cNvSpPr>
            <a:spLocks noGrp="1"/>
          </p:cNvSpPr>
          <p:nvPr>
            <p:ph type="title"/>
          </p:nvPr>
        </p:nvSpPr>
        <p:spPr/>
        <p:txBody>
          <a:bodyPr/>
          <a:lstStyle/>
          <a:p>
            <a:r>
              <a:rPr lang="en-US" dirty="0"/>
              <a:t>Download contents and online document for lab</a:t>
            </a:r>
          </a:p>
        </p:txBody>
      </p:sp>
      <p:sp>
        <p:nvSpPr>
          <p:cNvPr id="8" name="Content Placeholder 7">
            <a:extLst>
              <a:ext uri="{FF2B5EF4-FFF2-40B4-BE49-F238E27FC236}">
                <a16:creationId xmlns:a16="http://schemas.microsoft.com/office/drawing/2014/main" id="{1C05F7DD-ABBD-4A01-B2FF-BBBCDA3AD85B}"/>
              </a:ext>
            </a:extLst>
          </p:cNvPr>
          <p:cNvSpPr>
            <a:spLocks noGrp="1"/>
          </p:cNvSpPr>
          <p:nvPr>
            <p:ph idx="1"/>
          </p:nvPr>
        </p:nvSpPr>
        <p:spPr/>
        <p:style>
          <a:lnRef idx="2">
            <a:schemeClr val="dk1">
              <a:shade val="50000"/>
            </a:schemeClr>
          </a:lnRef>
          <a:fillRef idx="1">
            <a:schemeClr val="dk1"/>
          </a:fillRef>
          <a:effectRef idx="0">
            <a:schemeClr val="dk1"/>
          </a:effectRef>
          <a:fontRef idx="minor">
            <a:schemeClr val="lt1"/>
          </a:fontRef>
        </p:style>
        <p:txBody>
          <a:bodyPr anchor="ctr">
            <a:normAutofit/>
          </a:bodyPr>
          <a:lstStyle/>
          <a:p>
            <a:pPr marL="0" indent="0" algn="ctr">
              <a:buNone/>
            </a:pPr>
            <a:r>
              <a:rPr lang="en-US" sz="6600" b="1" dirty="0"/>
              <a:t>https://aka.ms/mtcseattle</a:t>
            </a:r>
          </a:p>
        </p:txBody>
      </p:sp>
      <p:sp>
        <p:nvSpPr>
          <p:cNvPr id="10" name="Text Placeholder 9">
            <a:extLst>
              <a:ext uri="{FF2B5EF4-FFF2-40B4-BE49-F238E27FC236}">
                <a16:creationId xmlns:a16="http://schemas.microsoft.com/office/drawing/2014/main" id="{CB877C7E-4F01-41E9-915B-5BD1FEAE94B2}"/>
              </a:ext>
            </a:extLst>
          </p:cNvPr>
          <p:cNvSpPr>
            <a:spLocks noGrp="1"/>
          </p:cNvSpPr>
          <p:nvPr>
            <p:ph type="body" sz="quarter" idx="10"/>
          </p:nvPr>
        </p:nvSpPr>
        <p:spPr/>
        <p:txBody>
          <a:bodyPr/>
          <a:lstStyle/>
          <a:p>
            <a:endParaRPr lang="en-US" dirty="0"/>
          </a:p>
        </p:txBody>
      </p:sp>
    </p:spTree>
    <p:extLst>
      <p:ext uri="{BB962C8B-B14F-4D97-AF65-F5344CB8AC3E}">
        <p14:creationId xmlns:p14="http://schemas.microsoft.com/office/powerpoint/2010/main" val="28774458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7A62A0-E3E3-4DCB-BBC5-63FDB474798C}"/>
              </a:ext>
            </a:extLst>
          </p:cNvPr>
          <p:cNvSpPr>
            <a:spLocks noGrp="1"/>
          </p:cNvSpPr>
          <p:nvPr>
            <p:ph type="title"/>
          </p:nvPr>
        </p:nvSpPr>
        <p:spPr/>
        <p:txBody>
          <a:bodyPr/>
          <a:lstStyle/>
          <a:p>
            <a:r>
              <a:rPr lang="en-US"/>
              <a:t>Hands on lab scenarios</a:t>
            </a:r>
            <a:endParaRPr lang="en-US" dirty="0"/>
          </a:p>
        </p:txBody>
      </p:sp>
      <p:sp>
        <p:nvSpPr>
          <p:cNvPr id="3" name="Content Placeholder 2">
            <a:extLst>
              <a:ext uri="{FF2B5EF4-FFF2-40B4-BE49-F238E27FC236}">
                <a16:creationId xmlns:a16="http://schemas.microsoft.com/office/drawing/2014/main" id="{5C351E07-3D78-4561-8477-B8F12B98225E}"/>
              </a:ext>
            </a:extLst>
          </p:cNvPr>
          <p:cNvSpPr>
            <a:spLocks noGrp="1"/>
          </p:cNvSpPr>
          <p:nvPr>
            <p:ph idx="1"/>
          </p:nvPr>
        </p:nvSpPr>
        <p:spPr/>
        <p:txBody>
          <a:bodyPr/>
          <a:lstStyle/>
          <a:p>
            <a:endParaRPr lang="en-US" dirty="0"/>
          </a:p>
        </p:txBody>
      </p:sp>
      <p:sp>
        <p:nvSpPr>
          <p:cNvPr id="4" name="Text Placeholder 3">
            <a:extLst>
              <a:ext uri="{FF2B5EF4-FFF2-40B4-BE49-F238E27FC236}">
                <a16:creationId xmlns:a16="http://schemas.microsoft.com/office/drawing/2014/main" id="{09E79592-AC01-4B52-8C3A-216E9F84829F}"/>
              </a:ext>
            </a:extLst>
          </p:cNvPr>
          <p:cNvSpPr>
            <a:spLocks noGrp="1"/>
          </p:cNvSpPr>
          <p:nvPr>
            <p:ph type="body" sz="quarter" idx="10"/>
          </p:nvPr>
        </p:nvSpPr>
        <p:spPr/>
        <p:txBody>
          <a:bodyPr/>
          <a:lstStyle/>
          <a:p>
            <a:endParaRPr lang="en-US" dirty="0"/>
          </a:p>
        </p:txBody>
      </p:sp>
    </p:spTree>
    <p:extLst>
      <p:ext uri="{BB962C8B-B14F-4D97-AF65-F5344CB8AC3E}">
        <p14:creationId xmlns:p14="http://schemas.microsoft.com/office/powerpoint/2010/main" val="35323992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7A62A0-E3E3-4DCB-BBC5-63FDB474798C}"/>
              </a:ext>
            </a:extLst>
          </p:cNvPr>
          <p:cNvSpPr>
            <a:spLocks noGrp="1"/>
          </p:cNvSpPr>
          <p:nvPr>
            <p:ph type="title"/>
          </p:nvPr>
        </p:nvSpPr>
        <p:spPr/>
        <p:txBody>
          <a:bodyPr/>
          <a:lstStyle/>
          <a:p>
            <a:r>
              <a:rPr lang="en-US" dirty="0"/>
              <a:t>Hands on lab scenarios</a:t>
            </a:r>
          </a:p>
        </p:txBody>
      </p:sp>
      <p:sp>
        <p:nvSpPr>
          <p:cNvPr id="3" name="Content Placeholder 2">
            <a:extLst>
              <a:ext uri="{FF2B5EF4-FFF2-40B4-BE49-F238E27FC236}">
                <a16:creationId xmlns:a16="http://schemas.microsoft.com/office/drawing/2014/main" id="{5C351E07-3D78-4561-8477-B8F12B98225E}"/>
              </a:ext>
            </a:extLst>
          </p:cNvPr>
          <p:cNvSpPr>
            <a:spLocks noGrp="1"/>
          </p:cNvSpPr>
          <p:nvPr>
            <p:ph idx="1"/>
          </p:nvPr>
        </p:nvSpPr>
        <p:spPr/>
        <p:txBody>
          <a:bodyPr/>
          <a:lstStyle/>
          <a:p>
            <a:pPr marL="342900" indent="-342900">
              <a:lnSpc>
                <a:spcPct val="200000"/>
              </a:lnSpc>
              <a:buFont typeface="+mj-lt"/>
              <a:buAutoNum type="arabicPeriod"/>
            </a:pPr>
            <a:r>
              <a:rPr lang="en-US" dirty="0"/>
              <a:t>Create Virtual Network</a:t>
            </a:r>
          </a:p>
          <a:p>
            <a:pPr marL="342900" indent="-342900">
              <a:lnSpc>
                <a:spcPct val="200000"/>
              </a:lnSpc>
              <a:buFont typeface="+mj-lt"/>
              <a:buAutoNum type="arabicPeriod"/>
            </a:pPr>
            <a:r>
              <a:rPr lang="en-US" dirty="0"/>
              <a:t>Create web app dev/test VM</a:t>
            </a:r>
          </a:p>
          <a:p>
            <a:pPr marL="342900" indent="-342900">
              <a:lnSpc>
                <a:spcPct val="200000"/>
              </a:lnSpc>
              <a:buFont typeface="+mj-lt"/>
              <a:buAutoNum type="arabicPeriod"/>
            </a:pPr>
            <a:r>
              <a:rPr lang="en-US" dirty="0"/>
              <a:t>Capture customized VM images</a:t>
            </a:r>
          </a:p>
          <a:p>
            <a:pPr marL="342900" indent="-342900">
              <a:lnSpc>
                <a:spcPct val="200000"/>
              </a:lnSpc>
              <a:buFont typeface="+mj-lt"/>
              <a:buAutoNum type="arabicPeriod"/>
            </a:pPr>
            <a:r>
              <a:rPr lang="en-US" dirty="0"/>
              <a:t>Create web servers from custom VM image</a:t>
            </a:r>
          </a:p>
          <a:p>
            <a:pPr marL="342900" indent="-342900">
              <a:lnSpc>
                <a:spcPct val="200000"/>
              </a:lnSpc>
              <a:buFont typeface="+mj-lt"/>
              <a:buAutoNum type="arabicPeriod"/>
            </a:pPr>
            <a:r>
              <a:rPr lang="en-US" dirty="0"/>
              <a:t>(Optional) Create load balancer</a:t>
            </a:r>
          </a:p>
          <a:p>
            <a:pPr marL="342900" indent="-342900">
              <a:lnSpc>
                <a:spcPct val="200000"/>
              </a:lnSpc>
              <a:buFont typeface="+mj-lt"/>
              <a:buAutoNum type="arabicPeriod"/>
            </a:pPr>
            <a:endParaRPr lang="en-US" dirty="0"/>
          </a:p>
        </p:txBody>
      </p:sp>
      <p:sp>
        <p:nvSpPr>
          <p:cNvPr id="4" name="Text Placeholder 3">
            <a:extLst>
              <a:ext uri="{FF2B5EF4-FFF2-40B4-BE49-F238E27FC236}">
                <a16:creationId xmlns:a16="http://schemas.microsoft.com/office/drawing/2014/main" id="{09E79592-AC01-4B52-8C3A-216E9F84829F}"/>
              </a:ext>
            </a:extLst>
          </p:cNvPr>
          <p:cNvSpPr>
            <a:spLocks noGrp="1"/>
          </p:cNvSpPr>
          <p:nvPr>
            <p:ph type="body" sz="quarter" idx="10"/>
          </p:nvPr>
        </p:nvSpPr>
        <p:spPr/>
        <p:txBody>
          <a:bodyPr/>
          <a:lstStyle/>
          <a:p>
            <a:r>
              <a:rPr lang="en-US" dirty="0"/>
              <a:t>Steps</a:t>
            </a:r>
          </a:p>
        </p:txBody>
      </p:sp>
    </p:spTree>
    <p:extLst>
      <p:ext uri="{BB962C8B-B14F-4D97-AF65-F5344CB8AC3E}">
        <p14:creationId xmlns:p14="http://schemas.microsoft.com/office/powerpoint/2010/main" val="28558915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7A62A0-E3E3-4DCB-BBC5-63FDB474798C}"/>
              </a:ext>
            </a:extLst>
          </p:cNvPr>
          <p:cNvSpPr>
            <a:spLocks noGrp="1"/>
          </p:cNvSpPr>
          <p:nvPr>
            <p:ph type="title"/>
          </p:nvPr>
        </p:nvSpPr>
        <p:spPr/>
        <p:txBody>
          <a:bodyPr/>
          <a:lstStyle/>
          <a:p>
            <a:r>
              <a:rPr lang="en-US" dirty="0"/>
              <a:t>Workshop Scenario</a:t>
            </a:r>
          </a:p>
        </p:txBody>
      </p:sp>
      <p:sp>
        <p:nvSpPr>
          <p:cNvPr id="3" name="Content Placeholder 2">
            <a:extLst>
              <a:ext uri="{FF2B5EF4-FFF2-40B4-BE49-F238E27FC236}">
                <a16:creationId xmlns:a16="http://schemas.microsoft.com/office/drawing/2014/main" id="{5C351E07-3D78-4561-8477-B8F12B98225E}"/>
              </a:ext>
            </a:extLst>
          </p:cNvPr>
          <p:cNvSpPr>
            <a:spLocks noGrp="1"/>
          </p:cNvSpPr>
          <p:nvPr>
            <p:ph idx="1"/>
          </p:nvPr>
        </p:nvSpPr>
        <p:spPr>
          <a:ln>
            <a:solidFill>
              <a:schemeClr val="bg1">
                <a:lumMod val="50000"/>
              </a:schemeClr>
            </a:solidFill>
          </a:ln>
        </p:spPr>
        <p:txBody>
          <a:bodyPr/>
          <a:lstStyle/>
          <a:p>
            <a:pPr marL="0" indent="0">
              <a:buNone/>
            </a:pPr>
            <a:r>
              <a:rPr lang="en-US" dirty="0"/>
              <a:t> </a:t>
            </a:r>
          </a:p>
        </p:txBody>
      </p:sp>
      <p:sp>
        <p:nvSpPr>
          <p:cNvPr id="4" name="Text Placeholder 3">
            <a:extLst>
              <a:ext uri="{FF2B5EF4-FFF2-40B4-BE49-F238E27FC236}">
                <a16:creationId xmlns:a16="http://schemas.microsoft.com/office/drawing/2014/main" id="{09E79592-AC01-4B52-8C3A-216E9F84829F}"/>
              </a:ext>
            </a:extLst>
          </p:cNvPr>
          <p:cNvSpPr>
            <a:spLocks noGrp="1"/>
          </p:cNvSpPr>
          <p:nvPr>
            <p:ph type="body" sz="quarter" idx="10"/>
          </p:nvPr>
        </p:nvSpPr>
        <p:spPr/>
        <p:txBody>
          <a:bodyPr/>
          <a:lstStyle/>
          <a:p>
            <a:r>
              <a:rPr lang="en-US" dirty="0"/>
              <a:t>i. Create Virtual Network</a:t>
            </a:r>
          </a:p>
        </p:txBody>
      </p:sp>
      <p:sp>
        <p:nvSpPr>
          <p:cNvPr id="6" name="Rectangle: Rounded Corners 5">
            <a:extLst>
              <a:ext uri="{FF2B5EF4-FFF2-40B4-BE49-F238E27FC236}">
                <a16:creationId xmlns:a16="http://schemas.microsoft.com/office/drawing/2014/main" id="{CD041368-1E30-4AB4-A266-7055F86A716C}"/>
              </a:ext>
            </a:extLst>
          </p:cNvPr>
          <p:cNvSpPr/>
          <p:nvPr/>
        </p:nvSpPr>
        <p:spPr>
          <a:xfrm>
            <a:off x="4865052" y="2848456"/>
            <a:ext cx="2451807" cy="3288616"/>
          </a:xfrm>
          <a:prstGeom prst="roundRect">
            <a:avLst>
              <a:gd name="adj" fmla="val 0"/>
            </a:avLst>
          </a:prstGeom>
          <a:solidFill>
            <a:schemeClr val="tx2">
              <a:lumMod val="20000"/>
              <a:lumOff val="80000"/>
            </a:schemeClr>
          </a:solidFill>
          <a:ln w="127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Rounded Corners 7">
            <a:extLst>
              <a:ext uri="{FF2B5EF4-FFF2-40B4-BE49-F238E27FC236}">
                <a16:creationId xmlns:a16="http://schemas.microsoft.com/office/drawing/2014/main" id="{2B55DF17-F642-4888-B14D-063A5B77283B}"/>
              </a:ext>
            </a:extLst>
          </p:cNvPr>
          <p:cNvSpPr/>
          <p:nvPr/>
        </p:nvSpPr>
        <p:spPr>
          <a:xfrm>
            <a:off x="5712879" y="4162176"/>
            <a:ext cx="1426119" cy="1819539"/>
          </a:xfrm>
          <a:prstGeom prst="roundRect">
            <a:avLst>
              <a:gd name="adj" fmla="val 8127"/>
            </a:avLst>
          </a:prstGeom>
          <a:solidFill>
            <a:schemeClr val="accent1">
              <a:lumMod val="40000"/>
              <a:lumOff val="60000"/>
            </a:schemeClr>
          </a:solidFill>
          <a:ln w="127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CF07DEDD-8599-4DA7-B5C9-57C95D34F9F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97936" y="1996689"/>
            <a:ext cx="780290" cy="780290"/>
          </a:xfrm>
          <a:prstGeom prst="rect">
            <a:avLst/>
          </a:prstGeom>
        </p:spPr>
      </p:pic>
      <p:pic>
        <p:nvPicPr>
          <p:cNvPr id="11" name="Picture 10">
            <a:extLst>
              <a:ext uri="{FF2B5EF4-FFF2-40B4-BE49-F238E27FC236}">
                <a16:creationId xmlns:a16="http://schemas.microsoft.com/office/drawing/2014/main" id="{C77AE365-1300-4901-92C2-13A7D0E2205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72818" y="1182767"/>
            <a:ext cx="780290" cy="780290"/>
          </a:xfrm>
          <a:prstGeom prst="rect">
            <a:avLst/>
          </a:prstGeom>
        </p:spPr>
      </p:pic>
      <p:pic>
        <p:nvPicPr>
          <p:cNvPr id="14" name="Picture 13">
            <a:extLst>
              <a:ext uri="{FF2B5EF4-FFF2-40B4-BE49-F238E27FC236}">
                <a16:creationId xmlns:a16="http://schemas.microsoft.com/office/drawing/2014/main" id="{0B5C05E6-25C6-479C-ABED-594D70F28CF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47926" y="5206100"/>
            <a:ext cx="780290" cy="780290"/>
          </a:xfrm>
          <a:prstGeom prst="rect">
            <a:avLst/>
          </a:prstGeom>
        </p:spPr>
      </p:pic>
      <p:sp>
        <p:nvSpPr>
          <p:cNvPr id="17" name="Rectangle 16">
            <a:extLst>
              <a:ext uri="{FF2B5EF4-FFF2-40B4-BE49-F238E27FC236}">
                <a16:creationId xmlns:a16="http://schemas.microsoft.com/office/drawing/2014/main" id="{5B86A53F-5974-4BD6-8D9C-EC8A539BED44}"/>
              </a:ext>
            </a:extLst>
          </p:cNvPr>
          <p:cNvSpPr/>
          <p:nvPr/>
        </p:nvSpPr>
        <p:spPr>
          <a:xfrm>
            <a:off x="2242521" y="1894585"/>
            <a:ext cx="9414433" cy="4428834"/>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3BCBDA14-8853-4AAA-B547-9EF9676AC77E}"/>
              </a:ext>
            </a:extLst>
          </p:cNvPr>
          <p:cNvSpPr txBox="1"/>
          <p:nvPr/>
        </p:nvSpPr>
        <p:spPr>
          <a:xfrm>
            <a:off x="2658920" y="1578939"/>
            <a:ext cx="1292790" cy="276999"/>
          </a:xfrm>
          <a:prstGeom prst="rect">
            <a:avLst/>
          </a:prstGeom>
          <a:noFill/>
        </p:spPr>
        <p:txBody>
          <a:bodyPr wrap="none" rtlCol="0">
            <a:spAutoFit/>
          </a:bodyPr>
          <a:lstStyle/>
          <a:p>
            <a:r>
              <a:rPr lang="en-US" sz="1200" dirty="0"/>
              <a:t>Microsoft Azure</a:t>
            </a:r>
          </a:p>
        </p:txBody>
      </p:sp>
      <p:sp>
        <p:nvSpPr>
          <p:cNvPr id="19" name="Rectangle 18">
            <a:extLst>
              <a:ext uri="{FF2B5EF4-FFF2-40B4-BE49-F238E27FC236}">
                <a16:creationId xmlns:a16="http://schemas.microsoft.com/office/drawing/2014/main" id="{7DEF5A3E-6A64-4D7E-A0C0-E3E567F917CE}"/>
              </a:ext>
            </a:extLst>
          </p:cNvPr>
          <p:cNvSpPr/>
          <p:nvPr/>
        </p:nvSpPr>
        <p:spPr>
          <a:xfrm>
            <a:off x="3647358" y="2776979"/>
            <a:ext cx="7809749" cy="3430092"/>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FC948A9B-2200-4550-B39B-7EA6FA6EBA40}"/>
              </a:ext>
            </a:extLst>
          </p:cNvPr>
          <p:cNvSpPr txBox="1"/>
          <p:nvPr/>
        </p:nvSpPr>
        <p:spPr>
          <a:xfrm>
            <a:off x="4389917" y="2427959"/>
            <a:ext cx="1302536" cy="276999"/>
          </a:xfrm>
          <a:prstGeom prst="rect">
            <a:avLst/>
          </a:prstGeom>
          <a:noFill/>
        </p:spPr>
        <p:txBody>
          <a:bodyPr wrap="none" rtlCol="0">
            <a:spAutoFit/>
          </a:bodyPr>
          <a:lstStyle/>
          <a:p>
            <a:r>
              <a:rPr lang="en-US" sz="1200" dirty="0"/>
              <a:t>Resource Group</a:t>
            </a:r>
          </a:p>
        </p:txBody>
      </p:sp>
      <p:cxnSp>
        <p:nvCxnSpPr>
          <p:cNvPr id="25" name="Straight Connector 24">
            <a:extLst>
              <a:ext uri="{FF2B5EF4-FFF2-40B4-BE49-F238E27FC236}">
                <a16:creationId xmlns:a16="http://schemas.microsoft.com/office/drawing/2014/main" id="{06E32801-4908-4950-B7D3-362B88353AD7}"/>
              </a:ext>
            </a:extLst>
          </p:cNvPr>
          <p:cNvCxnSpPr>
            <a:cxnSpLocks/>
            <a:stCxn id="14" idx="3"/>
          </p:cNvCxnSpPr>
          <p:nvPr/>
        </p:nvCxnSpPr>
        <p:spPr>
          <a:xfrm>
            <a:off x="5728216" y="5596245"/>
            <a:ext cx="1346653"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593C1ED8-CDAB-4561-A9B2-A2D3C990EABD}"/>
              </a:ext>
            </a:extLst>
          </p:cNvPr>
          <p:cNvSpPr txBox="1"/>
          <p:nvPr/>
        </p:nvSpPr>
        <p:spPr>
          <a:xfrm>
            <a:off x="4919695" y="5821925"/>
            <a:ext cx="830933" cy="276999"/>
          </a:xfrm>
          <a:prstGeom prst="rect">
            <a:avLst/>
          </a:prstGeom>
          <a:noFill/>
        </p:spPr>
        <p:txBody>
          <a:bodyPr wrap="none" rtlCol="0">
            <a:spAutoFit/>
          </a:bodyPr>
          <a:lstStyle/>
          <a:p>
            <a:r>
              <a:rPr lang="en-US" sz="1200" dirty="0"/>
              <a:t>Dev-</a:t>
            </a:r>
            <a:r>
              <a:rPr lang="en-US" sz="1200" dirty="0" err="1"/>
              <a:t>Vnet</a:t>
            </a:r>
            <a:endParaRPr lang="en-US" sz="1200" dirty="0"/>
          </a:p>
        </p:txBody>
      </p:sp>
      <p:sp>
        <p:nvSpPr>
          <p:cNvPr id="36" name="TextBox 35">
            <a:extLst>
              <a:ext uri="{FF2B5EF4-FFF2-40B4-BE49-F238E27FC236}">
                <a16:creationId xmlns:a16="http://schemas.microsoft.com/office/drawing/2014/main" id="{1E30010F-FF3C-4BC7-81C7-2C8AFFD55E77}"/>
              </a:ext>
            </a:extLst>
          </p:cNvPr>
          <p:cNvSpPr txBox="1"/>
          <p:nvPr/>
        </p:nvSpPr>
        <p:spPr>
          <a:xfrm>
            <a:off x="5865393" y="5677845"/>
            <a:ext cx="1124860" cy="276999"/>
          </a:xfrm>
          <a:prstGeom prst="rect">
            <a:avLst/>
          </a:prstGeom>
          <a:noFill/>
        </p:spPr>
        <p:txBody>
          <a:bodyPr wrap="none" rtlCol="0">
            <a:spAutoFit/>
          </a:bodyPr>
          <a:lstStyle/>
          <a:p>
            <a:r>
              <a:rPr lang="en-US" sz="1200" dirty="0"/>
              <a:t>Web (subnet)</a:t>
            </a:r>
          </a:p>
        </p:txBody>
      </p:sp>
    </p:spTree>
    <p:extLst>
      <p:ext uri="{BB962C8B-B14F-4D97-AF65-F5344CB8AC3E}">
        <p14:creationId xmlns:p14="http://schemas.microsoft.com/office/powerpoint/2010/main" val="9121381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7A62A0-E3E3-4DCB-BBC5-63FDB474798C}"/>
              </a:ext>
            </a:extLst>
          </p:cNvPr>
          <p:cNvSpPr>
            <a:spLocks noGrp="1"/>
          </p:cNvSpPr>
          <p:nvPr>
            <p:ph type="title"/>
          </p:nvPr>
        </p:nvSpPr>
        <p:spPr/>
        <p:txBody>
          <a:bodyPr/>
          <a:lstStyle/>
          <a:p>
            <a:r>
              <a:rPr lang="en-US" dirty="0"/>
              <a:t>Workshop Scenario</a:t>
            </a:r>
          </a:p>
        </p:txBody>
      </p:sp>
      <p:sp>
        <p:nvSpPr>
          <p:cNvPr id="3" name="Content Placeholder 2">
            <a:extLst>
              <a:ext uri="{FF2B5EF4-FFF2-40B4-BE49-F238E27FC236}">
                <a16:creationId xmlns:a16="http://schemas.microsoft.com/office/drawing/2014/main" id="{5C351E07-3D78-4561-8477-B8F12B98225E}"/>
              </a:ext>
            </a:extLst>
          </p:cNvPr>
          <p:cNvSpPr>
            <a:spLocks noGrp="1"/>
          </p:cNvSpPr>
          <p:nvPr>
            <p:ph idx="1"/>
          </p:nvPr>
        </p:nvSpPr>
        <p:spPr>
          <a:ln>
            <a:solidFill>
              <a:schemeClr val="bg1">
                <a:lumMod val="50000"/>
              </a:schemeClr>
            </a:solidFill>
          </a:ln>
        </p:spPr>
        <p:txBody>
          <a:bodyPr/>
          <a:lstStyle/>
          <a:p>
            <a:pPr marL="0" indent="0">
              <a:buNone/>
            </a:pPr>
            <a:r>
              <a:rPr lang="en-US" dirty="0"/>
              <a:t> </a:t>
            </a:r>
          </a:p>
        </p:txBody>
      </p:sp>
      <p:sp>
        <p:nvSpPr>
          <p:cNvPr id="4" name="Text Placeholder 3">
            <a:extLst>
              <a:ext uri="{FF2B5EF4-FFF2-40B4-BE49-F238E27FC236}">
                <a16:creationId xmlns:a16="http://schemas.microsoft.com/office/drawing/2014/main" id="{09E79592-AC01-4B52-8C3A-216E9F84829F}"/>
              </a:ext>
            </a:extLst>
          </p:cNvPr>
          <p:cNvSpPr>
            <a:spLocks noGrp="1"/>
          </p:cNvSpPr>
          <p:nvPr>
            <p:ph type="body" sz="quarter" idx="10"/>
          </p:nvPr>
        </p:nvSpPr>
        <p:spPr/>
        <p:txBody>
          <a:bodyPr/>
          <a:lstStyle/>
          <a:p>
            <a:r>
              <a:rPr lang="en-US" dirty="0"/>
              <a:t>ii. Manage NSG</a:t>
            </a:r>
          </a:p>
        </p:txBody>
      </p:sp>
      <p:sp>
        <p:nvSpPr>
          <p:cNvPr id="6" name="Rectangle: Rounded Corners 5">
            <a:extLst>
              <a:ext uri="{FF2B5EF4-FFF2-40B4-BE49-F238E27FC236}">
                <a16:creationId xmlns:a16="http://schemas.microsoft.com/office/drawing/2014/main" id="{ACBB9332-8A5D-4600-8A89-465E6AC8A45D}"/>
              </a:ext>
            </a:extLst>
          </p:cNvPr>
          <p:cNvSpPr/>
          <p:nvPr/>
        </p:nvSpPr>
        <p:spPr>
          <a:xfrm>
            <a:off x="4865052" y="2848456"/>
            <a:ext cx="2451807" cy="3288616"/>
          </a:xfrm>
          <a:prstGeom prst="roundRect">
            <a:avLst>
              <a:gd name="adj" fmla="val 0"/>
            </a:avLst>
          </a:prstGeom>
          <a:solidFill>
            <a:schemeClr val="tx2">
              <a:lumMod val="20000"/>
              <a:lumOff val="80000"/>
            </a:schemeClr>
          </a:solidFill>
          <a:ln w="127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Rounded Corners 7">
            <a:extLst>
              <a:ext uri="{FF2B5EF4-FFF2-40B4-BE49-F238E27FC236}">
                <a16:creationId xmlns:a16="http://schemas.microsoft.com/office/drawing/2014/main" id="{34A39BAB-B802-41AA-ADF2-E53F1D522903}"/>
              </a:ext>
            </a:extLst>
          </p:cNvPr>
          <p:cNvSpPr/>
          <p:nvPr/>
        </p:nvSpPr>
        <p:spPr>
          <a:xfrm>
            <a:off x="5712879" y="4162176"/>
            <a:ext cx="1426119" cy="1819539"/>
          </a:xfrm>
          <a:prstGeom prst="roundRect">
            <a:avLst>
              <a:gd name="adj" fmla="val 8127"/>
            </a:avLst>
          </a:prstGeom>
          <a:solidFill>
            <a:schemeClr val="accent1">
              <a:lumMod val="40000"/>
              <a:lumOff val="60000"/>
            </a:schemeClr>
          </a:solidFill>
          <a:ln w="127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945FF9B1-08AB-4D75-B5C9-72C927ABDC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97936" y="1996689"/>
            <a:ext cx="780290" cy="780290"/>
          </a:xfrm>
          <a:prstGeom prst="rect">
            <a:avLst/>
          </a:prstGeom>
        </p:spPr>
      </p:pic>
      <p:pic>
        <p:nvPicPr>
          <p:cNvPr id="11" name="Picture 10">
            <a:extLst>
              <a:ext uri="{FF2B5EF4-FFF2-40B4-BE49-F238E27FC236}">
                <a16:creationId xmlns:a16="http://schemas.microsoft.com/office/drawing/2014/main" id="{46BF554D-6C3E-4083-A2CF-6F96C1B63D0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72818" y="1182767"/>
            <a:ext cx="780290" cy="780290"/>
          </a:xfrm>
          <a:prstGeom prst="rect">
            <a:avLst/>
          </a:prstGeom>
        </p:spPr>
      </p:pic>
      <p:pic>
        <p:nvPicPr>
          <p:cNvPr id="13" name="Picture 12">
            <a:extLst>
              <a:ext uri="{FF2B5EF4-FFF2-40B4-BE49-F238E27FC236}">
                <a16:creationId xmlns:a16="http://schemas.microsoft.com/office/drawing/2014/main" id="{9F32245D-D2F3-495B-BC13-758EC8C528D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44023" y="3496240"/>
            <a:ext cx="780290" cy="780290"/>
          </a:xfrm>
          <a:prstGeom prst="rect">
            <a:avLst/>
          </a:prstGeom>
        </p:spPr>
      </p:pic>
      <p:pic>
        <p:nvPicPr>
          <p:cNvPr id="14" name="Picture 13">
            <a:extLst>
              <a:ext uri="{FF2B5EF4-FFF2-40B4-BE49-F238E27FC236}">
                <a16:creationId xmlns:a16="http://schemas.microsoft.com/office/drawing/2014/main" id="{3275132E-41FB-4BCA-B310-8517A4FECD9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947926" y="5206100"/>
            <a:ext cx="780290" cy="780290"/>
          </a:xfrm>
          <a:prstGeom prst="rect">
            <a:avLst/>
          </a:prstGeom>
        </p:spPr>
      </p:pic>
      <p:sp>
        <p:nvSpPr>
          <p:cNvPr id="17" name="Rectangle 16">
            <a:extLst>
              <a:ext uri="{FF2B5EF4-FFF2-40B4-BE49-F238E27FC236}">
                <a16:creationId xmlns:a16="http://schemas.microsoft.com/office/drawing/2014/main" id="{8392609A-FBEF-4331-B97A-1532CFBDD69A}"/>
              </a:ext>
            </a:extLst>
          </p:cNvPr>
          <p:cNvSpPr/>
          <p:nvPr/>
        </p:nvSpPr>
        <p:spPr>
          <a:xfrm>
            <a:off x="2242521" y="1894585"/>
            <a:ext cx="9414433" cy="4428834"/>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706B404D-5443-4372-8A22-03F1C723F2E7}"/>
              </a:ext>
            </a:extLst>
          </p:cNvPr>
          <p:cNvSpPr txBox="1"/>
          <p:nvPr/>
        </p:nvSpPr>
        <p:spPr>
          <a:xfrm>
            <a:off x="2658920" y="1578939"/>
            <a:ext cx="1292790" cy="276999"/>
          </a:xfrm>
          <a:prstGeom prst="rect">
            <a:avLst/>
          </a:prstGeom>
          <a:noFill/>
        </p:spPr>
        <p:txBody>
          <a:bodyPr wrap="none" rtlCol="0">
            <a:spAutoFit/>
          </a:bodyPr>
          <a:lstStyle/>
          <a:p>
            <a:r>
              <a:rPr lang="en-US" sz="1200" dirty="0"/>
              <a:t>Microsoft Azure</a:t>
            </a:r>
          </a:p>
        </p:txBody>
      </p:sp>
      <p:sp>
        <p:nvSpPr>
          <p:cNvPr id="19" name="Rectangle 18">
            <a:extLst>
              <a:ext uri="{FF2B5EF4-FFF2-40B4-BE49-F238E27FC236}">
                <a16:creationId xmlns:a16="http://schemas.microsoft.com/office/drawing/2014/main" id="{F435FE5F-B925-465A-B627-A3DB6409DCF4}"/>
              </a:ext>
            </a:extLst>
          </p:cNvPr>
          <p:cNvSpPr/>
          <p:nvPr/>
        </p:nvSpPr>
        <p:spPr>
          <a:xfrm>
            <a:off x="3647358" y="2776979"/>
            <a:ext cx="7809749" cy="3430092"/>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F02999B5-60D4-4E89-B5F2-5D214314E8AC}"/>
              </a:ext>
            </a:extLst>
          </p:cNvPr>
          <p:cNvSpPr txBox="1"/>
          <p:nvPr/>
        </p:nvSpPr>
        <p:spPr>
          <a:xfrm>
            <a:off x="4389917" y="2427959"/>
            <a:ext cx="1302536" cy="276999"/>
          </a:xfrm>
          <a:prstGeom prst="rect">
            <a:avLst/>
          </a:prstGeom>
          <a:noFill/>
        </p:spPr>
        <p:txBody>
          <a:bodyPr wrap="none" rtlCol="0">
            <a:spAutoFit/>
          </a:bodyPr>
          <a:lstStyle/>
          <a:p>
            <a:r>
              <a:rPr lang="en-US" sz="1200" dirty="0"/>
              <a:t>Resource Group</a:t>
            </a:r>
          </a:p>
        </p:txBody>
      </p:sp>
      <p:cxnSp>
        <p:nvCxnSpPr>
          <p:cNvPr id="25" name="Straight Connector 24">
            <a:extLst>
              <a:ext uri="{FF2B5EF4-FFF2-40B4-BE49-F238E27FC236}">
                <a16:creationId xmlns:a16="http://schemas.microsoft.com/office/drawing/2014/main" id="{99297A41-FFB5-4B05-A895-D54310A3FC5F}"/>
              </a:ext>
            </a:extLst>
          </p:cNvPr>
          <p:cNvCxnSpPr>
            <a:cxnSpLocks/>
            <a:stCxn id="14" idx="3"/>
          </p:cNvCxnSpPr>
          <p:nvPr/>
        </p:nvCxnSpPr>
        <p:spPr>
          <a:xfrm>
            <a:off x="5728216" y="5596245"/>
            <a:ext cx="1346653"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BB201E8C-8D23-450F-A74F-6F1DFCF8A163}"/>
              </a:ext>
            </a:extLst>
          </p:cNvPr>
          <p:cNvSpPr txBox="1"/>
          <p:nvPr/>
        </p:nvSpPr>
        <p:spPr>
          <a:xfrm>
            <a:off x="4919695" y="5821925"/>
            <a:ext cx="830933" cy="276999"/>
          </a:xfrm>
          <a:prstGeom prst="rect">
            <a:avLst/>
          </a:prstGeom>
          <a:noFill/>
        </p:spPr>
        <p:txBody>
          <a:bodyPr wrap="none" rtlCol="0">
            <a:spAutoFit/>
          </a:bodyPr>
          <a:lstStyle/>
          <a:p>
            <a:r>
              <a:rPr lang="en-US" sz="1200" dirty="0"/>
              <a:t>Dev-</a:t>
            </a:r>
            <a:r>
              <a:rPr lang="en-US" sz="1200" dirty="0" err="1"/>
              <a:t>Vnet</a:t>
            </a:r>
            <a:endParaRPr lang="en-US" sz="1200" dirty="0"/>
          </a:p>
        </p:txBody>
      </p:sp>
      <p:sp>
        <p:nvSpPr>
          <p:cNvPr id="35" name="TextBox 34">
            <a:extLst>
              <a:ext uri="{FF2B5EF4-FFF2-40B4-BE49-F238E27FC236}">
                <a16:creationId xmlns:a16="http://schemas.microsoft.com/office/drawing/2014/main" id="{1D3935AE-614F-49F1-9F18-A7983B50D047}"/>
              </a:ext>
            </a:extLst>
          </p:cNvPr>
          <p:cNvSpPr txBox="1"/>
          <p:nvPr/>
        </p:nvSpPr>
        <p:spPr>
          <a:xfrm>
            <a:off x="5695392" y="3323499"/>
            <a:ext cx="764953" cy="276999"/>
          </a:xfrm>
          <a:prstGeom prst="rect">
            <a:avLst/>
          </a:prstGeom>
          <a:noFill/>
        </p:spPr>
        <p:txBody>
          <a:bodyPr wrap="none" rtlCol="0">
            <a:spAutoFit/>
          </a:bodyPr>
          <a:lstStyle/>
          <a:p>
            <a:r>
              <a:rPr lang="en-US" sz="1200" dirty="0"/>
              <a:t>Dev-</a:t>
            </a:r>
            <a:r>
              <a:rPr lang="en-US" sz="1200" dirty="0" err="1"/>
              <a:t>nsg</a:t>
            </a:r>
            <a:endParaRPr lang="en-US" sz="1200" dirty="0"/>
          </a:p>
        </p:txBody>
      </p:sp>
      <p:sp>
        <p:nvSpPr>
          <p:cNvPr id="36" name="TextBox 35">
            <a:extLst>
              <a:ext uri="{FF2B5EF4-FFF2-40B4-BE49-F238E27FC236}">
                <a16:creationId xmlns:a16="http://schemas.microsoft.com/office/drawing/2014/main" id="{4755FB3A-2CDD-4979-A0FC-4BDE99ABA9D3}"/>
              </a:ext>
            </a:extLst>
          </p:cNvPr>
          <p:cNvSpPr txBox="1"/>
          <p:nvPr/>
        </p:nvSpPr>
        <p:spPr>
          <a:xfrm>
            <a:off x="5865393" y="5677845"/>
            <a:ext cx="1124860" cy="276999"/>
          </a:xfrm>
          <a:prstGeom prst="rect">
            <a:avLst/>
          </a:prstGeom>
          <a:noFill/>
        </p:spPr>
        <p:txBody>
          <a:bodyPr wrap="none" rtlCol="0">
            <a:spAutoFit/>
          </a:bodyPr>
          <a:lstStyle/>
          <a:p>
            <a:r>
              <a:rPr lang="en-US" sz="1200" dirty="0"/>
              <a:t>Web (subnet)</a:t>
            </a:r>
          </a:p>
        </p:txBody>
      </p:sp>
    </p:spTree>
    <p:extLst>
      <p:ext uri="{BB962C8B-B14F-4D97-AF65-F5344CB8AC3E}">
        <p14:creationId xmlns:p14="http://schemas.microsoft.com/office/powerpoint/2010/main" val="31480737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F050C28-64C6-4699-932F-11A22814C7A0}"/>
              </a:ext>
            </a:extLst>
          </p:cNvPr>
          <p:cNvSpPr>
            <a:spLocks noGrp="1"/>
          </p:cNvSpPr>
          <p:nvPr>
            <p:ph type="title"/>
          </p:nvPr>
        </p:nvSpPr>
        <p:spPr/>
        <p:txBody>
          <a:bodyPr/>
          <a:lstStyle/>
          <a:p>
            <a:r>
              <a:rPr lang="en-US" dirty="0"/>
              <a:t>NSG</a:t>
            </a:r>
          </a:p>
        </p:txBody>
      </p:sp>
      <p:sp>
        <p:nvSpPr>
          <p:cNvPr id="8" name="Text Placeholder 7">
            <a:extLst>
              <a:ext uri="{FF2B5EF4-FFF2-40B4-BE49-F238E27FC236}">
                <a16:creationId xmlns:a16="http://schemas.microsoft.com/office/drawing/2014/main" id="{5721D8E4-35BD-4AAE-A4B5-F0C8E83682B6}"/>
              </a:ext>
            </a:extLst>
          </p:cNvPr>
          <p:cNvSpPr>
            <a:spLocks noGrp="1"/>
          </p:cNvSpPr>
          <p:nvPr>
            <p:ph type="body" sz="quarter" idx="12"/>
          </p:nvPr>
        </p:nvSpPr>
        <p:spPr/>
        <p:txBody>
          <a:bodyPr/>
          <a:lstStyle/>
          <a:p>
            <a:r>
              <a:rPr lang="en-US" dirty="0"/>
              <a:t>ii. Manage NSG</a:t>
            </a:r>
          </a:p>
        </p:txBody>
      </p:sp>
      <p:sp>
        <p:nvSpPr>
          <p:cNvPr id="7" name="Text Placeholder 6">
            <a:extLst>
              <a:ext uri="{FF2B5EF4-FFF2-40B4-BE49-F238E27FC236}">
                <a16:creationId xmlns:a16="http://schemas.microsoft.com/office/drawing/2014/main" id="{83EC278D-4E65-49A1-95C0-F9027224AB22}"/>
              </a:ext>
            </a:extLst>
          </p:cNvPr>
          <p:cNvSpPr>
            <a:spLocks noGrp="1"/>
          </p:cNvSpPr>
          <p:nvPr>
            <p:ph type="body" sz="quarter" idx="10"/>
          </p:nvPr>
        </p:nvSpPr>
        <p:spPr/>
        <p:txBody>
          <a:bodyPr/>
          <a:lstStyle/>
          <a:p>
            <a:r>
              <a:rPr lang="en-US" dirty="0"/>
              <a:t>Layered Security, Protection, and Isolation</a:t>
            </a:r>
          </a:p>
        </p:txBody>
      </p:sp>
      <p:sp>
        <p:nvSpPr>
          <p:cNvPr id="26" name="Oval 25">
            <a:extLst>
              <a:ext uri="{FF2B5EF4-FFF2-40B4-BE49-F238E27FC236}">
                <a16:creationId xmlns:a16="http://schemas.microsoft.com/office/drawing/2014/main" id="{EDCCD92B-9CD2-4050-9EF1-117FD4FC9979}"/>
              </a:ext>
            </a:extLst>
          </p:cNvPr>
          <p:cNvSpPr/>
          <p:nvPr/>
        </p:nvSpPr>
        <p:spPr bwMode="auto">
          <a:xfrm flipH="1">
            <a:off x="122235" y="1363662"/>
            <a:ext cx="9068539" cy="5257800"/>
          </a:xfrm>
          <a:prstGeom prst="ellipse">
            <a:avLst/>
          </a:prstGeom>
          <a:noFill/>
          <a:ln w="25400">
            <a:solidFill>
              <a:schemeClr val="tx1"/>
            </a:solidFill>
            <a:prstDash val="dash"/>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1" rIns="0" bIns="46631" numCol="1" rtlCol="0" anchor="ctr" anchorCtr="0" compatLnSpc="1">
            <a:prstTxWarp prst="textNoShape">
              <a:avLst/>
            </a:prstTxWarp>
          </a:bodyPr>
          <a:lstStyle/>
          <a:p>
            <a:pPr algn="ctr" defTabSz="932379"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7" name="Oval 26">
            <a:extLst>
              <a:ext uri="{FF2B5EF4-FFF2-40B4-BE49-F238E27FC236}">
                <a16:creationId xmlns:a16="http://schemas.microsoft.com/office/drawing/2014/main" id="{9E4534F5-653D-4403-A6D5-2FACBED49D6A}"/>
              </a:ext>
            </a:extLst>
          </p:cNvPr>
          <p:cNvSpPr>
            <a:spLocks noChangeAspect="1"/>
          </p:cNvSpPr>
          <p:nvPr/>
        </p:nvSpPr>
        <p:spPr bwMode="auto">
          <a:xfrm flipH="1">
            <a:off x="580914" y="2022512"/>
            <a:ext cx="6380698" cy="3871740"/>
          </a:xfrm>
          <a:prstGeom prst="ellipse">
            <a:avLst/>
          </a:prstGeom>
          <a:noFill/>
          <a:ln w="25400">
            <a:solidFill>
              <a:schemeClr val="tx1"/>
            </a:solidFill>
            <a:prstDash val="dash"/>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1" rIns="0" bIns="46631" numCol="1" rtlCol="0" anchor="ctr" anchorCtr="0" compatLnSpc="1">
            <a:prstTxWarp prst="textNoShape">
              <a:avLst/>
            </a:prstTxWarp>
          </a:bodyPr>
          <a:lstStyle/>
          <a:p>
            <a:pPr algn="ctr" defTabSz="932379"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8" name="Oval 27">
            <a:extLst>
              <a:ext uri="{FF2B5EF4-FFF2-40B4-BE49-F238E27FC236}">
                <a16:creationId xmlns:a16="http://schemas.microsoft.com/office/drawing/2014/main" id="{F8054DDD-6CD6-4FD8-A378-3F719A5BDFF6}"/>
              </a:ext>
            </a:extLst>
          </p:cNvPr>
          <p:cNvSpPr>
            <a:spLocks noChangeAspect="1"/>
          </p:cNvSpPr>
          <p:nvPr/>
        </p:nvSpPr>
        <p:spPr bwMode="auto">
          <a:xfrm flipH="1">
            <a:off x="831110" y="2413009"/>
            <a:ext cx="5006866" cy="3097392"/>
          </a:xfrm>
          <a:prstGeom prst="ellipse">
            <a:avLst/>
          </a:prstGeom>
          <a:noFill/>
          <a:ln w="25400">
            <a:solidFill>
              <a:schemeClr val="tx1"/>
            </a:solidFill>
            <a:prstDash val="dash"/>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1" rIns="0" bIns="46631" numCol="1" rtlCol="0" anchor="ctr" anchorCtr="0" compatLnSpc="1">
            <a:prstTxWarp prst="textNoShape">
              <a:avLst/>
            </a:prstTxWarp>
          </a:bodyPr>
          <a:lstStyle/>
          <a:p>
            <a:pPr algn="ctr" defTabSz="932379"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9" name="Oval 28">
            <a:extLst>
              <a:ext uri="{FF2B5EF4-FFF2-40B4-BE49-F238E27FC236}">
                <a16:creationId xmlns:a16="http://schemas.microsoft.com/office/drawing/2014/main" id="{EB9AD9EC-E60B-4BDE-8B2E-653010358AE5}"/>
              </a:ext>
            </a:extLst>
          </p:cNvPr>
          <p:cNvSpPr>
            <a:spLocks noChangeAspect="1"/>
          </p:cNvSpPr>
          <p:nvPr/>
        </p:nvSpPr>
        <p:spPr bwMode="auto">
          <a:xfrm flipH="1">
            <a:off x="1097180" y="2719425"/>
            <a:ext cx="3580344" cy="2477914"/>
          </a:xfrm>
          <a:prstGeom prst="ellipse">
            <a:avLst/>
          </a:prstGeom>
          <a:noFill/>
          <a:ln w="25400">
            <a:solidFill>
              <a:schemeClr val="tx1"/>
            </a:solidFill>
            <a:prstDash val="dash"/>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1" rIns="0" bIns="46631" numCol="1" rtlCol="0" anchor="ctr" anchorCtr="0" compatLnSpc="1">
            <a:prstTxWarp prst="textNoShape">
              <a:avLst/>
            </a:prstTxWarp>
          </a:bodyPr>
          <a:lstStyle/>
          <a:p>
            <a:pPr algn="ctr" defTabSz="932379"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30" name="TextBox 29">
            <a:extLst>
              <a:ext uri="{FF2B5EF4-FFF2-40B4-BE49-F238E27FC236}">
                <a16:creationId xmlns:a16="http://schemas.microsoft.com/office/drawing/2014/main" id="{2E3900CA-3132-4B01-A1A6-29DF53064DAA}"/>
              </a:ext>
            </a:extLst>
          </p:cNvPr>
          <p:cNvSpPr txBox="1"/>
          <p:nvPr/>
        </p:nvSpPr>
        <p:spPr>
          <a:xfrm flipH="1">
            <a:off x="8417968" y="3536922"/>
            <a:ext cx="1534091" cy="926369"/>
          </a:xfrm>
          <a:prstGeom prst="rect">
            <a:avLst/>
          </a:prstGeom>
          <a:noFill/>
        </p:spPr>
        <p:txBody>
          <a:bodyPr wrap="none" lIns="182857" tIns="146285" rIns="182857" bIns="146285" rtlCol="0">
            <a:spAutoFit/>
          </a:bodyPr>
          <a:lstStyle/>
          <a:p>
            <a:pPr algn="ctr">
              <a:lnSpc>
                <a:spcPct val="90000"/>
              </a:lnSpc>
              <a:spcAft>
                <a:spcPts val="600"/>
              </a:spcAft>
            </a:pPr>
            <a:r>
              <a:rPr lang="en-US" sz="2000" dirty="0" err="1">
                <a:solidFill>
                  <a:schemeClr val="tx2"/>
                </a:solidFill>
                <a:effectLst>
                  <a:outerShdw blurRad="38100" dist="38100" dir="2700000" algn="tl">
                    <a:srgbClr val="000000">
                      <a:alpha val="43137"/>
                    </a:srgbClr>
                  </a:outerShdw>
                </a:effectLst>
              </a:rPr>
              <a:t>DDoS</a:t>
            </a:r>
            <a:endParaRPr lang="en-US" sz="2000" dirty="0">
              <a:solidFill>
                <a:schemeClr val="tx2"/>
              </a:solidFill>
            </a:endParaRPr>
          </a:p>
          <a:p>
            <a:pPr algn="ctr">
              <a:lnSpc>
                <a:spcPct val="90000"/>
              </a:lnSpc>
              <a:spcAft>
                <a:spcPts val="600"/>
              </a:spcAft>
            </a:pPr>
            <a:r>
              <a:rPr lang="en-US" sz="2000" dirty="0">
                <a:solidFill>
                  <a:schemeClr val="tx2"/>
                </a:solidFill>
                <a:effectLst>
                  <a:outerShdw blurRad="38100" dist="38100" dir="2700000" algn="tl">
                    <a:srgbClr val="000000">
                      <a:alpha val="43137"/>
                    </a:srgbClr>
                  </a:outerShdw>
                </a:effectLst>
              </a:rPr>
              <a:t>Protection</a:t>
            </a:r>
            <a:endParaRPr lang="en-US" sz="2000" dirty="0">
              <a:solidFill>
                <a:schemeClr val="tx2"/>
              </a:solidFill>
            </a:endParaRPr>
          </a:p>
        </p:txBody>
      </p:sp>
      <p:sp>
        <p:nvSpPr>
          <p:cNvPr id="31" name="TextBox 30">
            <a:extLst>
              <a:ext uri="{FF2B5EF4-FFF2-40B4-BE49-F238E27FC236}">
                <a16:creationId xmlns:a16="http://schemas.microsoft.com/office/drawing/2014/main" id="{AF90C260-6FA3-4588-A5F8-50270EBD3637}"/>
              </a:ext>
            </a:extLst>
          </p:cNvPr>
          <p:cNvSpPr txBox="1"/>
          <p:nvPr/>
        </p:nvSpPr>
        <p:spPr>
          <a:xfrm flipH="1">
            <a:off x="6286200" y="3359950"/>
            <a:ext cx="1336297" cy="1197212"/>
          </a:xfrm>
          <a:prstGeom prst="rect">
            <a:avLst/>
          </a:prstGeom>
          <a:noFill/>
        </p:spPr>
        <p:txBody>
          <a:bodyPr wrap="square" lIns="182857" tIns="146285" rIns="182857" bIns="146285" rtlCol="0">
            <a:spAutoFit/>
          </a:bodyPr>
          <a:lstStyle/>
          <a:p>
            <a:pPr algn="ctr">
              <a:lnSpc>
                <a:spcPct val="90000"/>
              </a:lnSpc>
              <a:spcAft>
                <a:spcPts val="600"/>
              </a:spcAft>
            </a:pPr>
            <a:r>
              <a:rPr lang="en-US" dirty="0">
                <a:solidFill>
                  <a:schemeClr val="tx2"/>
                </a:solidFill>
                <a:effectLst>
                  <a:outerShdw blurRad="38100" dist="38100" dir="2700000" algn="tl">
                    <a:srgbClr val="000000">
                      <a:alpha val="43137"/>
                    </a:srgbClr>
                  </a:outerShdw>
                </a:effectLst>
              </a:rPr>
              <a:t>Virtual </a:t>
            </a:r>
            <a:endParaRPr lang="en-US" dirty="0">
              <a:solidFill>
                <a:schemeClr val="tx2"/>
              </a:solidFill>
            </a:endParaRPr>
          </a:p>
          <a:p>
            <a:pPr algn="ctr">
              <a:lnSpc>
                <a:spcPct val="90000"/>
              </a:lnSpc>
              <a:spcAft>
                <a:spcPts val="600"/>
              </a:spcAft>
            </a:pPr>
            <a:r>
              <a:rPr lang="en-US" dirty="0">
                <a:solidFill>
                  <a:schemeClr val="tx2"/>
                </a:solidFill>
                <a:effectLst>
                  <a:outerShdw blurRad="38100" dist="38100" dir="2700000" algn="tl">
                    <a:srgbClr val="000000">
                      <a:alpha val="43137"/>
                    </a:srgbClr>
                  </a:outerShdw>
                </a:effectLst>
              </a:rPr>
              <a:t>Network</a:t>
            </a:r>
            <a:endParaRPr lang="en-US" dirty="0">
              <a:solidFill>
                <a:schemeClr val="tx2"/>
              </a:solidFill>
            </a:endParaRPr>
          </a:p>
          <a:p>
            <a:pPr algn="ctr">
              <a:lnSpc>
                <a:spcPct val="90000"/>
              </a:lnSpc>
              <a:spcAft>
                <a:spcPts val="600"/>
              </a:spcAft>
            </a:pPr>
            <a:r>
              <a:rPr lang="en-US" dirty="0">
                <a:solidFill>
                  <a:schemeClr val="tx2"/>
                </a:solidFill>
                <a:effectLst>
                  <a:outerShdw blurRad="38100" dist="38100" dir="2700000" algn="tl">
                    <a:srgbClr val="000000">
                      <a:alpha val="43137"/>
                    </a:srgbClr>
                  </a:outerShdw>
                </a:effectLst>
              </a:rPr>
              <a:t>Isolation</a:t>
            </a:r>
            <a:endParaRPr lang="en-US" dirty="0">
              <a:solidFill>
                <a:schemeClr val="tx2"/>
              </a:solidFill>
            </a:endParaRPr>
          </a:p>
        </p:txBody>
      </p:sp>
      <p:sp>
        <p:nvSpPr>
          <p:cNvPr id="32" name="TextBox 31">
            <a:extLst>
              <a:ext uri="{FF2B5EF4-FFF2-40B4-BE49-F238E27FC236}">
                <a16:creationId xmlns:a16="http://schemas.microsoft.com/office/drawing/2014/main" id="{C05EC2CC-6543-4EA8-9F04-3D789D083189}"/>
              </a:ext>
            </a:extLst>
          </p:cNvPr>
          <p:cNvSpPr txBox="1"/>
          <p:nvPr/>
        </p:nvSpPr>
        <p:spPr>
          <a:xfrm flipH="1">
            <a:off x="5410250" y="3713893"/>
            <a:ext cx="898276" cy="572426"/>
          </a:xfrm>
          <a:prstGeom prst="rect">
            <a:avLst/>
          </a:prstGeom>
          <a:noFill/>
        </p:spPr>
        <p:txBody>
          <a:bodyPr wrap="none" lIns="182857" tIns="146285" rIns="182857" bIns="146285" rtlCol="0">
            <a:spAutoFit/>
          </a:bodyPr>
          <a:lstStyle/>
          <a:p>
            <a:pPr algn="ctr">
              <a:lnSpc>
                <a:spcPct val="90000"/>
              </a:lnSpc>
              <a:spcAft>
                <a:spcPts val="600"/>
              </a:spcAft>
            </a:pPr>
            <a:r>
              <a:rPr lang="en-US" sz="2000" dirty="0">
                <a:solidFill>
                  <a:schemeClr val="tx2"/>
                </a:solidFill>
                <a:effectLst>
                  <a:outerShdw blurRad="38100" dist="38100" dir="2700000" algn="tl">
                    <a:srgbClr val="000000">
                      <a:alpha val="43137"/>
                    </a:srgbClr>
                  </a:outerShdw>
                </a:effectLst>
              </a:rPr>
              <a:t>NSG</a:t>
            </a:r>
            <a:endParaRPr lang="en-US" sz="2000" dirty="0">
              <a:solidFill>
                <a:schemeClr val="tx2"/>
              </a:solidFill>
            </a:endParaRPr>
          </a:p>
        </p:txBody>
      </p:sp>
      <p:sp>
        <p:nvSpPr>
          <p:cNvPr id="33" name="TextBox 32">
            <a:extLst>
              <a:ext uri="{FF2B5EF4-FFF2-40B4-BE49-F238E27FC236}">
                <a16:creationId xmlns:a16="http://schemas.microsoft.com/office/drawing/2014/main" id="{480DA8AF-3B90-4DEE-A724-F5A5CB8034AF}"/>
              </a:ext>
            </a:extLst>
          </p:cNvPr>
          <p:cNvSpPr txBox="1"/>
          <p:nvPr/>
        </p:nvSpPr>
        <p:spPr>
          <a:xfrm flipH="1">
            <a:off x="4068182" y="3536922"/>
            <a:ext cx="1218684" cy="926369"/>
          </a:xfrm>
          <a:prstGeom prst="rect">
            <a:avLst/>
          </a:prstGeom>
          <a:noFill/>
        </p:spPr>
        <p:txBody>
          <a:bodyPr wrap="none" lIns="182857" tIns="146285" rIns="182857" bIns="146285" rtlCol="0">
            <a:spAutoFit/>
          </a:bodyPr>
          <a:lstStyle/>
          <a:p>
            <a:pPr algn="ctr">
              <a:lnSpc>
                <a:spcPct val="90000"/>
              </a:lnSpc>
              <a:spcAft>
                <a:spcPts val="600"/>
              </a:spcAft>
            </a:pPr>
            <a:r>
              <a:rPr lang="en-US" sz="2000" dirty="0">
                <a:solidFill>
                  <a:schemeClr val="tx2"/>
                </a:solidFill>
                <a:effectLst>
                  <a:outerShdw blurRad="38100" dist="38100" dir="2700000" algn="tl">
                    <a:srgbClr val="000000">
                      <a:alpha val="43137"/>
                    </a:srgbClr>
                  </a:outerShdw>
                </a:effectLst>
              </a:rPr>
              <a:t>VM</a:t>
            </a:r>
            <a:endParaRPr lang="en-US" sz="2000" dirty="0">
              <a:solidFill>
                <a:schemeClr val="tx2"/>
              </a:solidFill>
            </a:endParaRPr>
          </a:p>
          <a:p>
            <a:pPr algn="ctr">
              <a:lnSpc>
                <a:spcPct val="90000"/>
              </a:lnSpc>
              <a:spcAft>
                <a:spcPts val="600"/>
              </a:spcAft>
            </a:pPr>
            <a:r>
              <a:rPr lang="en-US" sz="2000" dirty="0">
                <a:solidFill>
                  <a:schemeClr val="tx2"/>
                </a:solidFill>
                <a:effectLst>
                  <a:outerShdw blurRad="38100" dist="38100" dir="2700000" algn="tl">
                    <a:srgbClr val="000000">
                      <a:alpha val="43137"/>
                    </a:srgbClr>
                  </a:outerShdw>
                </a:effectLst>
              </a:rPr>
              <a:t>Firewall</a:t>
            </a:r>
            <a:endParaRPr lang="en-US" sz="2000" dirty="0">
              <a:solidFill>
                <a:schemeClr val="tx2"/>
              </a:solidFill>
            </a:endParaRPr>
          </a:p>
        </p:txBody>
      </p:sp>
      <p:sp>
        <p:nvSpPr>
          <p:cNvPr id="34" name="Oval 33">
            <a:extLst>
              <a:ext uri="{FF2B5EF4-FFF2-40B4-BE49-F238E27FC236}">
                <a16:creationId xmlns:a16="http://schemas.microsoft.com/office/drawing/2014/main" id="{2318C8E7-7B86-40AF-80DF-02F066A25FCD}"/>
              </a:ext>
            </a:extLst>
          </p:cNvPr>
          <p:cNvSpPr>
            <a:spLocks noChangeAspect="1"/>
          </p:cNvSpPr>
          <p:nvPr/>
        </p:nvSpPr>
        <p:spPr bwMode="auto">
          <a:xfrm flipH="1">
            <a:off x="1266628" y="3212011"/>
            <a:ext cx="2387376" cy="1486748"/>
          </a:xfrm>
          <a:prstGeom prst="ellipse">
            <a:avLst/>
          </a:prstGeom>
          <a:solidFill>
            <a:schemeClr val="accent1"/>
          </a:solidFill>
          <a:ln>
            <a:headEnd type="none" w="med" len="med"/>
            <a:tailEnd type="none" w="med" len="med"/>
          </a:ln>
          <a:scene3d>
            <a:camera prst="orthographicFront">
              <a:rot lat="0" lon="0" rev="0"/>
            </a:camera>
            <a:lightRig rig="twoPt" dir="tl"/>
          </a:scene3d>
          <a:sp3d prstMaterial="flat">
            <a:bevelT w="19050" h="31750"/>
          </a:sp3d>
        </p:spPr>
        <p:style>
          <a:lnRef idx="0">
            <a:schemeClr val="accent6"/>
          </a:lnRef>
          <a:fillRef idx="3">
            <a:schemeClr val="accent6"/>
          </a:fillRef>
          <a:effectRef idx="3">
            <a:schemeClr val="accent6"/>
          </a:effectRef>
          <a:fontRef idx="minor">
            <a:schemeClr val="lt1"/>
          </a:fontRef>
        </p:style>
        <p:txBody>
          <a:bodyPr vert="horz" wrap="square" lIns="0" tIns="46631" rIns="0" bIns="46631" numCol="1" rtlCol="0" anchor="ctr" anchorCtr="0" compatLnSpc="1">
            <a:prstTxWarp prst="textNoShape">
              <a:avLst/>
            </a:prstTxWarp>
          </a:bodyPr>
          <a:lstStyle/>
          <a:p>
            <a:pPr algn="ctr" defTabSz="932379"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35" name="TextBox 34">
            <a:extLst>
              <a:ext uri="{FF2B5EF4-FFF2-40B4-BE49-F238E27FC236}">
                <a16:creationId xmlns:a16="http://schemas.microsoft.com/office/drawing/2014/main" id="{A6197FF2-07C2-4250-9558-D01CC26BC1A3}"/>
              </a:ext>
            </a:extLst>
          </p:cNvPr>
          <p:cNvSpPr txBox="1"/>
          <p:nvPr/>
        </p:nvSpPr>
        <p:spPr>
          <a:xfrm flipH="1">
            <a:off x="1295081" y="3344882"/>
            <a:ext cx="2330468" cy="1203252"/>
          </a:xfrm>
          <a:prstGeom prst="rect">
            <a:avLst/>
          </a:prstGeom>
          <a:noFill/>
        </p:spPr>
        <p:txBody>
          <a:bodyPr wrap="none" lIns="182857" tIns="146285" rIns="182857" bIns="146285" rtlCol="0">
            <a:spAutoFit/>
          </a:bodyPr>
          <a:lstStyle/>
          <a:p>
            <a:pPr algn="ctr">
              <a:lnSpc>
                <a:spcPct val="90000"/>
              </a:lnSpc>
              <a:spcAft>
                <a:spcPts val="600"/>
              </a:spcAft>
            </a:pPr>
            <a:r>
              <a:rPr lang="en-US" sz="2000" dirty="0">
                <a:effectLst>
                  <a:outerShdw blurRad="38100" dist="38100" dir="2700000" algn="tl">
                    <a:srgbClr val="000000">
                      <a:alpha val="43137"/>
                    </a:srgbClr>
                  </a:outerShdw>
                </a:effectLst>
              </a:rPr>
              <a:t>Cloud Services </a:t>
            </a:r>
            <a:endParaRPr lang="en-US" sz="2000" dirty="0"/>
          </a:p>
          <a:p>
            <a:pPr algn="ctr">
              <a:lnSpc>
                <a:spcPct val="90000"/>
              </a:lnSpc>
              <a:spcAft>
                <a:spcPts val="600"/>
              </a:spcAft>
            </a:pPr>
            <a:r>
              <a:rPr lang="en-US" sz="2000" dirty="0">
                <a:effectLst>
                  <a:outerShdw blurRad="38100" dist="38100" dir="2700000" algn="tl">
                    <a:srgbClr val="000000">
                      <a:alpha val="43137"/>
                    </a:srgbClr>
                  </a:outerShdw>
                </a:effectLst>
              </a:rPr>
              <a:t>&amp;</a:t>
            </a:r>
            <a:br>
              <a:rPr lang="en-US" sz="2000" dirty="0">
                <a:effectLst>
                  <a:outerShdw blurRad="38100" dist="38100" dir="2700000" algn="tl">
                    <a:srgbClr val="000000">
                      <a:alpha val="43137"/>
                    </a:srgbClr>
                  </a:outerShdw>
                </a:effectLst>
              </a:rPr>
            </a:br>
            <a:r>
              <a:rPr lang="en-US" sz="2000" dirty="0">
                <a:effectLst>
                  <a:outerShdw blurRad="38100" dist="38100" dir="2700000" algn="tl">
                    <a:srgbClr val="000000">
                      <a:alpha val="43137"/>
                    </a:srgbClr>
                  </a:outerShdw>
                </a:effectLst>
              </a:rPr>
              <a:t> Virtual Machines</a:t>
            </a:r>
            <a:endParaRPr lang="en-US" sz="2000" dirty="0"/>
          </a:p>
        </p:txBody>
      </p:sp>
      <p:grpSp>
        <p:nvGrpSpPr>
          <p:cNvPr id="36" name="Group 35">
            <a:extLst>
              <a:ext uri="{FF2B5EF4-FFF2-40B4-BE49-F238E27FC236}">
                <a16:creationId xmlns:a16="http://schemas.microsoft.com/office/drawing/2014/main" id="{202A8730-74C3-4254-B9CE-4E366BF3720B}"/>
              </a:ext>
            </a:extLst>
          </p:cNvPr>
          <p:cNvGrpSpPr/>
          <p:nvPr/>
        </p:nvGrpSpPr>
        <p:grpSpPr>
          <a:xfrm>
            <a:off x="10822859" y="3336893"/>
            <a:ext cx="1338978" cy="1236985"/>
            <a:chOff x="1441498" y="2335312"/>
            <a:chExt cx="1209154" cy="1117050"/>
          </a:xfrm>
        </p:grpSpPr>
        <p:sp>
          <p:nvSpPr>
            <p:cNvPr id="37" name="Oval 36">
              <a:extLst>
                <a:ext uri="{FF2B5EF4-FFF2-40B4-BE49-F238E27FC236}">
                  <a16:creationId xmlns:a16="http://schemas.microsoft.com/office/drawing/2014/main" id="{E280CEF5-7BED-4E18-9CB6-5F539998C06E}"/>
                </a:ext>
              </a:extLst>
            </p:cNvPr>
            <p:cNvSpPr/>
            <p:nvPr/>
          </p:nvSpPr>
          <p:spPr bwMode="auto">
            <a:xfrm>
              <a:off x="1487553" y="2335312"/>
              <a:ext cx="1117050" cy="1117050"/>
            </a:xfrm>
            <a:prstGeom prst="ellipse">
              <a:avLst/>
            </a:prstGeom>
            <a:pattFill prst="ltUpDiag">
              <a:fgClr>
                <a:srgbClr val="CDCDCD"/>
              </a:fgClr>
              <a:bgClr>
                <a:srgbClr val="FFFFFF"/>
              </a:bgClr>
            </a:pattFill>
            <a:ln w="57150" cap="flat" cmpd="sng" algn="ctr">
              <a:solidFill>
                <a:srgbClr val="4F81BD"/>
              </a:solidFill>
              <a:prstDash val="solid"/>
              <a:headEnd type="none" w="med" len="med"/>
              <a:tailEnd type="none" w="med" len="med"/>
            </a:ln>
            <a:effectLst/>
          </p:spPr>
          <p:txBody>
            <a:bodyPr rot="0" spcFirstLastPara="0" vertOverflow="overflow" horzOverflow="overflow" vert="horz" wrap="square" lIns="182857" tIns="146285" rIns="182857" bIns="146285" numCol="1" spcCol="0" rtlCol="0" fromWordArt="0" anchor="t" anchorCtr="0" forceAA="0" compatLnSpc="1">
              <a:prstTxWarp prst="textNoShape">
                <a:avLst/>
              </a:prstTxWarp>
              <a:noAutofit/>
            </a:bodyPr>
            <a:lstStyle/>
            <a:p>
              <a:pPr defTabSz="914008" fontAlgn="base">
                <a:lnSpc>
                  <a:spcPct val="90000"/>
                </a:lnSpc>
                <a:spcBef>
                  <a:spcPct val="0"/>
                </a:spcBef>
                <a:spcAft>
                  <a:spcPct val="0"/>
                </a:spcAft>
                <a:defRPr/>
              </a:pPr>
              <a:endParaRPr lang="en-US" sz="3600" kern="0" spc="-50" dirty="0">
                <a:gradFill>
                  <a:gsLst>
                    <a:gs pos="36283">
                      <a:srgbClr val="505050"/>
                    </a:gs>
                    <a:gs pos="28000">
                      <a:srgbClr val="505050"/>
                    </a:gs>
                  </a:gsLst>
                  <a:lin ang="5400000" scaled="0"/>
                </a:gradFill>
                <a:latin typeface="Calibri"/>
              </a:endParaRPr>
            </a:p>
          </p:txBody>
        </p:sp>
        <p:sp>
          <p:nvSpPr>
            <p:cNvPr id="38" name="Freeform 15">
              <a:extLst>
                <a:ext uri="{FF2B5EF4-FFF2-40B4-BE49-F238E27FC236}">
                  <a16:creationId xmlns:a16="http://schemas.microsoft.com/office/drawing/2014/main" id="{541645FA-FC3D-4A0D-8207-2C2C6DB9C79E}"/>
                </a:ext>
              </a:extLst>
            </p:cNvPr>
            <p:cNvSpPr>
              <a:spLocks noChangeAspect="1" noEditPoints="1"/>
            </p:cNvSpPr>
            <p:nvPr/>
          </p:nvSpPr>
          <p:spPr bwMode="auto">
            <a:xfrm>
              <a:off x="1794197" y="2563571"/>
              <a:ext cx="514350" cy="386305"/>
            </a:xfrm>
            <a:custGeom>
              <a:avLst/>
              <a:gdLst>
                <a:gd name="T0" fmla="*/ 224 w 400"/>
                <a:gd name="T1" fmla="*/ 276 h 300"/>
                <a:gd name="T2" fmla="*/ 200 w 400"/>
                <a:gd name="T3" fmla="*/ 300 h 300"/>
                <a:gd name="T4" fmla="*/ 176 w 400"/>
                <a:gd name="T5" fmla="*/ 276 h 300"/>
                <a:gd name="T6" fmla="*/ 200 w 400"/>
                <a:gd name="T7" fmla="*/ 252 h 300"/>
                <a:gd name="T8" fmla="*/ 224 w 400"/>
                <a:gd name="T9" fmla="*/ 276 h 300"/>
                <a:gd name="T10" fmla="*/ 122 w 400"/>
                <a:gd name="T11" fmla="*/ 205 h 300"/>
                <a:gd name="T12" fmla="*/ 156 w 400"/>
                <a:gd name="T13" fmla="*/ 239 h 300"/>
                <a:gd name="T14" fmla="*/ 200 w 400"/>
                <a:gd name="T15" fmla="*/ 221 h 300"/>
                <a:gd name="T16" fmla="*/ 244 w 400"/>
                <a:gd name="T17" fmla="*/ 239 h 300"/>
                <a:gd name="T18" fmla="*/ 278 w 400"/>
                <a:gd name="T19" fmla="*/ 205 h 300"/>
                <a:gd name="T20" fmla="*/ 200 w 400"/>
                <a:gd name="T21" fmla="*/ 173 h 300"/>
                <a:gd name="T22" fmla="*/ 122 w 400"/>
                <a:gd name="T23" fmla="*/ 205 h 300"/>
                <a:gd name="T24" fmla="*/ 61 w 400"/>
                <a:gd name="T25" fmla="*/ 144 h 300"/>
                <a:gd name="T26" fmla="*/ 95 w 400"/>
                <a:gd name="T27" fmla="*/ 178 h 300"/>
                <a:gd name="T28" fmla="*/ 200 w 400"/>
                <a:gd name="T29" fmla="*/ 134 h 300"/>
                <a:gd name="T30" fmla="*/ 305 w 400"/>
                <a:gd name="T31" fmla="*/ 178 h 300"/>
                <a:gd name="T32" fmla="*/ 339 w 400"/>
                <a:gd name="T33" fmla="*/ 144 h 300"/>
                <a:gd name="T34" fmla="*/ 200 w 400"/>
                <a:gd name="T35" fmla="*/ 86 h 300"/>
                <a:gd name="T36" fmla="*/ 61 w 400"/>
                <a:gd name="T37" fmla="*/ 144 h 300"/>
                <a:gd name="T38" fmla="*/ 200 w 400"/>
                <a:gd name="T39" fmla="*/ 48 h 300"/>
                <a:gd name="T40" fmla="*/ 366 w 400"/>
                <a:gd name="T41" fmla="*/ 117 h 300"/>
                <a:gd name="T42" fmla="*/ 400 w 400"/>
                <a:gd name="T43" fmla="*/ 83 h 300"/>
                <a:gd name="T44" fmla="*/ 200 w 400"/>
                <a:gd name="T45" fmla="*/ 0 h 300"/>
                <a:gd name="T46" fmla="*/ 0 w 400"/>
                <a:gd name="T47" fmla="*/ 83 h 300"/>
                <a:gd name="T48" fmla="*/ 34 w 400"/>
                <a:gd name="T49" fmla="*/ 117 h 300"/>
                <a:gd name="T50" fmla="*/ 200 w 400"/>
                <a:gd name="T51" fmla="*/ 48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00" h="300">
                  <a:moveTo>
                    <a:pt x="224" y="276"/>
                  </a:moveTo>
                  <a:cubicBezTo>
                    <a:pt x="224" y="289"/>
                    <a:pt x="213" y="300"/>
                    <a:pt x="200" y="300"/>
                  </a:cubicBezTo>
                  <a:cubicBezTo>
                    <a:pt x="187" y="300"/>
                    <a:pt x="176" y="289"/>
                    <a:pt x="176" y="276"/>
                  </a:cubicBezTo>
                  <a:cubicBezTo>
                    <a:pt x="176" y="263"/>
                    <a:pt x="187" y="252"/>
                    <a:pt x="200" y="252"/>
                  </a:cubicBezTo>
                  <a:cubicBezTo>
                    <a:pt x="213" y="252"/>
                    <a:pt x="224" y="263"/>
                    <a:pt x="224" y="276"/>
                  </a:cubicBezTo>
                  <a:close/>
                  <a:moveTo>
                    <a:pt x="122" y="205"/>
                  </a:moveTo>
                  <a:cubicBezTo>
                    <a:pt x="156" y="239"/>
                    <a:pt x="156" y="239"/>
                    <a:pt x="156" y="239"/>
                  </a:cubicBezTo>
                  <a:cubicBezTo>
                    <a:pt x="167" y="228"/>
                    <a:pt x="183" y="221"/>
                    <a:pt x="200" y="221"/>
                  </a:cubicBezTo>
                  <a:cubicBezTo>
                    <a:pt x="217" y="221"/>
                    <a:pt x="233" y="228"/>
                    <a:pt x="244" y="239"/>
                  </a:cubicBezTo>
                  <a:cubicBezTo>
                    <a:pt x="278" y="205"/>
                    <a:pt x="278" y="205"/>
                    <a:pt x="278" y="205"/>
                  </a:cubicBezTo>
                  <a:cubicBezTo>
                    <a:pt x="258" y="185"/>
                    <a:pt x="230" y="173"/>
                    <a:pt x="200" y="173"/>
                  </a:cubicBezTo>
                  <a:cubicBezTo>
                    <a:pt x="170" y="173"/>
                    <a:pt x="142" y="185"/>
                    <a:pt x="122" y="205"/>
                  </a:cubicBezTo>
                  <a:close/>
                  <a:moveTo>
                    <a:pt x="61" y="144"/>
                  </a:moveTo>
                  <a:cubicBezTo>
                    <a:pt x="95" y="178"/>
                    <a:pt x="95" y="178"/>
                    <a:pt x="95" y="178"/>
                  </a:cubicBezTo>
                  <a:cubicBezTo>
                    <a:pt x="122" y="151"/>
                    <a:pt x="159" y="134"/>
                    <a:pt x="200" y="134"/>
                  </a:cubicBezTo>
                  <a:cubicBezTo>
                    <a:pt x="241" y="134"/>
                    <a:pt x="278" y="151"/>
                    <a:pt x="305" y="178"/>
                  </a:cubicBezTo>
                  <a:cubicBezTo>
                    <a:pt x="339" y="144"/>
                    <a:pt x="339" y="144"/>
                    <a:pt x="339" y="144"/>
                  </a:cubicBezTo>
                  <a:cubicBezTo>
                    <a:pt x="303" y="109"/>
                    <a:pt x="254" y="86"/>
                    <a:pt x="200" y="86"/>
                  </a:cubicBezTo>
                  <a:cubicBezTo>
                    <a:pt x="146" y="86"/>
                    <a:pt x="97" y="109"/>
                    <a:pt x="61" y="144"/>
                  </a:cubicBezTo>
                  <a:close/>
                  <a:moveTo>
                    <a:pt x="200" y="48"/>
                  </a:moveTo>
                  <a:cubicBezTo>
                    <a:pt x="265" y="48"/>
                    <a:pt x="324" y="74"/>
                    <a:pt x="366" y="117"/>
                  </a:cubicBezTo>
                  <a:cubicBezTo>
                    <a:pt x="400" y="83"/>
                    <a:pt x="400" y="83"/>
                    <a:pt x="400" y="83"/>
                  </a:cubicBezTo>
                  <a:cubicBezTo>
                    <a:pt x="349" y="32"/>
                    <a:pt x="278" y="0"/>
                    <a:pt x="200" y="0"/>
                  </a:cubicBezTo>
                  <a:cubicBezTo>
                    <a:pt x="122" y="0"/>
                    <a:pt x="51" y="32"/>
                    <a:pt x="0" y="83"/>
                  </a:cubicBezTo>
                  <a:cubicBezTo>
                    <a:pt x="34" y="117"/>
                    <a:pt x="34" y="117"/>
                    <a:pt x="34" y="117"/>
                  </a:cubicBezTo>
                  <a:cubicBezTo>
                    <a:pt x="76" y="74"/>
                    <a:pt x="135" y="48"/>
                    <a:pt x="200" y="48"/>
                  </a:cubicBezTo>
                  <a:close/>
                </a:path>
              </a:pathLst>
            </a:custGeom>
            <a:solidFill>
              <a:srgbClr val="1F497D"/>
            </a:solidFill>
            <a:ln>
              <a:noFill/>
            </a:ln>
            <a:extLst/>
          </p:spPr>
          <p:txBody>
            <a:bodyPr vert="horz" wrap="square" lIns="91428" tIns="45714" rIns="91428" bIns="45714" numCol="1" anchor="t" anchorCtr="0" compatLnSpc="1">
              <a:prstTxWarp prst="textNoShape">
                <a:avLst/>
              </a:prstTxWarp>
            </a:bodyPr>
            <a:lstStyle/>
            <a:p>
              <a:pPr defTabSz="932410">
                <a:defRPr/>
              </a:pPr>
              <a:endParaRPr lang="en-US" sz="2800" kern="0" dirty="0">
                <a:solidFill>
                  <a:srgbClr val="00188F"/>
                </a:solidFill>
                <a:latin typeface="Calibri"/>
              </a:endParaRPr>
            </a:p>
          </p:txBody>
        </p:sp>
        <p:sp>
          <p:nvSpPr>
            <p:cNvPr id="39" name="TextBox 38">
              <a:extLst>
                <a:ext uri="{FF2B5EF4-FFF2-40B4-BE49-F238E27FC236}">
                  <a16:creationId xmlns:a16="http://schemas.microsoft.com/office/drawing/2014/main" id="{4C2A685F-05D4-43B4-B806-6FB8218A5F8F}"/>
                </a:ext>
              </a:extLst>
            </p:cNvPr>
            <p:cNvSpPr txBox="1"/>
            <p:nvPr/>
          </p:nvSpPr>
          <p:spPr>
            <a:xfrm>
              <a:off x="1441498" y="2804059"/>
              <a:ext cx="1209154" cy="566915"/>
            </a:xfrm>
            <a:prstGeom prst="rect">
              <a:avLst/>
            </a:prstGeom>
            <a:noFill/>
          </p:spPr>
          <p:txBody>
            <a:bodyPr wrap="none" lIns="182857" tIns="146285" rIns="182857" bIns="146285" rtlCol="0" anchor="ctr">
              <a:spAutoFit/>
            </a:bodyPr>
            <a:lstStyle/>
            <a:p>
              <a:pPr algn="ctr" defTabSz="932410">
                <a:lnSpc>
                  <a:spcPct val="90000"/>
                </a:lnSpc>
                <a:defRPr/>
              </a:pPr>
              <a:r>
                <a:rPr lang="en-US" sz="2400" kern="0" spc="-50" dirty="0">
                  <a:solidFill>
                    <a:srgbClr val="00188F"/>
                  </a:solidFill>
                  <a:latin typeface="Calibri"/>
                </a:rPr>
                <a:t>Internet</a:t>
              </a:r>
            </a:p>
          </p:txBody>
        </p:sp>
      </p:grpSp>
      <p:sp>
        <p:nvSpPr>
          <p:cNvPr id="40" name="Left Arrow 5">
            <a:extLst>
              <a:ext uri="{FF2B5EF4-FFF2-40B4-BE49-F238E27FC236}">
                <a16:creationId xmlns:a16="http://schemas.microsoft.com/office/drawing/2014/main" id="{DA39F548-F403-4C2D-BB8A-B3DFFFDA3353}"/>
              </a:ext>
            </a:extLst>
          </p:cNvPr>
          <p:cNvSpPr/>
          <p:nvPr/>
        </p:nvSpPr>
        <p:spPr bwMode="auto">
          <a:xfrm>
            <a:off x="10028698" y="3773527"/>
            <a:ext cx="743168" cy="380951"/>
          </a:xfrm>
          <a:prstGeom prst="leftArrow">
            <a:avLst/>
          </a:prstGeom>
          <a:solidFill>
            <a:schemeClr val="accent1"/>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1" rIns="0" bIns="46631" numCol="1" rtlCol="0" anchor="ctr" anchorCtr="0" compatLnSpc="1">
            <a:prstTxWarp prst="textNoShape">
              <a:avLst/>
            </a:prstTxWarp>
          </a:bodyPr>
          <a:lstStyle/>
          <a:p>
            <a:pPr algn="ctr" defTabSz="932379"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41" name="Oval 40">
            <a:extLst>
              <a:ext uri="{FF2B5EF4-FFF2-40B4-BE49-F238E27FC236}">
                <a16:creationId xmlns:a16="http://schemas.microsoft.com/office/drawing/2014/main" id="{E6AD4585-DC11-4493-9766-BE0488B59C4A}"/>
              </a:ext>
            </a:extLst>
          </p:cNvPr>
          <p:cNvSpPr/>
          <p:nvPr/>
        </p:nvSpPr>
        <p:spPr bwMode="auto">
          <a:xfrm flipH="1">
            <a:off x="352344" y="1544164"/>
            <a:ext cx="7695432" cy="4839675"/>
          </a:xfrm>
          <a:prstGeom prst="ellipse">
            <a:avLst/>
          </a:prstGeom>
          <a:noFill/>
          <a:ln w="25400">
            <a:solidFill>
              <a:schemeClr val="tx1"/>
            </a:solidFill>
            <a:prstDash val="dash"/>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1" rIns="0" bIns="46631" numCol="1" rtlCol="0" anchor="ctr" anchorCtr="0" compatLnSpc="1">
            <a:prstTxWarp prst="textNoShape">
              <a:avLst/>
            </a:prstTxWarp>
          </a:bodyPr>
          <a:lstStyle/>
          <a:p>
            <a:pPr algn="ctr" defTabSz="932379"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42" name="TextBox 41">
            <a:extLst>
              <a:ext uri="{FF2B5EF4-FFF2-40B4-BE49-F238E27FC236}">
                <a16:creationId xmlns:a16="http://schemas.microsoft.com/office/drawing/2014/main" id="{4640653C-EE40-47DE-A630-BA11A0CF3EF7}"/>
              </a:ext>
            </a:extLst>
          </p:cNvPr>
          <p:cNvSpPr txBox="1"/>
          <p:nvPr/>
        </p:nvSpPr>
        <p:spPr>
          <a:xfrm flipH="1">
            <a:off x="7561707" y="3713893"/>
            <a:ext cx="918923" cy="572426"/>
          </a:xfrm>
          <a:prstGeom prst="rect">
            <a:avLst/>
          </a:prstGeom>
          <a:noFill/>
        </p:spPr>
        <p:txBody>
          <a:bodyPr wrap="none" lIns="182857" tIns="146285" rIns="182857" bIns="146285" rtlCol="0">
            <a:spAutoFit/>
          </a:bodyPr>
          <a:lstStyle/>
          <a:p>
            <a:pPr algn="ctr">
              <a:lnSpc>
                <a:spcPct val="90000"/>
              </a:lnSpc>
              <a:spcAft>
                <a:spcPts val="600"/>
              </a:spcAft>
            </a:pPr>
            <a:r>
              <a:rPr lang="en-US" sz="2000" dirty="0">
                <a:solidFill>
                  <a:schemeClr val="tx2"/>
                </a:solidFill>
                <a:effectLst>
                  <a:outerShdw blurRad="38100" dist="38100" dir="2700000" algn="tl">
                    <a:srgbClr val="000000">
                      <a:alpha val="43137"/>
                    </a:srgbClr>
                  </a:outerShdw>
                </a:effectLst>
              </a:rPr>
              <a:t>ACLs</a:t>
            </a:r>
            <a:endParaRPr lang="en-US" sz="2000" dirty="0">
              <a:solidFill>
                <a:schemeClr val="tx2"/>
              </a:solidFill>
            </a:endParaRPr>
          </a:p>
        </p:txBody>
      </p:sp>
    </p:spTree>
    <p:extLst>
      <p:ext uri="{BB962C8B-B14F-4D97-AF65-F5344CB8AC3E}">
        <p14:creationId xmlns:p14="http://schemas.microsoft.com/office/powerpoint/2010/main" val="2574713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7A62A0-E3E3-4DCB-BBC5-63FDB474798C}"/>
              </a:ext>
            </a:extLst>
          </p:cNvPr>
          <p:cNvSpPr>
            <a:spLocks noGrp="1"/>
          </p:cNvSpPr>
          <p:nvPr>
            <p:ph type="title"/>
          </p:nvPr>
        </p:nvSpPr>
        <p:spPr/>
        <p:txBody>
          <a:bodyPr/>
          <a:lstStyle/>
          <a:p>
            <a:r>
              <a:rPr lang="en-US" dirty="0"/>
              <a:t>Workshop Scenario</a:t>
            </a:r>
          </a:p>
        </p:txBody>
      </p:sp>
      <p:sp>
        <p:nvSpPr>
          <p:cNvPr id="3" name="Content Placeholder 2">
            <a:extLst>
              <a:ext uri="{FF2B5EF4-FFF2-40B4-BE49-F238E27FC236}">
                <a16:creationId xmlns:a16="http://schemas.microsoft.com/office/drawing/2014/main" id="{5C351E07-3D78-4561-8477-B8F12B98225E}"/>
              </a:ext>
            </a:extLst>
          </p:cNvPr>
          <p:cNvSpPr>
            <a:spLocks noGrp="1"/>
          </p:cNvSpPr>
          <p:nvPr>
            <p:ph idx="1"/>
          </p:nvPr>
        </p:nvSpPr>
        <p:spPr>
          <a:ln>
            <a:solidFill>
              <a:schemeClr val="bg1">
                <a:lumMod val="50000"/>
              </a:schemeClr>
            </a:solidFill>
          </a:ln>
        </p:spPr>
        <p:txBody>
          <a:bodyPr/>
          <a:lstStyle/>
          <a:p>
            <a:pPr marL="0" indent="0">
              <a:buNone/>
            </a:pPr>
            <a:r>
              <a:rPr lang="en-US" dirty="0"/>
              <a:t> </a:t>
            </a:r>
          </a:p>
        </p:txBody>
      </p:sp>
      <p:sp>
        <p:nvSpPr>
          <p:cNvPr id="4" name="Text Placeholder 3">
            <a:extLst>
              <a:ext uri="{FF2B5EF4-FFF2-40B4-BE49-F238E27FC236}">
                <a16:creationId xmlns:a16="http://schemas.microsoft.com/office/drawing/2014/main" id="{09E79592-AC01-4B52-8C3A-216E9F84829F}"/>
              </a:ext>
            </a:extLst>
          </p:cNvPr>
          <p:cNvSpPr>
            <a:spLocks noGrp="1"/>
          </p:cNvSpPr>
          <p:nvPr>
            <p:ph type="body" sz="quarter" idx="10"/>
          </p:nvPr>
        </p:nvSpPr>
        <p:spPr/>
        <p:txBody>
          <a:bodyPr/>
          <a:lstStyle/>
          <a:p>
            <a:r>
              <a:rPr lang="en-US" dirty="0"/>
              <a:t>iii. Create custom VM image</a:t>
            </a:r>
          </a:p>
        </p:txBody>
      </p:sp>
      <p:sp>
        <p:nvSpPr>
          <p:cNvPr id="6" name="Rectangle: Rounded Corners 5">
            <a:extLst>
              <a:ext uri="{FF2B5EF4-FFF2-40B4-BE49-F238E27FC236}">
                <a16:creationId xmlns:a16="http://schemas.microsoft.com/office/drawing/2014/main" id="{362515B6-4992-4F2A-96AE-D475DCE2D3BC}"/>
              </a:ext>
            </a:extLst>
          </p:cNvPr>
          <p:cNvSpPr/>
          <p:nvPr/>
        </p:nvSpPr>
        <p:spPr>
          <a:xfrm>
            <a:off x="4865052" y="2848456"/>
            <a:ext cx="2451807" cy="3288616"/>
          </a:xfrm>
          <a:prstGeom prst="roundRect">
            <a:avLst>
              <a:gd name="adj" fmla="val 0"/>
            </a:avLst>
          </a:prstGeom>
          <a:solidFill>
            <a:schemeClr val="tx2">
              <a:lumMod val="20000"/>
              <a:lumOff val="80000"/>
            </a:schemeClr>
          </a:solidFill>
          <a:ln w="127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Rounded Corners 7">
            <a:extLst>
              <a:ext uri="{FF2B5EF4-FFF2-40B4-BE49-F238E27FC236}">
                <a16:creationId xmlns:a16="http://schemas.microsoft.com/office/drawing/2014/main" id="{24ED2B86-312F-4D11-82F4-7EA24EB47584}"/>
              </a:ext>
            </a:extLst>
          </p:cNvPr>
          <p:cNvSpPr/>
          <p:nvPr/>
        </p:nvSpPr>
        <p:spPr>
          <a:xfrm>
            <a:off x="5712879" y="4162176"/>
            <a:ext cx="1426119" cy="1819539"/>
          </a:xfrm>
          <a:prstGeom prst="roundRect">
            <a:avLst>
              <a:gd name="adj" fmla="val 8127"/>
            </a:avLst>
          </a:prstGeom>
          <a:solidFill>
            <a:schemeClr val="accent1">
              <a:lumMod val="40000"/>
              <a:lumOff val="60000"/>
            </a:schemeClr>
          </a:solidFill>
          <a:ln w="127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CBCD5F54-2D15-4A5A-83D2-9EAAAF45437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97936" y="1996689"/>
            <a:ext cx="780290" cy="780290"/>
          </a:xfrm>
          <a:prstGeom prst="rect">
            <a:avLst/>
          </a:prstGeom>
        </p:spPr>
      </p:pic>
      <p:pic>
        <p:nvPicPr>
          <p:cNvPr id="11" name="Picture 10">
            <a:extLst>
              <a:ext uri="{FF2B5EF4-FFF2-40B4-BE49-F238E27FC236}">
                <a16:creationId xmlns:a16="http://schemas.microsoft.com/office/drawing/2014/main" id="{45254174-2045-417F-92E3-EE04B80629D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72818" y="1182767"/>
            <a:ext cx="780290" cy="780290"/>
          </a:xfrm>
          <a:prstGeom prst="rect">
            <a:avLst/>
          </a:prstGeom>
        </p:spPr>
      </p:pic>
      <p:pic>
        <p:nvPicPr>
          <p:cNvPr id="12" name="Picture 11">
            <a:extLst>
              <a:ext uri="{FF2B5EF4-FFF2-40B4-BE49-F238E27FC236}">
                <a16:creationId xmlns:a16="http://schemas.microsoft.com/office/drawing/2014/main" id="{57867641-6FE9-47BD-A334-082490CE661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35793" y="4556987"/>
            <a:ext cx="780290" cy="780290"/>
          </a:xfrm>
          <a:prstGeom prst="rect">
            <a:avLst/>
          </a:prstGeom>
        </p:spPr>
      </p:pic>
      <p:pic>
        <p:nvPicPr>
          <p:cNvPr id="13" name="Picture 12">
            <a:extLst>
              <a:ext uri="{FF2B5EF4-FFF2-40B4-BE49-F238E27FC236}">
                <a16:creationId xmlns:a16="http://schemas.microsoft.com/office/drawing/2014/main" id="{D992751E-857C-4416-92EF-775B04E3209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344023" y="3496240"/>
            <a:ext cx="780290" cy="780290"/>
          </a:xfrm>
          <a:prstGeom prst="rect">
            <a:avLst/>
          </a:prstGeom>
        </p:spPr>
      </p:pic>
      <p:pic>
        <p:nvPicPr>
          <p:cNvPr id="14" name="Picture 13">
            <a:extLst>
              <a:ext uri="{FF2B5EF4-FFF2-40B4-BE49-F238E27FC236}">
                <a16:creationId xmlns:a16="http://schemas.microsoft.com/office/drawing/2014/main" id="{65B0AC4F-1E09-427F-B2D6-862917B9294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947926" y="5206100"/>
            <a:ext cx="780290" cy="780290"/>
          </a:xfrm>
          <a:prstGeom prst="rect">
            <a:avLst/>
          </a:prstGeom>
        </p:spPr>
      </p:pic>
      <p:sp>
        <p:nvSpPr>
          <p:cNvPr id="17" name="Rectangle 16">
            <a:extLst>
              <a:ext uri="{FF2B5EF4-FFF2-40B4-BE49-F238E27FC236}">
                <a16:creationId xmlns:a16="http://schemas.microsoft.com/office/drawing/2014/main" id="{15071EE3-6F99-49C9-A29D-AA794E56358C}"/>
              </a:ext>
            </a:extLst>
          </p:cNvPr>
          <p:cNvSpPr/>
          <p:nvPr/>
        </p:nvSpPr>
        <p:spPr>
          <a:xfrm>
            <a:off x="2242521" y="1894585"/>
            <a:ext cx="9414433" cy="4428834"/>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E77E4554-64DA-4F78-95C7-045C958812B0}"/>
              </a:ext>
            </a:extLst>
          </p:cNvPr>
          <p:cNvSpPr txBox="1"/>
          <p:nvPr/>
        </p:nvSpPr>
        <p:spPr>
          <a:xfrm>
            <a:off x="2658920" y="1578939"/>
            <a:ext cx="1292790" cy="276999"/>
          </a:xfrm>
          <a:prstGeom prst="rect">
            <a:avLst/>
          </a:prstGeom>
          <a:noFill/>
        </p:spPr>
        <p:txBody>
          <a:bodyPr wrap="none" rtlCol="0">
            <a:spAutoFit/>
          </a:bodyPr>
          <a:lstStyle/>
          <a:p>
            <a:r>
              <a:rPr lang="en-US" sz="1200" dirty="0"/>
              <a:t>Microsoft Azure</a:t>
            </a:r>
          </a:p>
        </p:txBody>
      </p:sp>
      <p:sp>
        <p:nvSpPr>
          <p:cNvPr id="19" name="Rectangle 18">
            <a:extLst>
              <a:ext uri="{FF2B5EF4-FFF2-40B4-BE49-F238E27FC236}">
                <a16:creationId xmlns:a16="http://schemas.microsoft.com/office/drawing/2014/main" id="{0323C5D1-AD1C-4A8C-8F06-4C6AF3B74991}"/>
              </a:ext>
            </a:extLst>
          </p:cNvPr>
          <p:cNvSpPr/>
          <p:nvPr/>
        </p:nvSpPr>
        <p:spPr>
          <a:xfrm>
            <a:off x="3647358" y="2776979"/>
            <a:ext cx="7809749" cy="3430092"/>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AFD640A9-2263-4EF7-AEE8-57FE3FC9B9EF}"/>
              </a:ext>
            </a:extLst>
          </p:cNvPr>
          <p:cNvSpPr txBox="1"/>
          <p:nvPr/>
        </p:nvSpPr>
        <p:spPr>
          <a:xfrm>
            <a:off x="4389917" y="2427959"/>
            <a:ext cx="1302536" cy="276999"/>
          </a:xfrm>
          <a:prstGeom prst="rect">
            <a:avLst/>
          </a:prstGeom>
          <a:noFill/>
        </p:spPr>
        <p:txBody>
          <a:bodyPr wrap="none" rtlCol="0">
            <a:spAutoFit/>
          </a:bodyPr>
          <a:lstStyle/>
          <a:p>
            <a:r>
              <a:rPr lang="en-US" sz="1200" dirty="0"/>
              <a:t>Resource Group</a:t>
            </a:r>
          </a:p>
        </p:txBody>
      </p:sp>
      <p:grpSp>
        <p:nvGrpSpPr>
          <p:cNvPr id="22" name="Group 21">
            <a:extLst>
              <a:ext uri="{FF2B5EF4-FFF2-40B4-BE49-F238E27FC236}">
                <a16:creationId xmlns:a16="http://schemas.microsoft.com/office/drawing/2014/main" id="{865ECADD-5104-46BE-8666-7CEA0397F228}"/>
              </a:ext>
            </a:extLst>
          </p:cNvPr>
          <p:cNvGrpSpPr/>
          <p:nvPr/>
        </p:nvGrpSpPr>
        <p:grpSpPr>
          <a:xfrm>
            <a:off x="2390078" y="2719437"/>
            <a:ext cx="1035733" cy="1087503"/>
            <a:chOff x="2390078" y="2961947"/>
            <a:chExt cx="1035733" cy="1087503"/>
          </a:xfrm>
        </p:grpSpPr>
        <p:pic>
          <p:nvPicPr>
            <p:cNvPr id="56" name="Picture 55">
              <a:extLst>
                <a:ext uri="{FF2B5EF4-FFF2-40B4-BE49-F238E27FC236}">
                  <a16:creationId xmlns:a16="http://schemas.microsoft.com/office/drawing/2014/main" id="{C85707AF-E2BE-4328-A1A2-301BFE335FA9}"/>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517799" y="2961947"/>
              <a:ext cx="780290" cy="780290"/>
            </a:xfrm>
            <a:prstGeom prst="rect">
              <a:avLst/>
            </a:prstGeom>
          </p:spPr>
        </p:pic>
        <p:sp>
          <p:nvSpPr>
            <p:cNvPr id="57" name="TextBox 56">
              <a:extLst>
                <a:ext uri="{FF2B5EF4-FFF2-40B4-BE49-F238E27FC236}">
                  <a16:creationId xmlns:a16="http://schemas.microsoft.com/office/drawing/2014/main" id="{D173AFD1-E344-4C3B-BC72-285BDE6135FD}"/>
                </a:ext>
              </a:extLst>
            </p:cNvPr>
            <p:cNvSpPr txBox="1"/>
            <p:nvPr/>
          </p:nvSpPr>
          <p:spPr>
            <a:xfrm>
              <a:off x="2390078" y="3772451"/>
              <a:ext cx="1035733" cy="276999"/>
            </a:xfrm>
            <a:prstGeom prst="rect">
              <a:avLst/>
            </a:prstGeom>
            <a:noFill/>
          </p:spPr>
          <p:txBody>
            <a:bodyPr wrap="none" rtlCol="0">
              <a:spAutoFit/>
            </a:bodyPr>
            <a:lstStyle/>
            <a:p>
              <a:r>
                <a:rPr lang="en-US" sz="1200" dirty="0"/>
                <a:t>Marketplace</a:t>
              </a:r>
            </a:p>
          </p:txBody>
        </p:sp>
      </p:grpSp>
      <p:cxnSp>
        <p:nvCxnSpPr>
          <p:cNvPr id="25" name="Straight Connector 24">
            <a:extLst>
              <a:ext uri="{FF2B5EF4-FFF2-40B4-BE49-F238E27FC236}">
                <a16:creationId xmlns:a16="http://schemas.microsoft.com/office/drawing/2014/main" id="{57EDD641-57A7-4CF7-85CA-5702E242F4C9}"/>
              </a:ext>
            </a:extLst>
          </p:cNvPr>
          <p:cNvCxnSpPr>
            <a:cxnSpLocks/>
            <a:stCxn id="14" idx="3"/>
          </p:cNvCxnSpPr>
          <p:nvPr/>
        </p:nvCxnSpPr>
        <p:spPr>
          <a:xfrm>
            <a:off x="5728216" y="5596245"/>
            <a:ext cx="1346653"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5A335F0-A406-41C3-9586-41D8A92EB439}"/>
              </a:ext>
            </a:extLst>
          </p:cNvPr>
          <p:cNvCxnSpPr>
            <a:cxnSpLocks/>
          </p:cNvCxnSpPr>
          <p:nvPr/>
        </p:nvCxnSpPr>
        <p:spPr>
          <a:xfrm>
            <a:off x="6425938" y="5286032"/>
            <a:ext cx="0" cy="32004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362B8735-27C0-48FE-BFE6-A35805AA5D57}"/>
              </a:ext>
            </a:extLst>
          </p:cNvPr>
          <p:cNvSpPr txBox="1"/>
          <p:nvPr/>
        </p:nvSpPr>
        <p:spPr>
          <a:xfrm>
            <a:off x="6053080" y="5063939"/>
            <a:ext cx="745717" cy="276999"/>
          </a:xfrm>
          <a:prstGeom prst="rect">
            <a:avLst/>
          </a:prstGeom>
          <a:noFill/>
        </p:spPr>
        <p:txBody>
          <a:bodyPr wrap="none" rtlCol="0">
            <a:spAutoFit/>
          </a:bodyPr>
          <a:lstStyle/>
          <a:p>
            <a:r>
              <a:rPr lang="en-US" sz="1200" dirty="0"/>
              <a:t>Dev VM</a:t>
            </a:r>
          </a:p>
        </p:txBody>
      </p:sp>
      <p:sp>
        <p:nvSpPr>
          <p:cNvPr id="31" name="TextBox 30">
            <a:extLst>
              <a:ext uri="{FF2B5EF4-FFF2-40B4-BE49-F238E27FC236}">
                <a16:creationId xmlns:a16="http://schemas.microsoft.com/office/drawing/2014/main" id="{70A24615-D09D-48CF-9A05-5F6ED57F5816}"/>
              </a:ext>
            </a:extLst>
          </p:cNvPr>
          <p:cNvSpPr txBox="1"/>
          <p:nvPr/>
        </p:nvSpPr>
        <p:spPr>
          <a:xfrm>
            <a:off x="4919695" y="5821925"/>
            <a:ext cx="830933" cy="276999"/>
          </a:xfrm>
          <a:prstGeom prst="rect">
            <a:avLst/>
          </a:prstGeom>
          <a:noFill/>
        </p:spPr>
        <p:txBody>
          <a:bodyPr wrap="none" rtlCol="0">
            <a:spAutoFit/>
          </a:bodyPr>
          <a:lstStyle/>
          <a:p>
            <a:r>
              <a:rPr lang="en-US" sz="1200" dirty="0"/>
              <a:t>Dev-</a:t>
            </a:r>
            <a:r>
              <a:rPr lang="en-US" sz="1200" dirty="0" err="1"/>
              <a:t>Vnet</a:t>
            </a:r>
            <a:endParaRPr lang="en-US" sz="1200" dirty="0"/>
          </a:p>
        </p:txBody>
      </p:sp>
      <p:sp>
        <p:nvSpPr>
          <p:cNvPr id="35" name="TextBox 34">
            <a:extLst>
              <a:ext uri="{FF2B5EF4-FFF2-40B4-BE49-F238E27FC236}">
                <a16:creationId xmlns:a16="http://schemas.microsoft.com/office/drawing/2014/main" id="{6B064BC3-28CC-4BF4-891A-43395D30C0FD}"/>
              </a:ext>
            </a:extLst>
          </p:cNvPr>
          <p:cNvSpPr txBox="1"/>
          <p:nvPr/>
        </p:nvSpPr>
        <p:spPr>
          <a:xfrm>
            <a:off x="5695392" y="3323499"/>
            <a:ext cx="764953" cy="276999"/>
          </a:xfrm>
          <a:prstGeom prst="rect">
            <a:avLst/>
          </a:prstGeom>
          <a:noFill/>
        </p:spPr>
        <p:txBody>
          <a:bodyPr wrap="none" rtlCol="0">
            <a:spAutoFit/>
          </a:bodyPr>
          <a:lstStyle/>
          <a:p>
            <a:r>
              <a:rPr lang="en-US" sz="1200" dirty="0"/>
              <a:t>Dev-</a:t>
            </a:r>
            <a:r>
              <a:rPr lang="en-US" sz="1200" dirty="0" err="1"/>
              <a:t>nsg</a:t>
            </a:r>
            <a:endParaRPr lang="en-US" sz="1200" dirty="0"/>
          </a:p>
        </p:txBody>
      </p:sp>
      <p:sp>
        <p:nvSpPr>
          <p:cNvPr id="36" name="TextBox 35">
            <a:extLst>
              <a:ext uri="{FF2B5EF4-FFF2-40B4-BE49-F238E27FC236}">
                <a16:creationId xmlns:a16="http://schemas.microsoft.com/office/drawing/2014/main" id="{1F259F8C-3632-4F9B-A578-23CAB22DBCF6}"/>
              </a:ext>
            </a:extLst>
          </p:cNvPr>
          <p:cNvSpPr txBox="1"/>
          <p:nvPr/>
        </p:nvSpPr>
        <p:spPr>
          <a:xfrm>
            <a:off x="5865393" y="5677845"/>
            <a:ext cx="1124860" cy="276999"/>
          </a:xfrm>
          <a:prstGeom prst="rect">
            <a:avLst/>
          </a:prstGeom>
          <a:noFill/>
        </p:spPr>
        <p:txBody>
          <a:bodyPr wrap="none" rtlCol="0">
            <a:spAutoFit/>
          </a:bodyPr>
          <a:lstStyle/>
          <a:p>
            <a:r>
              <a:rPr lang="en-US" sz="1200" dirty="0"/>
              <a:t>Web (subnet)</a:t>
            </a:r>
          </a:p>
        </p:txBody>
      </p:sp>
    </p:spTree>
    <p:extLst>
      <p:ext uri="{BB962C8B-B14F-4D97-AF65-F5344CB8AC3E}">
        <p14:creationId xmlns:p14="http://schemas.microsoft.com/office/powerpoint/2010/main" val="24355586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7A62A0-E3E3-4DCB-BBC5-63FDB474798C}"/>
              </a:ext>
            </a:extLst>
          </p:cNvPr>
          <p:cNvSpPr>
            <a:spLocks noGrp="1"/>
          </p:cNvSpPr>
          <p:nvPr>
            <p:ph type="title"/>
          </p:nvPr>
        </p:nvSpPr>
        <p:spPr/>
        <p:txBody>
          <a:bodyPr/>
          <a:lstStyle/>
          <a:p>
            <a:r>
              <a:rPr lang="en-US" dirty="0"/>
              <a:t>Workshop Scenario</a:t>
            </a:r>
          </a:p>
        </p:txBody>
      </p:sp>
      <p:sp>
        <p:nvSpPr>
          <p:cNvPr id="3" name="Content Placeholder 2">
            <a:extLst>
              <a:ext uri="{FF2B5EF4-FFF2-40B4-BE49-F238E27FC236}">
                <a16:creationId xmlns:a16="http://schemas.microsoft.com/office/drawing/2014/main" id="{5C351E07-3D78-4561-8477-B8F12B98225E}"/>
              </a:ext>
            </a:extLst>
          </p:cNvPr>
          <p:cNvSpPr>
            <a:spLocks noGrp="1"/>
          </p:cNvSpPr>
          <p:nvPr>
            <p:ph idx="1"/>
          </p:nvPr>
        </p:nvSpPr>
        <p:spPr>
          <a:ln>
            <a:solidFill>
              <a:schemeClr val="bg1">
                <a:lumMod val="50000"/>
              </a:schemeClr>
            </a:solidFill>
          </a:ln>
        </p:spPr>
        <p:txBody>
          <a:bodyPr/>
          <a:lstStyle/>
          <a:p>
            <a:pPr marL="0" indent="0">
              <a:buNone/>
            </a:pPr>
            <a:r>
              <a:rPr lang="en-US" dirty="0"/>
              <a:t> </a:t>
            </a:r>
          </a:p>
        </p:txBody>
      </p:sp>
      <p:sp>
        <p:nvSpPr>
          <p:cNvPr id="4" name="Text Placeholder 3">
            <a:extLst>
              <a:ext uri="{FF2B5EF4-FFF2-40B4-BE49-F238E27FC236}">
                <a16:creationId xmlns:a16="http://schemas.microsoft.com/office/drawing/2014/main" id="{09E79592-AC01-4B52-8C3A-216E9F84829F}"/>
              </a:ext>
            </a:extLst>
          </p:cNvPr>
          <p:cNvSpPr>
            <a:spLocks noGrp="1"/>
          </p:cNvSpPr>
          <p:nvPr>
            <p:ph type="body" sz="quarter" idx="10"/>
          </p:nvPr>
        </p:nvSpPr>
        <p:spPr/>
        <p:txBody>
          <a:bodyPr/>
          <a:lstStyle/>
          <a:p>
            <a:r>
              <a:rPr lang="en-US" dirty="0"/>
              <a:t>iii. Create custom VM image</a:t>
            </a:r>
          </a:p>
        </p:txBody>
      </p:sp>
      <p:sp>
        <p:nvSpPr>
          <p:cNvPr id="6" name="Rectangle: Rounded Corners 5">
            <a:extLst>
              <a:ext uri="{FF2B5EF4-FFF2-40B4-BE49-F238E27FC236}">
                <a16:creationId xmlns:a16="http://schemas.microsoft.com/office/drawing/2014/main" id="{362515B6-4992-4F2A-96AE-D475DCE2D3BC}"/>
              </a:ext>
            </a:extLst>
          </p:cNvPr>
          <p:cNvSpPr/>
          <p:nvPr/>
        </p:nvSpPr>
        <p:spPr>
          <a:xfrm>
            <a:off x="4865052" y="2848456"/>
            <a:ext cx="2451807" cy="3288616"/>
          </a:xfrm>
          <a:prstGeom prst="roundRect">
            <a:avLst>
              <a:gd name="adj" fmla="val 0"/>
            </a:avLst>
          </a:prstGeom>
          <a:solidFill>
            <a:schemeClr val="tx2">
              <a:lumMod val="20000"/>
              <a:lumOff val="80000"/>
            </a:schemeClr>
          </a:solidFill>
          <a:ln w="127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Rounded Corners 7">
            <a:extLst>
              <a:ext uri="{FF2B5EF4-FFF2-40B4-BE49-F238E27FC236}">
                <a16:creationId xmlns:a16="http://schemas.microsoft.com/office/drawing/2014/main" id="{24ED2B86-312F-4D11-82F4-7EA24EB47584}"/>
              </a:ext>
            </a:extLst>
          </p:cNvPr>
          <p:cNvSpPr/>
          <p:nvPr/>
        </p:nvSpPr>
        <p:spPr>
          <a:xfrm>
            <a:off x="5712879" y="4162176"/>
            <a:ext cx="1426119" cy="1819539"/>
          </a:xfrm>
          <a:prstGeom prst="roundRect">
            <a:avLst>
              <a:gd name="adj" fmla="val 8127"/>
            </a:avLst>
          </a:prstGeom>
          <a:solidFill>
            <a:schemeClr val="accent1">
              <a:lumMod val="40000"/>
              <a:lumOff val="60000"/>
            </a:schemeClr>
          </a:solidFill>
          <a:ln w="127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CBCD5F54-2D15-4A5A-83D2-9EAAAF45437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97936" y="1996689"/>
            <a:ext cx="780290" cy="780290"/>
          </a:xfrm>
          <a:prstGeom prst="rect">
            <a:avLst/>
          </a:prstGeom>
        </p:spPr>
      </p:pic>
      <p:pic>
        <p:nvPicPr>
          <p:cNvPr id="11" name="Picture 10">
            <a:extLst>
              <a:ext uri="{FF2B5EF4-FFF2-40B4-BE49-F238E27FC236}">
                <a16:creationId xmlns:a16="http://schemas.microsoft.com/office/drawing/2014/main" id="{45254174-2045-417F-92E3-EE04B80629D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72818" y="1182767"/>
            <a:ext cx="780290" cy="780290"/>
          </a:xfrm>
          <a:prstGeom prst="rect">
            <a:avLst/>
          </a:prstGeom>
        </p:spPr>
      </p:pic>
      <p:pic>
        <p:nvPicPr>
          <p:cNvPr id="13" name="Picture 12">
            <a:extLst>
              <a:ext uri="{FF2B5EF4-FFF2-40B4-BE49-F238E27FC236}">
                <a16:creationId xmlns:a16="http://schemas.microsoft.com/office/drawing/2014/main" id="{D992751E-857C-4416-92EF-775B04E3209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44023" y="3496240"/>
            <a:ext cx="780290" cy="780290"/>
          </a:xfrm>
          <a:prstGeom prst="rect">
            <a:avLst/>
          </a:prstGeom>
        </p:spPr>
      </p:pic>
      <p:pic>
        <p:nvPicPr>
          <p:cNvPr id="14" name="Picture 13">
            <a:extLst>
              <a:ext uri="{FF2B5EF4-FFF2-40B4-BE49-F238E27FC236}">
                <a16:creationId xmlns:a16="http://schemas.microsoft.com/office/drawing/2014/main" id="{65B0AC4F-1E09-427F-B2D6-862917B9294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947926" y="5206100"/>
            <a:ext cx="780290" cy="780290"/>
          </a:xfrm>
          <a:prstGeom prst="rect">
            <a:avLst/>
          </a:prstGeom>
        </p:spPr>
      </p:pic>
      <p:sp>
        <p:nvSpPr>
          <p:cNvPr id="17" name="Rectangle 16">
            <a:extLst>
              <a:ext uri="{FF2B5EF4-FFF2-40B4-BE49-F238E27FC236}">
                <a16:creationId xmlns:a16="http://schemas.microsoft.com/office/drawing/2014/main" id="{15071EE3-6F99-49C9-A29D-AA794E56358C}"/>
              </a:ext>
            </a:extLst>
          </p:cNvPr>
          <p:cNvSpPr/>
          <p:nvPr/>
        </p:nvSpPr>
        <p:spPr>
          <a:xfrm>
            <a:off x="2242521" y="1894585"/>
            <a:ext cx="9414433" cy="4428834"/>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E77E4554-64DA-4F78-95C7-045C958812B0}"/>
              </a:ext>
            </a:extLst>
          </p:cNvPr>
          <p:cNvSpPr txBox="1"/>
          <p:nvPr/>
        </p:nvSpPr>
        <p:spPr>
          <a:xfrm>
            <a:off x="2658920" y="1578939"/>
            <a:ext cx="1292790" cy="276999"/>
          </a:xfrm>
          <a:prstGeom prst="rect">
            <a:avLst/>
          </a:prstGeom>
          <a:noFill/>
        </p:spPr>
        <p:txBody>
          <a:bodyPr wrap="none" rtlCol="0">
            <a:spAutoFit/>
          </a:bodyPr>
          <a:lstStyle/>
          <a:p>
            <a:r>
              <a:rPr lang="en-US" sz="1200" dirty="0"/>
              <a:t>Microsoft Azure</a:t>
            </a:r>
          </a:p>
        </p:txBody>
      </p:sp>
      <p:sp>
        <p:nvSpPr>
          <p:cNvPr id="19" name="Rectangle 18">
            <a:extLst>
              <a:ext uri="{FF2B5EF4-FFF2-40B4-BE49-F238E27FC236}">
                <a16:creationId xmlns:a16="http://schemas.microsoft.com/office/drawing/2014/main" id="{0323C5D1-AD1C-4A8C-8F06-4C6AF3B74991}"/>
              </a:ext>
            </a:extLst>
          </p:cNvPr>
          <p:cNvSpPr/>
          <p:nvPr/>
        </p:nvSpPr>
        <p:spPr>
          <a:xfrm>
            <a:off x="3647358" y="2776979"/>
            <a:ext cx="7809749" cy="3430092"/>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AFD640A9-2263-4EF7-AEE8-57FE3FC9B9EF}"/>
              </a:ext>
            </a:extLst>
          </p:cNvPr>
          <p:cNvSpPr txBox="1"/>
          <p:nvPr/>
        </p:nvSpPr>
        <p:spPr>
          <a:xfrm>
            <a:off x="4389917" y="2427959"/>
            <a:ext cx="1302536" cy="276999"/>
          </a:xfrm>
          <a:prstGeom prst="rect">
            <a:avLst/>
          </a:prstGeom>
          <a:noFill/>
        </p:spPr>
        <p:txBody>
          <a:bodyPr wrap="none" rtlCol="0">
            <a:spAutoFit/>
          </a:bodyPr>
          <a:lstStyle/>
          <a:p>
            <a:r>
              <a:rPr lang="en-US" sz="1200" dirty="0"/>
              <a:t>Resource Group</a:t>
            </a:r>
          </a:p>
        </p:txBody>
      </p:sp>
      <p:grpSp>
        <p:nvGrpSpPr>
          <p:cNvPr id="22" name="Group 21">
            <a:extLst>
              <a:ext uri="{FF2B5EF4-FFF2-40B4-BE49-F238E27FC236}">
                <a16:creationId xmlns:a16="http://schemas.microsoft.com/office/drawing/2014/main" id="{865ECADD-5104-46BE-8666-7CEA0397F228}"/>
              </a:ext>
            </a:extLst>
          </p:cNvPr>
          <p:cNvGrpSpPr/>
          <p:nvPr/>
        </p:nvGrpSpPr>
        <p:grpSpPr>
          <a:xfrm>
            <a:off x="2390078" y="2719437"/>
            <a:ext cx="1035733" cy="1087503"/>
            <a:chOff x="2390078" y="2961947"/>
            <a:chExt cx="1035733" cy="1087503"/>
          </a:xfrm>
        </p:grpSpPr>
        <p:pic>
          <p:nvPicPr>
            <p:cNvPr id="56" name="Picture 55">
              <a:extLst>
                <a:ext uri="{FF2B5EF4-FFF2-40B4-BE49-F238E27FC236}">
                  <a16:creationId xmlns:a16="http://schemas.microsoft.com/office/drawing/2014/main" id="{C85707AF-E2BE-4328-A1A2-301BFE335FA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517799" y="2961947"/>
              <a:ext cx="780290" cy="780290"/>
            </a:xfrm>
            <a:prstGeom prst="rect">
              <a:avLst/>
            </a:prstGeom>
          </p:spPr>
        </p:pic>
        <p:sp>
          <p:nvSpPr>
            <p:cNvPr id="57" name="TextBox 56">
              <a:extLst>
                <a:ext uri="{FF2B5EF4-FFF2-40B4-BE49-F238E27FC236}">
                  <a16:creationId xmlns:a16="http://schemas.microsoft.com/office/drawing/2014/main" id="{D173AFD1-E344-4C3B-BC72-285BDE6135FD}"/>
                </a:ext>
              </a:extLst>
            </p:cNvPr>
            <p:cNvSpPr txBox="1"/>
            <p:nvPr/>
          </p:nvSpPr>
          <p:spPr>
            <a:xfrm>
              <a:off x="2390078" y="3772451"/>
              <a:ext cx="1035733" cy="276999"/>
            </a:xfrm>
            <a:prstGeom prst="rect">
              <a:avLst/>
            </a:prstGeom>
            <a:noFill/>
          </p:spPr>
          <p:txBody>
            <a:bodyPr wrap="none" rtlCol="0">
              <a:spAutoFit/>
            </a:bodyPr>
            <a:lstStyle/>
            <a:p>
              <a:r>
                <a:rPr lang="en-US" sz="1200" dirty="0"/>
                <a:t>Marketplace</a:t>
              </a:r>
            </a:p>
          </p:txBody>
        </p:sp>
      </p:grpSp>
      <p:cxnSp>
        <p:nvCxnSpPr>
          <p:cNvPr id="25" name="Straight Connector 24">
            <a:extLst>
              <a:ext uri="{FF2B5EF4-FFF2-40B4-BE49-F238E27FC236}">
                <a16:creationId xmlns:a16="http://schemas.microsoft.com/office/drawing/2014/main" id="{57EDD641-57A7-4CF7-85CA-5702E242F4C9}"/>
              </a:ext>
            </a:extLst>
          </p:cNvPr>
          <p:cNvCxnSpPr>
            <a:cxnSpLocks/>
            <a:stCxn id="14" idx="3"/>
          </p:cNvCxnSpPr>
          <p:nvPr/>
        </p:nvCxnSpPr>
        <p:spPr>
          <a:xfrm>
            <a:off x="5728216" y="5596245"/>
            <a:ext cx="1346653"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70A24615-D09D-48CF-9A05-5F6ED57F5816}"/>
              </a:ext>
            </a:extLst>
          </p:cNvPr>
          <p:cNvSpPr txBox="1"/>
          <p:nvPr/>
        </p:nvSpPr>
        <p:spPr>
          <a:xfrm>
            <a:off x="4919695" y="5821925"/>
            <a:ext cx="830933" cy="276999"/>
          </a:xfrm>
          <a:prstGeom prst="rect">
            <a:avLst/>
          </a:prstGeom>
          <a:noFill/>
        </p:spPr>
        <p:txBody>
          <a:bodyPr wrap="none" rtlCol="0">
            <a:spAutoFit/>
          </a:bodyPr>
          <a:lstStyle/>
          <a:p>
            <a:r>
              <a:rPr lang="en-US" sz="1200" dirty="0"/>
              <a:t>Dev-</a:t>
            </a:r>
            <a:r>
              <a:rPr lang="en-US" sz="1200" dirty="0" err="1"/>
              <a:t>Vnet</a:t>
            </a:r>
            <a:endParaRPr lang="en-US" sz="1200" dirty="0"/>
          </a:p>
        </p:txBody>
      </p:sp>
      <p:sp>
        <p:nvSpPr>
          <p:cNvPr id="35" name="TextBox 34">
            <a:extLst>
              <a:ext uri="{FF2B5EF4-FFF2-40B4-BE49-F238E27FC236}">
                <a16:creationId xmlns:a16="http://schemas.microsoft.com/office/drawing/2014/main" id="{6B064BC3-28CC-4BF4-891A-43395D30C0FD}"/>
              </a:ext>
            </a:extLst>
          </p:cNvPr>
          <p:cNvSpPr txBox="1"/>
          <p:nvPr/>
        </p:nvSpPr>
        <p:spPr>
          <a:xfrm>
            <a:off x="5695392" y="3323499"/>
            <a:ext cx="764953" cy="276999"/>
          </a:xfrm>
          <a:prstGeom prst="rect">
            <a:avLst/>
          </a:prstGeom>
          <a:noFill/>
        </p:spPr>
        <p:txBody>
          <a:bodyPr wrap="none" rtlCol="0">
            <a:spAutoFit/>
          </a:bodyPr>
          <a:lstStyle/>
          <a:p>
            <a:r>
              <a:rPr lang="en-US" sz="1200" dirty="0"/>
              <a:t>Dev-</a:t>
            </a:r>
            <a:r>
              <a:rPr lang="en-US" sz="1200" dirty="0" err="1"/>
              <a:t>nsg</a:t>
            </a:r>
            <a:endParaRPr lang="en-US" sz="1200" dirty="0"/>
          </a:p>
        </p:txBody>
      </p:sp>
      <p:sp>
        <p:nvSpPr>
          <p:cNvPr id="36" name="TextBox 35">
            <a:extLst>
              <a:ext uri="{FF2B5EF4-FFF2-40B4-BE49-F238E27FC236}">
                <a16:creationId xmlns:a16="http://schemas.microsoft.com/office/drawing/2014/main" id="{1F259F8C-3632-4F9B-A578-23CAB22DBCF6}"/>
              </a:ext>
            </a:extLst>
          </p:cNvPr>
          <p:cNvSpPr txBox="1"/>
          <p:nvPr/>
        </p:nvSpPr>
        <p:spPr>
          <a:xfrm>
            <a:off x="5865393" y="5677845"/>
            <a:ext cx="1124860" cy="276999"/>
          </a:xfrm>
          <a:prstGeom prst="rect">
            <a:avLst/>
          </a:prstGeom>
          <a:noFill/>
        </p:spPr>
        <p:txBody>
          <a:bodyPr wrap="none" rtlCol="0">
            <a:spAutoFit/>
          </a:bodyPr>
          <a:lstStyle/>
          <a:p>
            <a:r>
              <a:rPr lang="en-US" sz="1200" dirty="0"/>
              <a:t>Web (subnet)</a:t>
            </a:r>
          </a:p>
        </p:txBody>
      </p:sp>
      <p:grpSp>
        <p:nvGrpSpPr>
          <p:cNvPr id="37" name="Group 36">
            <a:extLst>
              <a:ext uri="{FF2B5EF4-FFF2-40B4-BE49-F238E27FC236}">
                <a16:creationId xmlns:a16="http://schemas.microsoft.com/office/drawing/2014/main" id="{5A3DF16D-B2E4-414E-AED2-F0F1C6AABAF1}"/>
              </a:ext>
            </a:extLst>
          </p:cNvPr>
          <p:cNvGrpSpPr/>
          <p:nvPr/>
        </p:nvGrpSpPr>
        <p:grpSpPr>
          <a:xfrm>
            <a:off x="3702687" y="3095103"/>
            <a:ext cx="1158009" cy="1080327"/>
            <a:chOff x="3728999" y="3095103"/>
            <a:chExt cx="1158009" cy="1080327"/>
          </a:xfrm>
        </p:grpSpPr>
        <p:pic>
          <p:nvPicPr>
            <p:cNvPr id="48" name="Picture 47">
              <a:extLst>
                <a:ext uri="{FF2B5EF4-FFF2-40B4-BE49-F238E27FC236}">
                  <a16:creationId xmlns:a16="http://schemas.microsoft.com/office/drawing/2014/main" id="{FF7AF7C7-08CB-4294-A1BC-1A1C3F25AD9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917858" y="3095103"/>
              <a:ext cx="780290" cy="780290"/>
            </a:xfrm>
            <a:prstGeom prst="rect">
              <a:avLst/>
            </a:prstGeom>
          </p:spPr>
        </p:pic>
        <p:sp>
          <p:nvSpPr>
            <p:cNvPr id="50" name="TextBox 49">
              <a:extLst>
                <a:ext uri="{FF2B5EF4-FFF2-40B4-BE49-F238E27FC236}">
                  <a16:creationId xmlns:a16="http://schemas.microsoft.com/office/drawing/2014/main" id="{07CA5DC7-C0E7-4947-ABEF-DFFCCE78AD88}"/>
                </a:ext>
              </a:extLst>
            </p:cNvPr>
            <p:cNvSpPr txBox="1"/>
            <p:nvPr/>
          </p:nvSpPr>
          <p:spPr>
            <a:xfrm>
              <a:off x="3728999" y="3898431"/>
              <a:ext cx="1158009" cy="276999"/>
            </a:xfrm>
            <a:prstGeom prst="rect">
              <a:avLst/>
            </a:prstGeom>
            <a:noFill/>
          </p:spPr>
          <p:txBody>
            <a:bodyPr wrap="none" rtlCol="0">
              <a:spAutoFit/>
            </a:bodyPr>
            <a:lstStyle/>
            <a:p>
              <a:r>
                <a:rPr lang="en-US" sz="1200" dirty="0"/>
                <a:t>Custom img.1</a:t>
              </a:r>
            </a:p>
          </p:txBody>
        </p:sp>
      </p:grpSp>
    </p:spTree>
    <p:extLst>
      <p:ext uri="{BB962C8B-B14F-4D97-AF65-F5344CB8AC3E}">
        <p14:creationId xmlns:p14="http://schemas.microsoft.com/office/powerpoint/2010/main" val="1562831939"/>
      </p:ext>
    </p:extLst>
  </p:cSld>
  <p:clrMapOvr>
    <a:masterClrMapping/>
  </p:clrMapOvr>
</p:sld>
</file>

<file path=ppt/theme/theme1.xml><?xml version="1.0" encoding="utf-8"?>
<a:theme xmlns:a="http://schemas.openxmlformats.org/drawingml/2006/main" name="기본1">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Azure template</Template>
  <TotalTime>575</TotalTime>
  <Words>299</Words>
  <Application>Microsoft Office PowerPoint</Application>
  <PresentationFormat>Widescreen</PresentationFormat>
  <Paragraphs>128</Paragraphs>
  <Slides>13</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맑은 고딕</vt:lpstr>
      <vt:lpstr>Arial</vt:lpstr>
      <vt:lpstr>Calibri</vt:lpstr>
      <vt:lpstr>Segoe UI</vt:lpstr>
      <vt:lpstr>Wingdings</vt:lpstr>
      <vt:lpstr>기본1</vt:lpstr>
      <vt:lpstr>Workshop Scenario</vt:lpstr>
      <vt:lpstr>Download contents and online document for lab</vt:lpstr>
      <vt:lpstr>Hands on lab scenarios</vt:lpstr>
      <vt:lpstr>Hands on lab scenarios</vt:lpstr>
      <vt:lpstr>Workshop Scenario</vt:lpstr>
      <vt:lpstr>Workshop Scenario</vt:lpstr>
      <vt:lpstr>NSG</vt:lpstr>
      <vt:lpstr>Workshop Scenario</vt:lpstr>
      <vt:lpstr>Workshop Scenario</vt:lpstr>
      <vt:lpstr>Workshop Scenario</vt:lpstr>
      <vt:lpstr>Workshop Scenario</vt:lpstr>
      <vt:lpstr>Workshop Scenario</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Workshop Scenario</dc:title>
  <dc:creator>Hyun Suk Shin (SEATTLE MTC)</dc:creator>
  <cp:lastModifiedBy>Hyun Suk Shin (SEATTLE MTC)</cp:lastModifiedBy>
  <cp:revision>5</cp:revision>
  <dcterms:created xsi:type="dcterms:W3CDTF">2017-10-27T17:34:38Z</dcterms:created>
  <dcterms:modified xsi:type="dcterms:W3CDTF">2017-10-31T05:12:58Z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Ref">
    <vt:lpwstr>https://api.informationprotection.azure.com/api/72f988bf-86f1-41af-91ab-2d7cd011db47</vt:lpwstr>
  </property>
  <property fmtid="{D5CDD505-2E9C-101B-9397-08002B2CF9AE}" pid="5" name="MSIP_Label_f42aa342-8706-4288-bd11-ebb85995028c_Owner">
    <vt:lpwstr>hyssh@microsoft.com</vt:lpwstr>
  </property>
  <property fmtid="{D5CDD505-2E9C-101B-9397-08002B2CF9AE}" pid="6" name="MSIP_Label_f42aa342-8706-4288-bd11-ebb85995028c_SetDate">
    <vt:lpwstr>2017-10-27T15:02:56.4504544-07:00</vt:lpwstr>
  </property>
  <property fmtid="{D5CDD505-2E9C-101B-9397-08002B2CF9AE}" pid="7" name="MSIP_Label_f42aa342-8706-4288-bd11-ebb85995028c_Name">
    <vt:lpwstr>General</vt:lpwstr>
  </property>
  <property fmtid="{D5CDD505-2E9C-101B-9397-08002B2CF9AE}" pid="8" name="MSIP_Label_f42aa342-8706-4288-bd11-ebb85995028c_Application">
    <vt:lpwstr>Microsoft Azure Information Protection</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