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92" r:id="rId2"/>
    <p:sldId id="265" r:id="rId3"/>
    <p:sldId id="27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853"/>
    <a:srgbClr val="EA4335"/>
    <a:srgbClr val="4285F4"/>
    <a:srgbClr val="C23132"/>
    <a:srgbClr val="304AE0"/>
    <a:srgbClr val="FFFF99"/>
    <a:srgbClr val="DCEAF7"/>
    <a:srgbClr val="FF0000"/>
    <a:srgbClr val="999999"/>
    <a:srgbClr val="2F4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42B61-FF5E-4A9F-AF20-743D865C026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9B460-6B34-4AA6-80AE-1EF77B5B8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F895A-C383-35F8-D336-AE6663FE2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E0B137-B24C-1B01-8ADF-C48198DF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88E12-A500-A5C8-FEF5-1FBEFA43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793E-6D7E-4CB7-B809-098E5C04FE28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6041-4781-6111-2D93-5BF512F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Vincent Foriel, Frantz Martinache, David Mary, Nick Cvetojevic, Romain Laugier, Marc-Antoine Martinod, Sylvie Robbe-Dubois, Roxanne Ligi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EECA5-BE23-71F3-76DB-AE85A04A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8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1D58-3DF6-3859-2523-19C51334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7BDF1-1ECB-FAF3-4C0B-F7BC74E2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D4C97-318E-84F5-02A2-E84A4F5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11D-4DD5-4463-B669-73D37C6F9379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37C7D-48D3-61C0-02EA-1012F16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Vincent Foriel, Frantz Martinache, David Mary, Nick Cvetojevic, Romain Laugier, Marc-Antoine Martinod, Sylvie Robbe-Dubois, Roxanne Ligi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0A8C2-12F8-1812-2971-8987C0D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649AD1-A2AD-14B8-421D-8576C35EF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C8D76E-E21B-19DF-B5B7-E0BE41B9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AA89E-C6EA-15DA-5B4D-82073114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6220-6376-4D0C-8AA4-F43C29EEAA87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41861-00A2-832A-8849-93983778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Vincent Foriel, Frantz Martinache, David Mary, Nick Cvetojevic, Romain Laugier, Marc-Antoine Martinod, Sylvie Robbe-Dubois, Roxanne Ligi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F3419-8C72-FDCB-5A40-A215AD8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00C3A-838F-BDA6-E452-CF2C52A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EC018-3652-6D30-DB6C-26B259A5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23571-65C9-BDA5-5478-1ADDC5C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C12E-AD97-4F28-97EE-46866305810E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20238-461C-BFC2-E563-5358304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Vincent Foriel, Frantz Martinache, David Mary, Nick Cvetojevic, Romain Laugier, Marc-Antoine Martinod, Sylvie Robbe-Dubois, Roxanne Ligi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0A9B2-1042-224E-DF68-406BE59B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B3FE-AE82-9F84-BF2A-019505E3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2E020-4C55-0485-1CD8-6ADFD5DA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FB237-CDF5-3F2F-D697-95969C3B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2BC-10C7-4345-917E-F85BB6FD00D1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55405-E31F-4D29-9E0E-89581AB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Vincent Foriel, Frantz Martinache, David Mary, Nick Cvetojevic, Romain Laugier, Marc-Antoine Martinod, Sylvie Robbe-Dubois, Roxanne Ligi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85E70-D73A-F961-D106-7BADBD0D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75F1E-2CD9-BB38-C690-F9AC97E8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C468-5E16-73FA-178B-DE2DB178D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D7C22-C988-FB95-2142-25A5BA9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9FC20-C5CB-D7D0-D1D0-1C7AF42F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1784-FFE0-43E4-A135-8A50C589D4B6}" type="datetime1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739FB-E7CC-F5AA-5611-9C3658F0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Vincent Foriel, Frantz Martinache, David Mary, Nick Cvetojevic, Romain Laugier, Marc-Antoine Martinod, Sylvie Robbe-Dubois, Roxanne Ligi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180AD-F520-8316-3537-604AC8E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2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FC044-185F-9D3A-8929-F2D9D690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734EB-8180-915A-B771-10AD9B19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4CA1DD-76CD-F9CE-57FF-25C1C292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418032-D7DB-42F3-129A-BA3C7D8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09FD74-D55D-513C-128D-4A2C2F2C1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45FE2-80AA-6140-86C8-F9AA9707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5C0-3F9D-4AD5-8AB5-EC9BD587577C}" type="datetime1">
              <a:rPr lang="fr-FR" smtClean="0"/>
              <a:t>27/06/2025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E1286E-A0D6-AF21-4875-B75D30D2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Vincent Foriel, Frantz Martinache, David Mary, Nick Cvetojevic, Romain Laugier, Marc-Antoine Martinod, Sylvie Robbe-Dubois, Roxanne Ligi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6B4794-3F5F-C5EE-E434-F26270EA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44F46-91E6-953E-74C1-4EAF9866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CAA0-D1F9-EFCB-D9AF-7C534003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EC35-CBBC-4FFC-B0A1-28E4A38767F3}" type="datetime1">
              <a:rPr lang="fr-FR" smtClean="0"/>
              <a:t>27/06/2025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EBAAFC-5377-FE9A-EF60-69A9040F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Vincent Foriel, Frantz Martinache, David Mary, Nick Cvetojevic, Romain Laugier, Marc-Antoine Martinod, Sylvie Robbe-Dubois, Roxanne Ligi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7D82CD-2521-CDBE-AD12-D53B517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3C5298-D4A9-2324-AC5B-9D83DD9B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C68-11FB-45A3-AF7C-EED553496715}" type="datetime1">
              <a:rPr lang="fr-FR" smtClean="0"/>
              <a:t>27/06/2025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11C62-8996-5A99-BBC8-A5CE542B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Vincent Foriel, Frantz Martinache, David Mary, Nick Cvetojevic, Romain Laugier, Marc-Antoine Martinod, Sylvie Robbe-Dubois, Roxanne Ligi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B7DB1E-031A-63DF-D559-C78BDB44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36D8-7240-E327-B0D4-9831199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4962E-A22A-6A66-1B84-340B0A5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EA979C-DED6-6336-9433-84AC8147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7AF92B-2B64-BBBD-DBCC-C93B51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16B-9573-414F-BC26-FA9032310448}" type="datetime1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98730-170E-76C8-1C17-C6BE1D93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Vincent Foriel, Frantz Martinache, David Mary, Nick Cvetojevic, Romain Laugier, Marc-Antoine Martinod, Sylvie Robbe-Dubois, Roxanne Ligi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10C9A-4348-3AC6-7015-207F5910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0DCE-BC18-486A-D6F6-FDBAA81D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D0C4C-0D78-73A4-184D-0B20924B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532676-3293-E0F3-43DB-5218D643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2D0E8-B1AF-FA42-D1B9-9A459D53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697F-0EA5-4E35-B84F-6EE86EB29873}" type="datetime1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C74BE-083E-C49D-5668-A31CD214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Vincent Foriel, Frantz Martinache, David Mary, Nick Cvetojevic, Romain Laugier, Marc-Antoine Martinod, Sylvie Robbe-Dubois, Roxanne Ligi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4F58E-55F7-A087-14CA-644E344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757CC4-2DD5-6144-424E-9BB38B3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E020-6A6F-D035-9025-B7337B0F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3B7DC-B6EB-79B0-8EF6-2FFBA74F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DE15D-ADD5-4350-A95A-A54881D1A03D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CC9F2-2DE2-9516-B6F4-ABA9A5D3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Vincent Foriel, Frantz Martinache, David Mary, Nick Cvetojevic, Romain Laugier, Marc-Antoine Martinod, Sylvie Robbe-Dubois, Roxanne Ligi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72543-E80D-04AA-E965-499D27334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9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50EC5-950D-ACEC-4D0A-A44875DE4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9FED9D-06F8-9AE1-07E4-9E801116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1</a:t>
            </a:fld>
            <a:endParaRPr lang="fr-F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3C90E9-4227-D3AA-19C2-DE8DDEB920E6}"/>
              </a:ext>
            </a:extLst>
          </p:cNvPr>
          <p:cNvGrpSpPr/>
          <p:nvPr/>
        </p:nvGrpSpPr>
        <p:grpSpPr>
          <a:xfrm>
            <a:off x="5614416" y="1825625"/>
            <a:ext cx="5739384" cy="4346897"/>
            <a:chOff x="5608555" y="1825625"/>
            <a:chExt cx="5745246" cy="4351337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28E8AD2C-E8F7-7C78-072D-3E813F253EC7}"/>
                </a:ext>
              </a:extLst>
            </p:cNvPr>
            <p:cNvSpPr/>
            <p:nvPr/>
          </p:nvSpPr>
          <p:spPr>
            <a:xfrm>
              <a:off x="5608555" y="1825625"/>
              <a:ext cx="5745246" cy="4351337"/>
            </a:xfrm>
            <a:prstGeom prst="roundRect">
              <a:avLst>
                <a:gd name="adj" fmla="val 754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Concept of </a:t>
              </a:r>
              <a:r>
                <a:rPr lang="fr-FR" sz="1200" dirty="0" err="1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nulling</a:t>
              </a:r>
              <a:r>
                <a:rPr lang="fr-FR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 </a:t>
              </a:r>
              <a:r>
                <a:rPr lang="fr-FR" sz="1200" dirty="0" err="1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interferometry</a:t>
              </a:r>
              <a:endParaRPr lang="fr-FR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  <a:p>
              <a:pPr algn="ctr"/>
              <a:r>
                <a:rPr lang="fr-FR" sz="1000" dirty="0">
                  <a:solidFill>
                    <a:schemeClr val="bg1">
                      <a:lumMod val="50000"/>
                    </a:schemeClr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📚</a:t>
              </a:r>
              <a:r>
                <a:rPr lang="fr-FR" sz="1000" i="1" dirty="0">
                  <a:solidFill>
                    <a:schemeClr val="bg1">
                      <a:lumMod val="50000"/>
                    </a:schemeClr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 </a:t>
              </a:r>
              <a:r>
                <a:rPr lang="fr-FR" sz="1000" i="1" dirty="0" err="1">
                  <a:solidFill>
                    <a:schemeClr val="bg1">
                      <a:lumMod val="50000"/>
                    </a:schemeClr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Bracewell</a:t>
              </a:r>
              <a:r>
                <a:rPr lang="fr-FR" sz="1000" i="1" dirty="0">
                  <a:solidFill>
                    <a:schemeClr val="bg1">
                      <a:lumMod val="50000"/>
                    </a:schemeClr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 et al. (1979)</a:t>
              </a:r>
              <a:endParaRPr lang="en-US" sz="10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4DD7732-8D31-CA40-736F-4136351A1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5063" y="1825625"/>
              <a:ext cx="5099813" cy="3972363"/>
            </a:xfrm>
            <a:prstGeom prst="rect">
              <a:avLst/>
            </a:prstGeom>
          </p:spPr>
        </p:pic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93B5E50-9218-0D9D-CDDB-6BEADDA2F4A1}"/>
              </a:ext>
            </a:extLst>
          </p:cNvPr>
          <p:cNvSpPr/>
          <p:nvPr/>
        </p:nvSpPr>
        <p:spPr>
          <a:xfrm>
            <a:off x="824330" y="1825626"/>
            <a:ext cx="3966746" cy="517524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On-axis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signals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in phase opposition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5" name="Rectangle : coins arrondis 10">
            <a:extLst>
              <a:ext uri="{FF2B5EF4-FFF2-40B4-BE49-F238E27FC236}">
                <a16:creationId xmlns:a16="http://schemas.microsoft.com/office/drawing/2014/main" id="{15C61DB9-29D4-9AE7-DA76-D2ED8423EA03}"/>
              </a:ext>
            </a:extLst>
          </p:cNvPr>
          <p:cNvSpPr/>
          <p:nvPr/>
        </p:nvSpPr>
        <p:spPr>
          <a:xfrm>
            <a:off x="838199" y="2478088"/>
            <a:ext cx="3676651" cy="517524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Off-axis source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undergo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an OPD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6" name="Rectangle : coins arrondis 10">
            <a:extLst>
              <a:ext uri="{FF2B5EF4-FFF2-40B4-BE49-F238E27FC236}">
                <a16:creationId xmlns:a16="http://schemas.microsoft.com/office/drawing/2014/main" id="{6A8E4A10-0CF9-DF20-E677-8E06D79899F0}"/>
              </a:ext>
            </a:extLst>
          </p:cNvPr>
          <p:cNvSpPr/>
          <p:nvPr/>
        </p:nvSpPr>
        <p:spPr>
          <a:xfrm>
            <a:off x="838199" y="5581315"/>
            <a:ext cx="3888715" cy="517524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Very sensitive to phase aberration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 : coins arrondis 10">
                <a:extLst>
                  <a:ext uri="{FF2B5EF4-FFF2-40B4-BE49-F238E27FC236}">
                    <a16:creationId xmlns:a16="http://schemas.microsoft.com/office/drawing/2014/main" id="{FA4B82C1-D39B-002F-70DE-C474EFACCD60}"/>
                  </a:ext>
                </a:extLst>
              </p:cNvPr>
              <p:cNvSpPr/>
              <p:nvPr/>
            </p:nvSpPr>
            <p:spPr>
              <a:xfrm>
                <a:off x="838199" y="4763330"/>
                <a:ext cx="4203802" cy="687164"/>
              </a:xfrm>
              <a:prstGeom prst="roundRect">
                <a:avLst>
                  <a:gd name="adj" fmla="val 3802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Demonstrated</a:t>
                </a:r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on sky at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𝑑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4</m:t>
                        </m:r>
                      </m:sup>
                    </m:sSup>
                  </m:oMath>
                </a14:m>
                <a:endParaRPr lang="fr-FR" b="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:r>
                  <a:rPr lang="fr-FR" sz="10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📚 </a:t>
                </a:r>
                <a:r>
                  <a:rPr lang="en-US" sz="1000" i="1" dirty="0">
                    <a:solidFill>
                      <a:schemeClr val="bg1">
                        <a:lumMod val="50000"/>
                      </a:schemeClr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Norris et al. (2019)</a:t>
                </a:r>
              </a:p>
            </p:txBody>
          </p:sp>
        </mc:Choice>
        <mc:Fallback>
          <p:sp>
            <p:nvSpPr>
              <p:cNvPr id="7" name="Rectangle : coins arrondis 10">
                <a:extLst>
                  <a:ext uri="{FF2B5EF4-FFF2-40B4-BE49-F238E27FC236}">
                    <a16:creationId xmlns:a16="http://schemas.microsoft.com/office/drawing/2014/main" id="{FA4B82C1-D39B-002F-70DE-C474EFACC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763330"/>
                <a:ext cx="4203802" cy="687164"/>
              </a:xfrm>
              <a:prstGeom prst="roundRect">
                <a:avLst>
                  <a:gd name="adj" fmla="val 3802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 : coins arrondis 10">
                <a:extLst>
                  <a:ext uri="{FF2B5EF4-FFF2-40B4-BE49-F238E27FC236}">
                    <a16:creationId xmlns:a16="http://schemas.microsoft.com/office/drawing/2014/main" id="{1FC6A6D6-2A0C-0DE5-6531-4CBDABD91F0A}"/>
                  </a:ext>
                </a:extLst>
              </p:cNvPr>
              <p:cNvSpPr/>
              <p:nvPr/>
            </p:nvSpPr>
            <p:spPr>
              <a:xfrm>
                <a:off x="1440149" y="3385195"/>
                <a:ext cx="2546498" cy="988552"/>
              </a:xfrm>
              <a:prstGeom prst="roundRect">
                <a:avLst>
                  <a:gd name="adj" fmla="val 30235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Null </a:t>
                </a:r>
                <a:r>
                  <a:rPr lang="fr-FR" b="1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Depth</a:t>
                </a:r>
                <a:r>
                  <a:rPr lang="fr-FR" b="1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fr-FR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 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𝑑</m:t>
                    </m:r>
                    <m:r>
                      <a:rPr lang="fr-F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=</m:t>
                    </m:r>
                    <m:f>
                      <m:fPr>
                        <m:ctrlPr>
                          <a:rPr lang="fr-F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volini" panose="03000502040302020204" pitchFamily="66" charset="0"/>
                              </a:rPr>
                            </m:ctrlPr>
                          </m:sSubPr>
                          <m:e>
                            <m:r>
                              <a:rPr lang="fr-F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volini" panose="03000502040302020204" pitchFamily="66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volini" panose="03000502040302020204" pitchFamily="66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volini" panose="03000502040302020204" pitchFamily="66" charset="0"/>
                              </a:rPr>
                            </m:ctrlPr>
                          </m:sSubPr>
                          <m:e>
                            <m:r>
                              <a:rPr lang="fr-F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volini" panose="03000502040302020204" pitchFamily="66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volini" panose="03000502040302020204" pitchFamily="66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endParaRPr lang="fr-FR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>
          <p:sp>
            <p:nvSpPr>
              <p:cNvPr id="12" name="Rectangle : coins arrondis 10">
                <a:extLst>
                  <a:ext uri="{FF2B5EF4-FFF2-40B4-BE49-F238E27FC236}">
                    <a16:creationId xmlns:a16="http://schemas.microsoft.com/office/drawing/2014/main" id="{1FC6A6D6-2A0C-0DE5-6531-4CBDABD91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49" y="3385195"/>
                <a:ext cx="2546498" cy="988552"/>
              </a:xfrm>
              <a:prstGeom prst="roundRect">
                <a:avLst>
                  <a:gd name="adj" fmla="val 30235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75592A8-BE6A-9D17-7FBB-8003B6A918C6}"/>
              </a:ext>
            </a:extLst>
          </p:cNvPr>
          <p:cNvGrpSpPr/>
          <p:nvPr/>
        </p:nvGrpSpPr>
        <p:grpSpPr>
          <a:xfrm>
            <a:off x="7159751" y="11148"/>
            <a:ext cx="4944291" cy="707954"/>
            <a:chOff x="208725" y="-20985"/>
            <a:chExt cx="11776446" cy="1686224"/>
          </a:xfrm>
        </p:grpSpPr>
        <p:grpSp>
          <p:nvGrpSpPr>
            <p:cNvPr id="15" name="Groupe 15">
              <a:extLst>
                <a:ext uri="{FF2B5EF4-FFF2-40B4-BE49-F238E27FC236}">
                  <a16:creationId xmlns:a16="http://schemas.microsoft.com/office/drawing/2014/main" id="{DFC8D2D3-8CC7-F4AF-832E-2471E98B5E34}"/>
                </a:ext>
              </a:extLst>
            </p:cNvPr>
            <p:cNvGrpSpPr/>
            <p:nvPr/>
          </p:nvGrpSpPr>
          <p:grpSpPr>
            <a:xfrm>
              <a:off x="208725" y="189556"/>
              <a:ext cx="11776446" cy="1178832"/>
              <a:chOff x="208725" y="189556"/>
              <a:chExt cx="11776446" cy="1178832"/>
            </a:xfrm>
          </p:grpSpPr>
          <p:sp>
            <p:nvSpPr>
              <p:cNvPr id="17" name="Rectangle : coins arrondis 12">
                <a:extLst>
                  <a:ext uri="{FF2B5EF4-FFF2-40B4-BE49-F238E27FC236}">
                    <a16:creationId xmlns:a16="http://schemas.microsoft.com/office/drawing/2014/main" id="{4F67DDD2-7EAB-E290-11A7-8359B01D445F}"/>
                  </a:ext>
                </a:extLst>
              </p:cNvPr>
              <p:cNvSpPr/>
              <p:nvPr/>
            </p:nvSpPr>
            <p:spPr>
              <a:xfrm>
                <a:off x="208725" y="189556"/>
                <a:ext cx="11776446" cy="1178832"/>
              </a:xfrm>
              <a:prstGeom prst="roundRect">
                <a:avLst>
                  <a:gd name="adj" fmla="val 287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  <p:grpSp>
            <p:nvGrpSpPr>
              <p:cNvPr id="18" name="Groupe 63">
                <a:extLst>
                  <a:ext uri="{FF2B5EF4-FFF2-40B4-BE49-F238E27FC236}">
                    <a16:creationId xmlns:a16="http://schemas.microsoft.com/office/drawing/2014/main" id="{7AE65620-6827-8326-FF33-286346729904}"/>
                  </a:ext>
                </a:extLst>
              </p:cNvPr>
              <p:cNvGrpSpPr/>
              <p:nvPr/>
            </p:nvGrpSpPr>
            <p:grpSpPr>
              <a:xfrm>
                <a:off x="656504" y="391884"/>
                <a:ext cx="10939761" cy="830434"/>
                <a:chOff x="-1005630" y="6929014"/>
                <a:chExt cx="34690391" cy="2633338"/>
              </a:xfrm>
            </p:grpSpPr>
            <p:grpSp>
              <p:nvGrpSpPr>
                <p:cNvPr id="19" name="Groupe 59">
                  <a:extLst>
                    <a:ext uri="{FF2B5EF4-FFF2-40B4-BE49-F238E27FC236}">
                      <a16:creationId xmlns:a16="http://schemas.microsoft.com/office/drawing/2014/main" id="{FA119135-E7AC-7B17-7E5B-EDBF451B7038}"/>
                    </a:ext>
                  </a:extLst>
                </p:cNvPr>
                <p:cNvGrpSpPr/>
                <p:nvPr/>
              </p:nvGrpSpPr>
              <p:grpSpPr>
                <a:xfrm>
                  <a:off x="-1005630" y="6929015"/>
                  <a:ext cx="34690391" cy="2633337"/>
                  <a:chOff x="-1005630" y="6916736"/>
                  <a:chExt cx="34690391" cy="2633337"/>
                </a:xfrm>
              </p:grpSpPr>
              <p:grpSp>
                <p:nvGrpSpPr>
                  <p:cNvPr id="21" name="Groupe 27">
                    <a:extLst>
                      <a:ext uri="{FF2B5EF4-FFF2-40B4-BE49-F238E27FC236}">
                        <a16:creationId xmlns:a16="http://schemas.microsoft.com/office/drawing/2014/main" id="{7A7BE69D-3AC1-49F4-2857-90715C468487}"/>
                      </a:ext>
                    </a:extLst>
                  </p:cNvPr>
                  <p:cNvGrpSpPr/>
                  <p:nvPr/>
                </p:nvGrpSpPr>
                <p:grpSpPr>
                  <a:xfrm>
                    <a:off x="-1005630" y="6916736"/>
                    <a:ext cx="22579441" cy="2633337"/>
                    <a:chOff x="-348823" y="6262620"/>
                    <a:chExt cx="20379344" cy="2376750"/>
                  </a:xfrm>
                </p:grpSpPr>
                <p:pic>
                  <p:nvPicPr>
                    <p:cNvPr id="23" name="Image 22" descr="Une image contenant Police, Graphique, capture d’écran, graphisme&#10;&#10;Description générée automatiquement">
                      <a:extLst>
                        <a:ext uri="{FF2B5EF4-FFF2-40B4-BE49-F238E27FC236}">
                          <a16:creationId xmlns:a16="http://schemas.microsoft.com/office/drawing/2014/main" id="{6FE23187-D2CB-22D7-EF2E-00B540701C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348823" y="6573697"/>
                      <a:ext cx="5759699" cy="14685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Image 24" descr="Une image contenant cercle, capture d’écran, vortex, spirale&#10;&#10;Description générée automatiquement">
                      <a:extLst>
                        <a:ext uri="{FF2B5EF4-FFF2-40B4-BE49-F238E27FC236}">
                          <a16:creationId xmlns:a16="http://schemas.microsoft.com/office/drawing/2014/main" id="{78FCBFF2-A829-D43D-5276-C1F8B214ED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280224" y="6262620"/>
                      <a:ext cx="3750297" cy="23767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Image 26" descr="Une image contenant Police, Graphique, logo, cercle&#10;&#10;Description générée automatiquement">
                      <a:extLst>
                        <a:ext uri="{FF2B5EF4-FFF2-40B4-BE49-F238E27FC236}">
                          <a16:creationId xmlns:a16="http://schemas.microsoft.com/office/drawing/2014/main" id="{56BED7F5-A186-C0D3-1C87-0D3466BEAC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628459" y="6417758"/>
                      <a:ext cx="1838159" cy="183815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" name="Image 58" descr="Une image contenant Graphique, cercle, Police, graphisme&#10;&#10;Description générée automatiquement">
                    <a:extLst>
                      <a:ext uri="{FF2B5EF4-FFF2-40B4-BE49-F238E27FC236}">
                        <a16:creationId xmlns:a16="http://schemas.microsoft.com/office/drawing/2014/main" id="{A52CED44-1968-7755-CAEB-199BB73A65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604738" y="7018127"/>
                    <a:ext cx="2080023" cy="203669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" name="Graphique 62">
                  <a:extLst>
                    <a:ext uri="{FF2B5EF4-FFF2-40B4-BE49-F238E27FC236}">
                      <a16:creationId xmlns:a16="http://schemas.microsoft.com/office/drawing/2014/main" id="{6AFA81B5-3330-7026-0641-C286FE9A0C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44317" y="6929014"/>
                  <a:ext cx="5285533" cy="2138082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Image 16">
              <a:extLst>
                <a:ext uri="{FF2B5EF4-FFF2-40B4-BE49-F238E27FC236}">
                  <a16:creationId xmlns:a16="http://schemas.microsoft.com/office/drawing/2014/main" id="{AAD22405-A6AF-15DE-62A6-522BA4027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43009" y="-20985"/>
              <a:ext cx="1723246" cy="1686224"/>
            </a:xfrm>
            <a:prstGeom prst="rect">
              <a:avLst/>
            </a:prstGeom>
          </p:spPr>
        </p:pic>
      </p:grpSp>
      <p:sp>
        <p:nvSpPr>
          <p:cNvPr id="26" name="Titre 1">
            <a:extLst>
              <a:ext uri="{FF2B5EF4-FFF2-40B4-BE49-F238E27FC236}">
                <a16:creationId xmlns:a16="http://schemas.microsoft.com/office/drawing/2014/main" id="{0B35150A-3C3D-0BBE-14D2-B4C0A0ACDF66}"/>
              </a:ext>
            </a:extLst>
          </p:cNvPr>
          <p:cNvSpPr txBox="1">
            <a:spLocks/>
          </p:cNvSpPr>
          <p:nvPr/>
        </p:nvSpPr>
        <p:spPr>
          <a:xfrm>
            <a:off x="251239" y="-176152"/>
            <a:ext cx="5491002" cy="1433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400" dirty="0">
              <a:latin typeface="Ubuntu" panose="020B0504030602030204" pitchFamily="34" charset="0"/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849E1355-5245-6AF0-C30B-1D56CFF9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81727"/>
            <a:ext cx="8192660" cy="365125"/>
          </a:xfrm>
        </p:spPr>
        <p:txBody>
          <a:bodyPr/>
          <a:lstStyle/>
          <a:p>
            <a:pPr algn="l"/>
            <a:r>
              <a:rPr lang="fr-FR" sz="1000" b="1" dirty="0"/>
              <a:t>Vincent Foriel</a:t>
            </a:r>
            <a:r>
              <a:rPr lang="fr-FR" sz="1000" dirty="0"/>
              <a:t>, Frantz </a:t>
            </a:r>
            <a:r>
              <a:rPr lang="fr-FR" sz="1000" dirty="0" err="1"/>
              <a:t>Martinache</a:t>
            </a:r>
            <a:r>
              <a:rPr lang="fr-FR" sz="1000" dirty="0"/>
              <a:t>, David Mary, Nick </a:t>
            </a:r>
            <a:r>
              <a:rPr lang="fr-FR" sz="1000" dirty="0" err="1"/>
              <a:t>Cvetojevic</a:t>
            </a:r>
            <a:r>
              <a:rPr lang="fr-FR" sz="1000" dirty="0"/>
              <a:t>, Romain Laugier, Marc-Antoine </a:t>
            </a:r>
            <a:r>
              <a:rPr lang="fr-FR" sz="1000" dirty="0" err="1"/>
              <a:t>Martinod</a:t>
            </a:r>
            <a:r>
              <a:rPr lang="fr-FR" sz="1000" dirty="0"/>
              <a:t>, Sylvie </a:t>
            </a:r>
            <a:r>
              <a:rPr lang="fr-FR" sz="1000" dirty="0" err="1"/>
              <a:t>Robbe</a:t>
            </a:r>
            <a:r>
              <a:rPr lang="fr-FR" sz="1000" dirty="0"/>
              <a:t>-Dubois, Roxanne </a:t>
            </a:r>
            <a:r>
              <a:rPr lang="fr-FR" sz="1000" dirty="0" err="1"/>
              <a:t>Ligi</a:t>
            </a:r>
            <a:endParaRPr lang="fr-FR" sz="1000" dirty="0"/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FB5568BC-2E9A-8631-0122-4B2924AA6790}"/>
              </a:ext>
            </a:extLst>
          </p:cNvPr>
          <p:cNvSpPr txBox="1">
            <a:spLocks/>
          </p:cNvSpPr>
          <p:nvPr/>
        </p:nvSpPr>
        <p:spPr>
          <a:xfrm>
            <a:off x="212615" y="190380"/>
            <a:ext cx="6227324" cy="286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0" dirty="0">
                <a:latin typeface="Ubuntu" panose="020B0504030602030204" pitchFamily="34" charset="0"/>
              </a:rPr>
              <a:t>DIRECT DETECTION OF EXOPLANETS USING </a:t>
            </a:r>
            <a:r>
              <a:rPr lang="en-US" sz="1400" dirty="0">
                <a:latin typeface="Ubuntu" panose="020B0504030602030204" pitchFamily="34" charset="0"/>
              </a:rPr>
              <a:t>TUNABLE KERNEL-NULLING</a:t>
            </a:r>
            <a:endParaRPr lang="fr-FR" sz="1400" dirty="0">
              <a:latin typeface="Ubuntu" panose="020B0504030602030204" pitchFamily="34" charset="0"/>
            </a:endParaRP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B244791F-E08C-8EF2-1BA0-988967F9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Nulling</a:t>
            </a:r>
            <a:r>
              <a:rPr lang="fr-FR" dirty="0"/>
              <a:t> </a:t>
            </a:r>
            <a:r>
              <a:rPr lang="fr-FR" dirty="0" err="1"/>
              <a:t>Interferometry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29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9E5FA-BADC-2D8F-7E56-E2B23CF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Kernel-</a:t>
            </a:r>
            <a:r>
              <a:rPr lang="fr-FR" dirty="0" err="1"/>
              <a:t>Nulling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F6E58-C0E4-64C7-542D-296625C2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2</a:t>
            </a:fld>
            <a:endParaRPr lang="fr-FR"/>
          </a:p>
        </p:txBody>
      </p:sp>
      <p:sp>
        <p:nvSpPr>
          <p:cNvPr id="20" name="Rectangle : coins arrondis 4">
            <a:extLst>
              <a:ext uri="{FF2B5EF4-FFF2-40B4-BE49-F238E27FC236}">
                <a16:creationId xmlns:a16="http://schemas.microsoft.com/office/drawing/2014/main" id="{D89A3299-E1B6-386F-47F0-99BA0EACE9B9}"/>
              </a:ext>
            </a:extLst>
          </p:cNvPr>
          <p:cNvSpPr/>
          <p:nvPr/>
        </p:nvSpPr>
        <p:spPr>
          <a:xfrm>
            <a:off x="838201" y="1690688"/>
            <a:ext cx="3181349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Signals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in phase quadrature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9C971D-2F89-20BF-676E-C91B4470F060}"/>
              </a:ext>
            </a:extLst>
          </p:cNvPr>
          <p:cNvGrpSpPr/>
          <p:nvPr/>
        </p:nvGrpSpPr>
        <p:grpSpPr>
          <a:xfrm>
            <a:off x="2085484" y="5045666"/>
            <a:ext cx="8021032" cy="1492224"/>
            <a:chOff x="988877" y="4759347"/>
            <a:chExt cx="8208704" cy="152713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8D4C6CB-516F-B0B9-B088-D71FE87E7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4958" y="4871388"/>
              <a:ext cx="3392623" cy="131351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EB2C3AE-C15C-DED0-2F51-FD95F420F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877" y="4871388"/>
              <a:ext cx="3392623" cy="131351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DBB8830-EADD-95A0-0720-BAA2A029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3727" y="4759347"/>
              <a:ext cx="3039004" cy="1527138"/>
            </a:xfrm>
            <a:prstGeom prst="rect">
              <a:avLst/>
            </a:prstGeom>
          </p:spPr>
        </p:pic>
      </p:grpSp>
      <p:sp>
        <p:nvSpPr>
          <p:cNvPr id="6" name="Rectangle : coins arrondis 4">
            <a:extLst>
              <a:ext uri="{FF2B5EF4-FFF2-40B4-BE49-F238E27FC236}">
                <a16:creationId xmlns:a16="http://schemas.microsoft.com/office/drawing/2014/main" id="{0FEE2256-B4FC-47F1-EA1D-61DAD91724B4}"/>
              </a:ext>
            </a:extLst>
          </p:cNvPr>
          <p:cNvSpPr/>
          <p:nvPr/>
        </p:nvSpPr>
        <p:spPr>
          <a:xfrm>
            <a:off x="838200" y="2388013"/>
            <a:ext cx="5819774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Difference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between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pairs of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symmetric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combinations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7" name="Rectangle : coins arrondis 4">
            <a:extLst>
              <a:ext uri="{FF2B5EF4-FFF2-40B4-BE49-F238E27FC236}">
                <a16:creationId xmlns:a16="http://schemas.microsoft.com/office/drawing/2014/main" id="{70C7D60F-60C7-96DB-089D-B69423DE990C}"/>
              </a:ext>
            </a:extLst>
          </p:cNvPr>
          <p:cNvSpPr/>
          <p:nvPr/>
        </p:nvSpPr>
        <p:spPr>
          <a:xfrm>
            <a:off x="858241" y="3085338"/>
            <a:ext cx="4238624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Robust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to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low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order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phase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aberations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 : coins arrondis 10">
                <a:extLst>
                  <a:ext uri="{FF2B5EF4-FFF2-40B4-BE49-F238E27FC236}">
                    <a16:creationId xmlns:a16="http://schemas.microsoft.com/office/drawing/2014/main" id="{B50C0645-9A61-64B9-0E45-DBD2A6109004}"/>
                  </a:ext>
                </a:extLst>
              </p:cNvPr>
              <p:cNvSpPr/>
              <p:nvPr/>
            </p:nvSpPr>
            <p:spPr>
              <a:xfrm>
                <a:off x="6807729" y="1690687"/>
                <a:ext cx="4546070" cy="3281341"/>
              </a:xfrm>
              <a:prstGeom prst="roundRect">
                <a:avLst>
                  <a:gd name="adj" fmla="val 892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🔎 </a:t>
                </a:r>
                <a:r>
                  <a:rPr lang="fr-FR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Why</a:t>
                </a:r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is</a:t>
                </a:r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it</a:t>
                </a:r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more </a:t>
                </a:r>
                <a:r>
                  <a:rPr lang="fr-FR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robust</a:t>
                </a:r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?</a:t>
                </a:r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An output intensity is a combination of the input fields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𝐼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𝐸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=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𝑎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 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𝑒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𝑖</m:t>
                          </m:r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If we introduce small perturbations on these fields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𝑒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𝑖</m:t>
                          </m:r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𝜃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≈1+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𝑖</m:t>
                      </m:r>
                      <m:r>
                        <a:rPr lang="fr-F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𝜃</m:t>
                      </m:r>
                    </m:oMath>
                  </m:oMathPara>
                </a14:m>
                <a:endParaRPr lang="fr-FR" sz="1200" b="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We can then express a pair of output intensity such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𝐴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≈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𝑎</m:t>
                                  </m:r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 −</m:t>
                                  </m:r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1+</m:t>
                                      </m:r>
                                      <m: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fr-F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+</m:t>
                                  </m:r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𝑖𝑎</m:t>
                                  </m:r>
                                  <m:d>
                                    <m:dPr>
                                      <m:ctrlP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1+</m:t>
                                      </m:r>
                                      <m: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fr-F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−</m:t>
                                  </m:r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𝑖𝑎</m:t>
                                  </m:r>
                                  <m:d>
                                    <m:dPr>
                                      <m:ctrlP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1+</m:t>
                                      </m:r>
                                      <m: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fr-F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200" b="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𝐵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≈</m:t>
                      </m:r>
                      <m:sSup>
                        <m:sSupPr>
                          <m:ctrlP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𝑎</m:t>
                                  </m:r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 −</m:t>
                                  </m:r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fr-F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1+</m:t>
                                      </m:r>
                                      <m:r>
                                        <a:rPr lang="fr-F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−</m:t>
                                  </m:r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𝑖𝑎</m:t>
                                  </m:r>
                                  <m:d>
                                    <m:dPr>
                                      <m:ctrlPr>
                                        <a:rPr lang="fr-F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1+</m:t>
                                      </m:r>
                                      <m:r>
                                        <a:rPr lang="fr-F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+</m:t>
                                  </m:r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𝑖𝑎</m:t>
                                  </m:r>
                                  <m:d>
                                    <m:dPr>
                                      <m:ctrlPr>
                                        <a:rPr lang="fr-F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1+</m:t>
                                      </m:r>
                                      <m:r>
                                        <a:rPr lang="fr-F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volini" panose="03000502040302020204" pitchFamily="66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200" b="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:r>
                  <a:rPr lang="fr-FR" sz="12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By </a:t>
                </a:r>
                <a:r>
                  <a:rPr lang="fr-FR" sz="12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simplifying</a:t>
                </a:r>
                <a:r>
                  <a:rPr lang="fr-FR" sz="12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, </a:t>
                </a:r>
                <a:r>
                  <a:rPr lang="fr-FR" sz="12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we</a:t>
                </a:r>
                <a:r>
                  <a:rPr lang="fr-FR" sz="12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2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obtain</a:t>
                </a:r>
                <a:endParaRPr lang="fr-FR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𝐴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≈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𝐵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≈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2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×</m:t>
                      </m:r>
                      <m:d>
                        <m:d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</m:ctrlPr>
                            </m:sSubSup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fr-F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volini" panose="03000502040302020204" pitchFamily="66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volini" panose="03000502040302020204" pitchFamily="66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volini" panose="03000502040302020204" pitchFamily="66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1200" b="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:r>
                  <a:rPr lang="fr-FR" sz="12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𝐴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 −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𝐵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≈0</m:t>
                      </m:r>
                    </m:oMath>
                  </m:oMathPara>
                </a14:m>
                <a:endParaRPr lang="fr-FR" sz="1200" b="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:r>
                  <a:rPr lang="fr-FR" sz="10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📚 </a:t>
                </a:r>
                <a:r>
                  <a:rPr lang="en-US" sz="1000" i="1" dirty="0" err="1">
                    <a:solidFill>
                      <a:schemeClr val="bg1">
                        <a:lumMod val="50000"/>
                      </a:schemeClr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Martinache</a:t>
                </a:r>
                <a:r>
                  <a:rPr lang="en-US" sz="1000" i="1" dirty="0">
                    <a:solidFill>
                      <a:schemeClr val="bg1">
                        <a:lumMod val="50000"/>
                      </a:schemeClr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&amp; Ireland (2018)</a:t>
                </a:r>
                <a:endParaRPr lang="en-US" sz="1200" i="1" dirty="0">
                  <a:solidFill>
                    <a:schemeClr val="bg1">
                      <a:lumMod val="50000"/>
                    </a:schemeClr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>
          <p:sp>
            <p:nvSpPr>
              <p:cNvPr id="8" name="Rectangle : coins arrondis 10">
                <a:extLst>
                  <a:ext uri="{FF2B5EF4-FFF2-40B4-BE49-F238E27FC236}">
                    <a16:creationId xmlns:a16="http://schemas.microsoft.com/office/drawing/2014/main" id="{B50C0645-9A61-64B9-0E45-DBD2A6109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729" y="1690687"/>
                <a:ext cx="4546070" cy="3281341"/>
              </a:xfrm>
              <a:prstGeom prst="roundRect">
                <a:avLst>
                  <a:gd name="adj" fmla="val 8924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 : coins arrondis 4">
            <a:extLst>
              <a:ext uri="{FF2B5EF4-FFF2-40B4-BE49-F238E27FC236}">
                <a16:creationId xmlns:a16="http://schemas.microsoft.com/office/drawing/2014/main" id="{C4D328E3-7587-1C95-B352-DE70D7B20054}"/>
              </a:ext>
            </a:extLst>
          </p:cNvPr>
          <p:cNvSpPr/>
          <p:nvPr/>
        </p:nvSpPr>
        <p:spPr>
          <a:xfrm>
            <a:off x="8608551" y="2466021"/>
            <a:ext cx="203661" cy="197167"/>
          </a:xfrm>
          <a:prstGeom prst="roundRect">
            <a:avLst>
              <a:gd name="adj" fmla="val 33092"/>
            </a:avLst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11" name="Rectangle : coins arrondis 4">
            <a:extLst>
              <a:ext uri="{FF2B5EF4-FFF2-40B4-BE49-F238E27FC236}">
                <a16:creationId xmlns:a16="http://schemas.microsoft.com/office/drawing/2014/main" id="{C6B3A39B-AC9B-23FC-ADD8-AFAD7B8880CD}"/>
              </a:ext>
            </a:extLst>
          </p:cNvPr>
          <p:cNvSpPr/>
          <p:nvPr/>
        </p:nvSpPr>
        <p:spPr>
          <a:xfrm>
            <a:off x="8941926" y="2466021"/>
            <a:ext cx="203661" cy="197167"/>
          </a:xfrm>
          <a:prstGeom prst="roundRect">
            <a:avLst>
              <a:gd name="adj" fmla="val 33092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12" name="Rectangle : coins arrondis 4">
            <a:extLst>
              <a:ext uri="{FF2B5EF4-FFF2-40B4-BE49-F238E27FC236}">
                <a16:creationId xmlns:a16="http://schemas.microsoft.com/office/drawing/2014/main" id="{AF23F41E-A845-8E57-A5DF-B007979336FB}"/>
              </a:ext>
            </a:extLst>
          </p:cNvPr>
          <p:cNvSpPr/>
          <p:nvPr/>
        </p:nvSpPr>
        <p:spPr>
          <a:xfrm>
            <a:off x="9279269" y="2463642"/>
            <a:ext cx="203661" cy="197167"/>
          </a:xfrm>
          <a:prstGeom prst="roundRect">
            <a:avLst>
              <a:gd name="adj" fmla="val 33092"/>
            </a:avLst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13" name="Rectangle : coins arrondis 4">
            <a:extLst>
              <a:ext uri="{FF2B5EF4-FFF2-40B4-BE49-F238E27FC236}">
                <a16:creationId xmlns:a16="http://schemas.microsoft.com/office/drawing/2014/main" id="{3416E40E-77ED-EAA4-32AC-847AF4767910}"/>
              </a:ext>
            </a:extLst>
          </p:cNvPr>
          <p:cNvSpPr/>
          <p:nvPr/>
        </p:nvSpPr>
        <p:spPr>
          <a:xfrm>
            <a:off x="9612644" y="2463642"/>
            <a:ext cx="203661" cy="197167"/>
          </a:xfrm>
          <a:prstGeom prst="roundRect">
            <a:avLst>
              <a:gd name="adj" fmla="val 33092"/>
            </a:avLst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3A9A22-B873-5FA7-A5FC-63A68EFD4D19}"/>
              </a:ext>
            </a:extLst>
          </p:cNvPr>
          <p:cNvGrpSpPr/>
          <p:nvPr/>
        </p:nvGrpSpPr>
        <p:grpSpPr>
          <a:xfrm>
            <a:off x="7159751" y="11148"/>
            <a:ext cx="4944291" cy="707954"/>
            <a:chOff x="208725" y="-20985"/>
            <a:chExt cx="11776446" cy="1686224"/>
          </a:xfrm>
        </p:grpSpPr>
        <p:grpSp>
          <p:nvGrpSpPr>
            <p:cNvPr id="4" name="Groupe 15">
              <a:extLst>
                <a:ext uri="{FF2B5EF4-FFF2-40B4-BE49-F238E27FC236}">
                  <a16:creationId xmlns:a16="http://schemas.microsoft.com/office/drawing/2014/main" id="{6D14F405-F7A3-745A-640E-E243DAB1DED4}"/>
                </a:ext>
              </a:extLst>
            </p:cNvPr>
            <p:cNvGrpSpPr/>
            <p:nvPr/>
          </p:nvGrpSpPr>
          <p:grpSpPr>
            <a:xfrm>
              <a:off x="208725" y="189556"/>
              <a:ext cx="11776446" cy="1178832"/>
              <a:chOff x="208725" y="189556"/>
              <a:chExt cx="11776446" cy="1178832"/>
            </a:xfrm>
          </p:grpSpPr>
          <p:sp>
            <p:nvSpPr>
              <p:cNvPr id="14" name="Rectangle : coins arrondis 12">
                <a:extLst>
                  <a:ext uri="{FF2B5EF4-FFF2-40B4-BE49-F238E27FC236}">
                    <a16:creationId xmlns:a16="http://schemas.microsoft.com/office/drawing/2014/main" id="{43CF1A84-81FC-159D-BE5D-10C4439CDCBC}"/>
                  </a:ext>
                </a:extLst>
              </p:cNvPr>
              <p:cNvSpPr/>
              <p:nvPr/>
            </p:nvSpPr>
            <p:spPr>
              <a:xfrm>
                <a:off x="208725" y="189556"/>
                <a:ext cx="11776446" cy="1178832"/>
              </a:xfrm>
              <a:prstGeom prst="roundRect">
                <a:avLst>
                  <a:gd name="adj" fmla="val 287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  <p:grpSp>
            <p:nvGrpSpPr>
              <p:cNvPr id="15" name="Groupe 63">
                <a:extLst>
                  <a:ext uri="{FF2B5EF4-FFF2-40B4-BE49-F238E27FC236}">
                    <a16:creationId xmlns:a16="http://schemas.microsoft.com/office/drawing/2014/main" id="{A2D13A65-CE71-2319-E915-48D924CDC300}"/>
                  </a:ext>
                </a:extLst>
              </p:cNvPr>
              <p:cNvGrpSpPr/>
              <p:nvPr/>
            </p:nvGrpSpPr>
            <p:grpSpPr>
              <a:xfrm>
                <a:off x="656504" y="391884"/>
                <a:ext cx="10939761" cy="830434"/>
                <a:chOff x="-1005630" y="6929014"/>
                <a:chExt cx="34690391" cy="2633338"/>
              </a:xfrm>
            </p:grpSpPr>
            <p:grpSp>
              <p:nvGrpSpPr>
                <p:cNvPr id="16" name="Groupe 59">
                  <a:extLst>
                    <a:ext uri="{FF2B5EF4-FFF2-40B4-BE49-F238E27FC236}">
                      <a16:creationId xmlns:a16="http://schemas.microsoft.com/office/drawing/2014/main" id="{3E2A0C6A-3B0F-8A31-8541-4BE2C79C0552}"/>
                    </a:ext>
                  </a:extLst>
                </p:cNvPr>
                <p:cNvGrpSpPr/>
                <p:nvPr/>
              </p:nvGrpSpPr>
              <p:grpSpPr>
                <a:xfrm>
                  <a:off x="-1005630" y="6929015"/>
                  <a:ext cx="34690391" cy="2633337"/>
                  <a:chOff x="-1005630" y="6916736"/>
                  <a:chExt cx="34690391" cy="2633337"/>
                </a:xfrm>
              </p:grpSpPr>
              <p:grpSp>
                <p:nvGrpSpPr>
                  <p:cNvPr id="18" name="Groupe 27">
                    <a:extLst>
                      <a:ext uri="{FF2B5EF4-FFF2-40B4-BE49-F238E27FC236}">
                        <a16:creationId xmlns:a16="http://schemas.microsoft.com/office/drawing/2014/main" id="{EE3B6DE6-5DBC-0F3E-318C-E5113BE59A8F}"/>
                      </a:ext>
                    </a:extLst>
                  </p:cNvPr>
                  <p:cNvGrpSpPr/>
                  <p:nvPr/>
                </p:nvGrpSpPr>
                <p:grpSpPr>
                  <a:xfrm>
                    <a:off x="-1005630" y="6916736"/>
                    <a:ext cx="22579441" cy="2633337"/>
                    <a:chOff x="-348823" y="6262620"/>
                    <a:chExt cx="20379344" cy="2376750"/>
                  </a:xfrm>
                </p:grpSpPr>
                <p:pic>
                  <p:nvPicPr>
                    <p:cNvPr id="21" name="Image 22" descr="Une image contenant Police, Graphique, capture d’écran, graphisme&#10;&#10;Description générée automatiquement">
                      <a:extLst>
                        <a:ext uri="{FF2B5EF4-FFF2-40B4-BE49-F238E27FC236}">
                          <a16:creationId xmlns:a16="http://schemas.microsoft.com/office/drawing/2014/main" id="{887DE200-7987-A9BB-D7BB-62F32A9921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348823" y="6573697"/>
                      <a:ext cx="5759699" cy="14685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Image 24" descr="Une image contenant cercle, capture d’écran, vortex, spirale&#10;&#10;Description générée automatiquement">
                      <a:extLst>
                        <a:ext uri="{FF2B5EF4-FFF2-40B4-BE49-F238E27FC236}">
                          <a16:creationId xmlns:a16="http://schemas.microsoft.com/office/drawing/2014/main" id="{BEE0EF18-9BBE-2D50-FC5E-0C75AE0074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280224" y="6262620"/>
                      <a:ext cx="3750297" cy="23767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Image 26" descr="Une image contenant Police, Graphique, logo, cercle&#10;&#10;Description générée automatiquement">
                      <a:extLst>
                        <a:ext uri="{FF2B5EF4-FFF2-40B4-BE49-F238E27FC236}">
                          <a16:creationId xmlns:a16="http://schemas.microsoft.com/office/drawing/2014/main" id="{757FBB0C-D0E8-F5E1-0FA1-FC02FF865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628459" y="6417758"/>
                      <a:ext cx="1838159" cy="183815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" name="Image 58" descr="Une image contenant Graphique, cercle, Police, graphisme&#10;&#10;Description générée automatiquement">
                    <a:extLst>
                      <a:ext uri="{FF2B5EF4-FFF2-40B4-BE49-F238E27FC236}">
                        <a16:creationId xmlns:a16="http://schemas.microsoft.com/office/drawing/2014/main" id="{6511A500-6228-1997-4418-D16E120E8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604738" y="7018127"/>
                    <a:ext cx="2080023" cy="203669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que 62">
                  <a:extLst>
                    <a:ext uri="{FF2B5EF4-FFF2-40B4-BE49-F238E27FC236}">
                      <a16:creationId xmlns:a16="http://schemas.microsoft.com/office/drawing/2014/main" id="{8CEA0BC8-537E-53DB-2393-249E9C61CA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44317" y="6929014"/>
                  <a:ext cx="5285533" cy="2138082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" name="Image 16">
              <a:extLst>
                <a:ext uri="{FF2B5EF4-FFF2-40B4-BE49-F238E27FC236}">
                  <a16:creationId xmlns:a16="http://schemas.microsoft.com/office/drawing/2014/main" id="{210F253A-F69E-B000-56E3-2EE8A0130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43009" y="-20985"/>
              <a:ext cx="1723246" cy="1686224"/>
            </a:xfrm>
            <a:prstGeom prst="rect">
              <a:avLst/>
            </a:prstGeom>
          </p:spPr>
        </p:pic>
      </p:grpSp>
      <p:sp>
        <p:nvSpPr>
          <p:cNvPr id="30" name="Footer Placeholder 27">
            <a:extLst>
              <a:ext uri="{FF2B5EF4-FFF2-40B4-BE49-F238E27FC236}">
                <a16:creationId xmlns:a16="http://schemas.microsoft.com/office/drawing/2014/main" id="{E568B835-3CE6-1478-5F0F-6A8E7C82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81727"/>
            <a:ext cx="8192660" cy="365125"/>
          </a:xfrm>
        </p:spPr>
        <p:txBody>
          <a:bodyPr/>
          <a:lstStyle/>
          <a:p>
            <a:pPr algn="l"/>
            <a:r>
              <a:rPr lang="fr-FR" sz="1000" b="1" dirty="0"/>
              <a:t>Vincent Foriel</a:t>
            </a:r>
            <a:r>
              <a:rPr lang="fr-FR" sz="1000" dirty="0"/>
              <a:t>, Frantz </a:t>
            </a:r>
            <a:r>
              <a:rPr lang="fr-FR" sz="1000" dirty="0" err="1"/>
              <a:t>Martinache</a:t>
            </a:r>
            <a:r>
              <a:rPr lang="fr-FR" sz="1000" dirty="0"/>
              <a:t>, David Mary, Nick </a:t>
            </a:r>
            <a:r>
              <a:rPr lang="fr-FR" sz="1000" dirty="0" err="1"/>
              <a:t>Cvetojevic</a:t>
            </a:r>
            <a:r>
              <a:rPr lang="fr-FR" sz="1000" dirty="0"/>
              <a:t>, Romain Laugier, Marc-Antoine </a:t>
            </a:r>
            <a:r>
              <a:rPr lang="fr-FR" sz="1000" dirty="0" err="1"/>
              <a:t>Martinod</a:t>
            </a:r>
            <a:r>
              <a:rPr lang="fr-FR" sz="1000" dirty="0"/>
              <a:t>, Sylvie </a:t>
            </a:r>
            <a:r>
              <a:rPr lang="fr-FR" sz="1000" dirty="0" err="1"/>
              <a:t>Robbe</a:t>
            </a:r>
            <a:r>
              <a:rPr lang="fr-FR" sz="1000" dirty="0"/>
              <a:t>-Dubois, Roxanne </a:t>
            </a:r>
            <a:r>
              <a:rPr lang="fr-FR" sz="1000" dirty="0" err="1"/>
              <a:t>Ligi</a:t>
            </a:r>
            <a:endParaRPr lang="fr-FR" sz="1000" dirty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0E972001-77E8-435E-B17E-CCEEAE5FE8B5}"/>
              </a:ext>
            </a:extLst>
          </p:cNvPr>
          <p:cNvSpPr txBox="1">
            <a:spLocks/>
          </p:cNvSpPr>
          <p:nvPr/>
        </p:nvSpPr>
        <p:spPr>
          <a:xfrm>
            <a:off x="212615" y="190380"/>
            <a:ext cx="6227324" cy="286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0" dirty="0">
                <a:latin typeface="Ubuntu" panose="020B0504030602030204" pitchFamily="34" charset="0"/>
              </a:rPr>
              <a:t>DIRECT DETECTION OF EXOPLANETS USING </a:t>
            </a:r>
            <a:r>
              <a:rPr lang="en-US" sz="1400" dirty="0">
                <a:latin typeface="Ubuntu" panose="020B0504030602030204" pitchFamily="34" charset="0"/>
              </a:rPr>
              <a:t>TUNABLE KERNEL-NULLING</a:t>
            </a:r>
            <a:endParaRPr lang="fr-FR" sz="1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2D4B7-ECC8-69DE-9DAB-B9443F57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Tunable</a:t>
            </a:r>
            <a:r>
              <a:rPr lang="fr-FR" dirty="0"/>
              <a:t>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69B1A-F463-0718-9AF2-6F5DEEE98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9579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6651D-2BFE-794E-C00D-3E01168C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3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84F5D2B-39B1-AF2C-3898-C2CEE7EC97E9}"/>
              </a:ext>
            </a:extLst>
          </p:cNvPr>
          <p:cNvGrpSpPr/>
          <p:nvPr/>
        </p:nvGrpSpPr>
        <p:grpSpPr>
          <a:xfrm>
            <a:off x="838199" y="3144462"/>
            <a:ext cx="7189924" cy="2873560"/>
            <a:chOff x="2643809" y="3034748"/>
            <a:chExt cx="8992129" cy="3598156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A542006-BCCD-B39D-78C6-2ADC35EED7F0}"/>
                </a:ext>
              </a:extLst>
            </p:cNvPr>
            <p:cNvSpPr/>
            <p:nvPr/>
          </p:nvSpPr>
          <p:spPr>
            <a:xfrm>
              <a:off x="2643809" y="3034748"/>
              <a:ext cx="8992129" cy="3598156"/>
            </a:xfrm>
            <a:prstGeom prst="roundRect">
              <a:avLst>
                <a:gd name="adj" fmla="val 882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0" name="Image 9" descr="Une image contenant capture d’écran,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1D9169C8-13F5-F553-A9A3-3244BC8B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417" y="3199935"/>
              <a:ext cx="8461514" cy="3305086"/>
            </a:xfrm>
            <a:prstGeom prst="rect">
              <a:avLst/>
            </a:prstGeom>
            <a:grpFill/>
          </p:spPr>
        </p:pic>
      </p:grpSp>
      <p:sp>
        <p:nvSpPr>
          <p:cNvPr id="7" name="Rectangle : coins arrondis 10">
            <a:extLst>
              <a:ext uri="{FF2B5EF4-FFF2-40B4-BE49-F238E27FC236}">
                <a16:creationId xmlns:a16="http://schemas.microsoft.com/office/drawing/2014/main" id="{95A29EC5-D252-ADA3-4425-543139F8459C}"/>
              </a:ext>
            </a:extLst>
          </p:cNvPr>
          <p:cNvSpPr/>
          <p:nvPr/>
        </p:nvSpPr>
        <p:spPr>
          <a:xfrm>
            <a:off x="838199" y="1716371"/>
            <a:ext cx="5098775" cy="517524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4x7 operation exploded in a series of 2x2 MMI</a:t>
            </a:r>
          </a:p>
        </p:txBody>
      </p:sp>
      <p:sp>
        <p:nvSpPr>
          <p:cNvPr id="8" name="Rectangle : coins arrondis 10">
            <a:extLst>
              <a:ext uri="{FF2B5EF4-FFF2-40B4-BE49-F238E27FC236}">
                <a16:creationId xmlns:a16="http://schemas.microsoft.com/office/drawing/2014/main" id="{EFBC394D-9F01-B24A-C77A-F2FBC857BB42}"/>
              </a:ext>
            </a:extLst>
          </p:cNvPr>
          <p:cNvSpPr/>
          <p:nvPr/>
        </p:nvSpPr>
        <p:spPr>
          <a:xfrm>
            <a:off x="838200" y="2430416"/>
            <a:ext cx="5601739" cy="517524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Electro-optic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phase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shifter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placed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between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all MMI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5BF1A62-A46C-1734-AB45-892B11D82AF3}"/>
              </a:ext>
            </a:extLst>
          </p:cNvPr>
          <p:cNvGrpSpPr/>
          <p:nvPr/>
        </p:nvGrpSpPr>
        <p:grpSpPr>
          <a:xfrm>
            <a:off x="8256194" y="3328221"/>
            <a:ext cx="3097606" cy="2689801"/>
            <a:chOff x="8433994" y="3955774"/>
            <a:chExt cx="2919806" cy="2535409"/>
          </a:xfrm>
        </p:grpSpPr>
        <p:sp>
          <p:nvSpPr>
            <p:cNvPr id="18" name="Rectangle : coins arrondis 4">
              <a:extLst>
                <a:ext uri="{FF2B5EF4-FFF2-40B4-BE49-F238E27FC236}">
                  <a16:creationId xmlns:a16="http://schemas.microsoft.com/office/drawing/2014/main" id="{7FDFC539-E341-0CC8-C3DA-FFC0F1BDB85D}"/>
                </a:ext>
              </a:extLst>
            </p:cNvPr>
            <p:cNvSpPr/>
            <p:nvPr/>
          </p:nvSpPr>
          <p:spPr>
            <a:xfrm>
              <a:off x="8433994" y="3955774"/>
              <a:ext cx="2919806" cy="2535409"/>
            </a:xfrm>
            <a:prstGeom prst="roundRect">
              <a:avLst>
                <a:gd name="adj" fmla="val 106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Photonic chip (16mm large)</a:t>
              </a:r>
            </a:p>
          </p:txBody>
        </p:sp>
        <p:pic>
          <p:nvPicPr>
            <p:cNvPr id="17" name="Espace réservé du contenu 5">
              <a:extLst>
                <a:ext uri="{FF2B5EF4-FFF2-40B4-BE49-F238E27FC236}">
                  <a16:creationId xmlns:a16="http://schemas.microsoft.com/office/drawing/2014/main" id="{4EAE6778-BD31-4E36-28EB-B267F4EA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0309" y="4144213"/>
              <a:ext cx="2543959" cy="195024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FB4447-82AC-EEF6-67EE-69EA1C153FCF}"/>
              </a:ext>
            </a:extLst>
          </p:cNvPr>
          <p:cNvGrpSpPr/>
          <p:nvPr/>
        </p:nvGrpSpPr>
        <p:grpSpPr>
          <a:xfrm>
            <a:off x="7159751" y="11148"/>
            <a:ext cx="4944291" cy="707954"/>
            <a:chOff x="208725" y="-20985"/>
            <a:chExt cx="11776446" cy="1686224"/>
          </a:xfrm>
        </p:grpSpPr>
        <p:grpSp>
          <p:nvGrpSpPr>
            <p:cNvPr id="6" name="Groupe 15">
              <a:extLst>
                <a:ext uri="{FF2B5EF4-FFF2-40B4-BE49-F238E27FC236}">
                  <a16:creationId xmlns:a16="http://schemas.microsoft.com/office/drawing/2014/main" id="{BC016770-DB83-0537-61FD-E121A92CB565}"/>
                </a:ext>
              </a:extLst>
            </p:cNvPr>
            <p:cNvGrpSpPr/>
            <p:nvPr/>
          </p:nvGrpSpPr>
          <p:grpSpPr>
            <a:xfrm>
              <a:off x="208725" y="189556"/>
              <a:ext cx="11776446" cy="1178832"/>
              <a:chOff x="208725" y="189556"/>
              <a:chExt cx="11776446" cy="1178832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FB6F1F0B-691C-C1D0-A39F-D03624E6DE9B}"/>
                  </a:ext>
                </a:extLst>
              </p:cNvPr>
              <p:cNvSpPr/>
              <p:nvPr/>
            </p:nvSpPr>
            <p:spPr>
              <a:xfrm>
                <a:off x="208725" y="189556"/>
                <a:ext cx="11776446" cy="1178832"/>
              </a:xfrm>
              <a:prstGeom prst="roundRect">
                <a:avLst>
                  <a:gd name="adj" fmla="val 2870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  <p:grpSp>
            <p:nvGrpSpPr>
              <p:cNvPr id="14" name="Groupe 63">
                <a:extLst>
                  <a:ext uri="{FF2B5EF4-FFF2-40B4-BE49-F238E27FC236}">
                    <a16:creationId xmlns:a16="http://schemas.microsoft.com/office/drawing/2014/main" id="{ABF77A03-0EC7-72EC-EC9A-BF3F2CFAB7FB}"/>
                  </a:ext>
                </a:extLst>
              </p:cNvPr>
              <p:cNvGrpSpPr/>
              <p:nvPr/>
            </p:nvGrpSpPr>
            <p:grpSpPr>
              <a:xfrm>
                <a:off x="656504" y="391884"/>
                <a:ext cx="10939761" cy="830434"/>
                <a:chOff x="-1005630" y="6929014"/>
                <a:chExt cx="34690391" cy="2633338"/>
              </a:xfrm>
            </p:grpSpPr>
            <p:grpSp>
              <p:nvGrpSpPr>
                <p:cNvPr id="15" name="Groupe 59">
                  <a:extLst>
                    <a:ext uri="{FF2B5EF4-FFF2-40B4-BE49-F238E27FC236}">
                      <a16:creationId xmlns:a16="http://schemas.microsoft.com/office/drawing/2014/main" id="{A676E36C-A11A-BFF3-26B0-0ADE4635ACE5}"/>
                    </a:ext>
                  </a:extLst>
                </p:cNvPr>
                <p:cNvGrpSpPr/>
                <p:nvPr/>
              </p:nvGrpSpPr>
              <p:grpSpPr>
                <a:xfrm>
                  <a:off x="-1005630" y="6929015"/>
                  <a:ext cx="34690391" cy="2633337"/>
                  <a:chOff x="-1005630" y="6916736"/>
                  <a:chExt cx="34690391" cy="2633337"/>
                </a:xfrm>
              </p:grpSpPr>
              <p:grpSp>
                <p:nvGrpSpPr>
                  <p:cNvPr id="20" name="Groupe 27">
                    <a:extLst>
                      <a:ext uri="{FF2B5EF4-FFF2-40B4-BE49-F238E27FC236}">
                        <a16:creationId xmlns:a16="http://schemas.microsoft.com/office/drawing/2014/main" id="{A56A8D2A-1A41-8274-1809-20981E6C2D94}"/>
                      </a:ext>
                    </a:extLst>
                  </p:cNvPr>
                  <p:cNvGrpSpPr/>
                  <p:nvPr/>
                </p:nvGrpSpPr>
                <p:grpSpPr>
                  <a:xfrm>
                    <a:off x="-1005630" y="6916736"/>
                    <a:ext cx="22579441" cy="2633337"/>
                    <a:chOff x="-348823" y="6262620"/>
                    <a:chExt cx="20379344" cy="2376750"/>
                  </a:xfrm>
                </p:grpSpPr>
                <p:pic>
                  <p:nvPicPr>
                    <p:cNvPr id="22" name="Image 22" descr="Une image contenant Police, Graphique, capture d’écran, graphisme&#10;&#10;Description générée automatiquement">
                      <a:extLst>
                        <a:ext uri="{FF2B5EF4-FFF2-40B4-BE49-F238E27FC236}">
                          <a16:creationId xmlns:a16="http://schemas.microsoft.com/office/drawing/2014/main" id="{5CBC5F71-DC38-986F-3012-2727B38E7F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348823" y="6573697"/>
                      <a:ext cx="5759699" cy="14685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Image 24" descr="Une image contenant cercle, capture d’écran, vortex, spirale&#10;&#10;Description générée automatiquement">
                      <a:extLst>
                        <a:ext uri="{FF2B5EF4-FFF2-40B4-BE49-F238E27FC236}">
                          <a16:creationId xmlns:a16="http://schemas.microsoft.com/office/drawing/2014/main" id="{EF602360-0CD5-9329-C0A4-4F72123FDF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280224" y="6262620"/>
                      <a:ext cx="3750297" cy="23767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Image 26" descr="Une image contenant Police, Graphique, logo, cercle&#10;&#10;Description générée automatiquement">
                      <a:extLst>
                        <a:ext uri="{FF2B5EF4-FFF2-40B4-BE49-F238E27FC236}">
                          <a16:creationId xmlns:a16="http://schemas.microsoft.com/office/drawing/2014/main" id="{066B60F1-CA66-9744-8BF7-733B183DB7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628459" y="6417758"/>
                      <a:ext cx="1838159" cy="183815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1" name="Image 58" descr="Une image contenant Graphique, cercle, Police, graphisme&#10;&#10;Description générée automatiquement">
                    <a:extLst>
                      <a:ext uri="{FF2B5EF4-FFF2-40B4-BE49-F238E27FC236}">
                        <a16:creationId xmlns:a16="http://schemas.microsoft.com/office/drawing/2014/main" id="{1FD8333C-2166-A216-23BE-127ACF18F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604738" y="7018127"/>
                    <a:ext cx="2080023" cy="203669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6" name="Graphique 62">
                  <a:extLst>
                    <a:ext uri="{FF2B5EF4-FFF2-40B4-BE49-F238E27FC236}">
                      <a16:creationId xmlns:a16="http://schemas.microsoft.com/office/drawing/2014/main" id="{0A036640-A385-A083-FAD6-E6F01C13E9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44317" y="6929014"/>
                  <a:ext cx="5285533" cy="2138082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Image 16">
              <a:extLst>
                <a:ext uri="{FF2B5EF4-FFF2-40B4-BE49-F238E27FC236}">
                  <a16:creationId xmlns:a16="http://schemas.microsoft.com/office/drawing/2014/main" id="{C3CEEE9E-25B9-0696-8FFD-4555076D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43009" y="-20985"/>
              <a:ext cx="1723246" cy="1686224"/>
            </a:xfrm>
            <a:prstGeom prst="rect">
              <a:avLst/>
            </a:prstGeom>
          </p:spPr>
        </p:pic>
      </p:grpSp>
      <p:sp>
        <p:nvSpPr>
          <p:cNvPr id="26" name="Footer Placeholder 27">
            <a:extLst>
              <a:ext uri="{FF2B5EF4-FFF2-40B4-BE49-F238E27FC236}">
                <a16:creationId xmlns:a16="http://schemas.microsoft.com/office/drawing/2014/main" id="{05EA5F56-67D3-1F83-245F-249A35B9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81727"/>
            <a:ext cx="8192660" cy="365125"/>
          </a:xfrm>
        </p:spPr>
        <p:txBody>
          <a:bodyPr/>
          <a:lstStyle/>
          <a:p>
            <a:pPr algn="l"/>
            <a:r>
              <a:rPr lang="fr-FR" sz="1000" b="1" dirty="0"/>
              <a:t>Vincent Foriel</a:t>
            </a:r>
            <a:r>
              <a:rPr lang="fr-FR" sz="1000" dirty="0"/>
              <a:t>, Frantz </a:t>
            </a:r>
            <a:r>
              <a:rPr lang="fr-FR" sz="1000" dirty="0" err="1"/>
              <a:t>Martinache</a:t>
            </a:r>
            <a:r>
              <a:rPr lang="fr-FR" sz="1000" dirty="0"/>
              <a:t>, David Mary, Nick </a:t>
            </a:r>
            <a:r>
              <a:rPr lang="fr-FR" sz="1000" dirty="0" err="1"/>
              <a:t>Cvetojevic</a:t>
            </a:r>
            <a:r>
              <a:rPr lang="fr-FR" sz="1000" dirty="0"/>
              <a:t>, Romain Laugier, Marc-Antoine </a:t>
            </a:r>
            <a:r>
              <a:rPr lang="fr-FR" sz="1000" dirty="0" err="1"/>
              <a:t>Martinod</a:t>
            </a:r>
            <a:r>
              <a:rPr lang="fr-FR" sz="1000" dirty="0"/>
              <a:t>, Sylvie </a:t>
            </a:r>
            <a:r>
              <a:rPr lang="fr-FR" sz="1000" dirty="0" err="1"/>
              <a:t>Robbe</a:t>
            </a:r>
            <a:r>
              <a:rPr lang="fr-FR" sz="1000" dirty="0"/>
              <a:t>-Dubois, Roxanne </a:t>
            </a:r>
            <a:r>
              <a:rPr lang="fr-FR" sz="1000" dirty="0" err="1"/>
              <a:t>Ligi</a:t>
            </a:r>
            <a:endParaRPr lang="fr-FR" sz="1000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1249CF94-E06A-5B75-C50F-8DF8DC3AEAFF}"/>
              </a:ext>
            </a:extLst>
          </p:cNvPr>
          <p:cNvSpPr txBox="1">
            <a:spLocks/>
          </p:cNvSpPr>
          <p:nvPr/>
        </p:nvSpPr>
        <p:spPr>
          <a:xfrm>
            <a:off x="212615" y="190380"/>
            <a:ext cx="6227324" cy="286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0" dirty="0">
                <a:latin typeface="Ubuntu" panose="020B0504030602030204" pitchFamily="34" charset="0"/>
              </a:rPr>
              <a:t>DIRECT DETECTION OF EXOPLANETS USING </a:t>
            </a:r>
            <a:r>
              <a:rPr lang="en-US" sz="1400" dirty="0">
                <a:latin typeface="Ubuntu" panose="020B0504030602030204" pitchFamily="34" charset="0"/>
              </a:rPr>
              <a:t>TUNABLE KERNEL-NULLING</a:t>
            </a:r>
            <a:endParaRPr lang="fr-FR" sz="14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66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ersonnalisé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Cambria Math</vt:lpstr>
      <vt:lpstr>Ubuntu</vt:lpstr>
      <vt:lpstr>Thème Office</vt:lpstr>
      <vt:lpstr>Nulling Interferometry</vt:lpstr>
      <vt:lpstr>Kernel-Nulling</vt:lpstr>
      <vt:lpstr>Tunable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Foriel</dc:creator>
  <cp:lastModifiedBy>Vincent Foriel</cp:lastModifiedBy>
  <cp:revision>64</cp:revision>
  <dcterms:created xsi:type="dcterms:W3CDTF">2025-01-28T14:29:09Z</dcterms:created>
  <dcterms:modified xsi:type="dcterms:W3CDTF">2025-06-27T12:37:35Z</dcterms:modified>
</cp:coreProperties>
</file>