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4660"/>
  </p:normalViewPr>
  <p:slideViewPr>
    <p:cSldViewPr snapToGrid="0">
      <p:cViewPr>
        <p:scale>
          <a:sx n="48" d="100"/>
          <a:sy n="48" d="100"/>
        </p:scale>
        <p:origin x="-2387" y="-9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83812-3155-4067-99AC-A792419B44FD}" type="datetimeFigureOut">
              <a:rPr lang="en-US" smtClean="0"/>
              <a:t>5/30/2024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9FED-1D52-48ED-BA2E-CB3809146CDF}" type="slidenum">
              <a:rPr lang="en-US" smtClean="0"/>
              <a:t>‹N°›</a:t>
            </a:fld>
            <a:endParaRPr lang="en-US"/>
          </a:p>
        </p:txBody>
      </p:sp>
    </p:spTree>
    <p:extLst>
      <p:ext uri="{BB962C8B-B14F-4D97-AF65-F5344CB8AC3E}">
        <p14:creationId xmlns:p14="http://schemas.microsoft.com/office/powerpoint/2010/main" val="262033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89FED-1D52-48ED-BA2E-CB3809146CDF}" type="slidenum">
              <a:rPr lang="en-US" smtClean="0"/>
              <a:t>1</a:t>
            </a:fld>
            <a:endParaRPr lang="en-US"/>
          </a:p>
        </p:txBody>
      </p:sp>
    </p:spTree>
    <p:extLst>
      <p:ext uri="{BB962C8B-B14F-4D97-AF65-F5344CB8AC3E}">
        <p14:creationId xmlns:p14="http://schemas.microsoft.com/office/powerpoint/2010/main" val="257898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30/05/2024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30/05/2024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30/05/2024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30/05/2024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30/05/2024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30/05/2024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30/05/2024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30/05/2024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30/05/2024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30/05/2024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30/05/2024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‹N°›</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30/05/2024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‹N°›</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10.png"/><Relationship Id="rId25" Type="http://schemas.openxmlformats.org/officeDocument/2006/relationships/image" Target="../media/image19.png"/><Relationship Id="rId2" Type="http://schemas.openxmlformats.org/officeDocument/2006/relationships/notesSlide" Target="../notesSlides/notesSlide1.xml"/><Relationship Id="rId20" Type="http://schemas.openxmlformats.org/officeDocument/2006/relationships/image" Target="../media/image13.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8.png"/><Relationship Id="rId5" Type="http://schemas.openxmlformats.org/officeDocument/2006/relationships/image" Target="../media/image3.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8.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7.jpg"/><Relationship Id="rId22" Type="http://schemas.openxmlformats.org/officeDocument/2006/relationships/image" Target="../media/image15.png"/><Relationship Id="rId27" Type="http://schemas.openxmlformats.org/officeDocument/2006/relationships/image" Target="../media/image21.png"/><Relationship Id="rId30"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89802" y="23540896"/>
            <a:ext cx="10336729" cy="15144801"/>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In the presence of unavoidable input phase aberrations, the system is not able to perfectly cancel the star light. By performing many observations, we obtain some intensity distribution intensity at the kernels’ output.</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The presence of an exoplanet in the field of view results in a shift of the distribution. The brighter the planet, the more pronounced the shift will be. When one increases the contrast, both distributions quickly become hard to distinguish. We then study different statistical (Fig. 11) tests to determine the one offering the best detection reliability.</a:t>
            </a:r>
            <a:endParaRPr lang="en-US" sz="3000"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1"/>
            <a:ext cx="31514388" cy="29425807"/>
            <a:chOff x="400085" y="9259891"/>
            <a:chExt cx="31514388" cy="29425807"/>
          </a:xfrm>
        </p:grpSpPr>
        <mc:AlternateContent xmlns:mc="http://schemas.openxmlformats.org/markup-compatibility/2006" xmlns:a14="http://schemas.microsoft.com/office/drawing/2010/main">
          <mc:Choice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6"/>
                  <a:ext cx="10064094" cy="6386544"/>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Coming from telecom technologies, the thermo-optic phase shifters consist of heating a fiber core using an electrode to increase the optical index and thus induce an artificial </a:t>
                  </a: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Thanks to the compactness of such systems, the heat transfer is fast enough to have response time of about </a:t>
                  </a:r>
                  <a14:m>
                    <m:oMath xmlns:m="http://schemas.openxmlformats.org/officeDocument/2006/math">
                      <m:r>
                        <a:rPr lang="en-US" sz="3000" b="0" i="1" smtClean="0">
                          <a:solidFill>
                            <a:srgbClr val="37322F"/>
                          </a:solidFill>
                          <a:latin typeface="Cambria Math" panose="02040503050406030204" pitchFamily="18" charset="0"/>
                        </a:rPr>
                        <m:t>1</m:t>
                      </m:r>
                      <m:r>
                        <a:rPr lang="en-US" sz="3000" b="0" i="1" smtClean="0">
                          <a:solidFill>
                            <a:srgbClr val="37322F"/>
                          </a:solidFill>
                          <a:latin typeface="Cambria Math" panose="02040503050406030204" pitchFamily="18" charset="0"/>
                        </a:rPr>
                        <m:t> </m:t>
                      </m:r>
                      <m:r>
                        <a:rPr lang="en-US" sz="3000" b="0" i="1" smtClean="0">
                          <a:solidFill>
                            <a:srgbClr val="37322F"/>
                          </a:solidFill>
                          <a:latin typeface="Cambria Math" panose="02040503050406030204" pitchFamily="18" charset="0"/>
                        </a:rPr>
                        <m:t>𝑚𝑠</m:t>
                      </m:r>
                    </m:oMath>
                  </a14:m>
                  <a:r>
                    <a:rPr lang="en-US" sz="30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000" b="0" i="1" smtClean="0">
                          <a:solidFill>
                            <a:srgbClr val="37322F"/>
                          </a:solidFill>
                          <a:latin typeface="Cambria Math" panose="02040503050406030204" pitchFamily="18" charset="0"/>
                        </a:rPr>
                        <m:t>𝜆</m:t>
                      </m:r>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1</m:t>
                      </m:r>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65</m:t>
                      </m:r>
                      <m:r>
                        <a:rPr lang="en-US" sz="3000" b="0" i="1" smtClean="0">
                          <a:solidFill>
                            <a:srgbClr val="37322F"/>
                          </a:solidFill>
                          <a:latin typeface="Cambria Math" panose="02040503050406030204" pitchFamily="18" charset="0"/>
                        </a:rPr>
                        <m:t> </m:t>
                      </m:r>
                      <m:r>
                        <a:rPr lang="en-US" sz="3000" b="0" i="1" smtClean="0">
                          <a:solidFill>
                            <a:srgbClr val="37322F"/>
                          </a:solidFill>
                          <a:latin typeface="Cambria Math" panose="02040503050406030204" pitchFamily="18" charset="0"/>
                        </a:rPr>
                        <m:t>𝜇</m:t>
                      </m:r>
                      <m:r>
                        <a:rPr lang="en-US" sz="3000" b="0" i="1" smtClean="0">
                          <a:solidFill>
                            <a:srgbClr val="37322F"/>
                          </a:solidFill>
                          <a:latin typeface="Cambria Math" panose="02040503050406030204" pitchFamily="18" charset="0"/>
                        </a:rPr>
                        <m:t>𝑚</m:t>
                      </m:r>
                    </m:oMath>
                  </a14:m>
                  <a:endParaRPr lang="en-US" sz="30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xmlns="">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6"/>
                  <a:ext cx="10064094" cy="6386544"/>
                </a:xfrm>
                <a:prstGeom prst="roundRect">
                  <a:avLst>
                    <a:gd name="adj" fmla="val 10750"/>
                  </a:avLst>
                </a:prstGeom>
                <a:blipFill>
                  <a:blip r:embed="rId3"/>
                  <a:stretch>
                    <a:fillRect/>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1"/>
              <a:ext cx="31514388" cy="29425807"/>
              <a:chOff x="400085" y="9259891"/>
              <a:chExt cx="31514388" cy="29425807"/>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1"/>
                <a:ext cx="31514388" cy="29425807"/>
                <a:chOff x="400085" y="9259891"/>
                <a:chExt cx="31514388" cy="29425807"/>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1"/>
                  <a:ext cx="31514388" cy="15733710"/>
                  <a:chOff x="479741" y="7597171"/>
                  <a:chExt cx="31514388" cy="15807406"/>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7" y="7597171"/>
                    <a:ext cx="31472022" cy="13916018"/>
                    <a:chOff x="244826" y="7313550"/>
                    <a:chExt cx="28530055" cy="3425344"/>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6" y="7313550"/>
                      <a:ext cx="17701517" cy="89532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000" dirty="0">
                          <a:solidFill>
                            <a:srgbClr val="37322F"/>
                          </a:solidFill>
                          <a:latin typeface="Gill Sans Nova" panose="020B0602020104020203" pitchFamily="34" charset="0"/>
                          <a:cs typeface="Aharoni" panose="020F0502020204030204" pitchFamily="2" charset="-79"/>
                        </a:rPr>
                        <a:t>This poster presents a thesis that aims to enhance nulling interferometry for exoplanet detection using a four-telescope architecture named Kernel-</a:t>
                      </a:r>
                      <a:r>
                        <a:rPr lang="en-US" sz="3000" dirty="0" err="1">
                          <a:solidFill>
                            <a:srgbClr val="37322F"/>
                          </a:solidFill>
                          <a:latin typeface="Gill Sans Nova" panose="020B0602020104020203" pitchFamily="34" charset="0"/>
                          <a:cs typeface="Aharoni" panose="020F0502020204030204" pitchFamily="2" charset="-79"/>
                        </a:rPr>
                        <a:t>Nuller</a:t>
                      </a:r>
                      <a:r>
                        <a:rPr lang="en-US" sz="30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 first objective is to develop a technique that allows to find the best shifts to inject to optimize the component performance. A second step consists of analyzing intensity distributions produced and applying statistical tests and machine learning to extract valuable information. This poster presents the preliminary results.</a:t>
                      </a:r>
                    </a:p>
                  </p:txBody>
                </p:sp>
                <mc:AlternateContent xmlns:mc="http://schemas.openxmlformats.org/markup-compatibility/2006" xmlns:a14="http://schemas.microsoft.com/office/drawing/2010/main">
                  <mc:Choice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319182"/>
                          <a:ext cx="9363479" cy="2419712"/>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000" dirty="0">
                              <a:solidFill>
                                <a:srgbClr val="37322F"/>
                              </a:solidFill>
                              <a:latin typeface="Gill Sans Nova" panose="020B0602020104020203" pitchFamily="34" charset="0"/>
                            </a:rPr>
                            <a:t>To find the best phase shifts to introduce, I proposed an algorithm inspired by dichotomy and gradient descent that accepts or rejects steps in the parameter space according to the bright </a:t>
                          </a:r>
                          <a14:m>
                            <m:oMath xmlns:m="http://schemas.openxmlformats.org/officeDocument/2006/math">
                              <m:sSub>
                                <m:sSubPr>
                                  <m:ctrlPr>
                                    <a:rPr lang="fr-FR" sz="3000" b="0" i="1" smtClean="0">
                                      <a:solidFill>
                                        <a:srgbClr val="37322F"/>
                                      </a:solidFill>
                                      <a:latin typeface="Cambria Math" panose="02040503050406030204" pitchFamily="18" charset="0"/>
                                    </a:rPr>
                                  </m:ctrlPr>
                                </m:sSubPr>
                                <m:e>
                                  <m:r>
                                    <a:rPr lang="fr-FR" sz="3000" b="0" i="1" smtClean="0">
                                      <a:solidFill>
                                        <a:srgbClr val="37322F"/>
                                      </a:solidFill>
                                      <a:latin typeface="Cambria Math" panose="02040503050406030204" pitchFamily="18" charset="0"/>
                                    </a:rPr>
                                    <m:t>𝑀</m:t>
                                  </m:r>
                                </m:e>
                                <m:sub>
                                  <m:r>
                                    <a:rPr lang="fr-FR" sz="3000" b="0" i="1" smtClean="0">
                                      <a:solidFill>
                                        <a:srgbClr val="37322F"/>
                                      </a:solidFill>
                                      <a:latin typeface="Cambria Math" panose="02040503050406030204" pitchFamily="18" charset="0"/>
                                    </a:rPr>
                                    <m:t>1</m:t>
                                  </m:r>
                                </m:sub>
                              </m:sSub>
                            </m:oMath>
                          </a14:m>
                          <a:r>
                            <a:rPr lang="en-US" sz="3000" dirty="0">
                              <a:solidFill>
                                <a:srgbClr val="37322F"/>
                              </a:solidFill>
                              <a:latin typeface="Gill Sans Nova" panose="020B0602020104020203" pitchFamily="34" charset="0"/>
                            </a:rPr>
                            <a:t> and dark asymmetry </a:t>
                          </a:r>
                          <a14:m>
                            <m:oMath xmlns:m="http://schemas.openxmlformats.org/officeDocument/2006/math">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𝑀</m:t>
                                  </m:r>
                                </m:e>
                                <m:sub>
                                  <m:r>
                                    <a:rPr lang="en-US" sz="3000" b="0" i="1" smtClean="0">
                                      <a:solidFill>
                                        <a:srgbClr val="37322F"/>
                                      </a:solidFill>
                                      <a:latin typeface="Cambria Math" panose="02040503050406030204" pitchFamily="18" charset="0"/>
                                    </a:rPr>
                                    <m:t>2</m:t>
                                  </m:r>
                                </m:sub>
                              </m:sSub>
                            </m:oMath>
                          </a14:m>
                          <a:r>
                            <a:rPr lang="en-US" sz="3000" dirty="0">
                              <a:solidFill>
                                <a:srgbClr val="37322F"/>
                              </a:solidFill>
                              <a:latin typeface="Gill Sans Nova" panose="020B0602020104020203" pitchFamily="34" charset="0"/>
                            </a:rPr>
                            <a:t> metrics. </a:t>
                          </a:r>
                          <a14:m>
                            <m:oMath xmlns:m="http://schemas.openxmlformats.org/officeDocument/2006/math">
                              <m:r>
                                <a:rPr lang="en-US" sz="3000" b="0" i="1" smtClean="0">
                                  <a:solidFill>
                                    <a:srgbClr val="37322F"/>
                                  </a:solidFill>
                                  <a:latin typeface="Cambria Math" panose="02040503050406030204" pitchFamily="18" charset="0"/>
                                </a:rPr>
                                <m:t>𝐵</m:t>
                              </m:r>
                            </m:oMath>
                          </a14:m>
                          <a:r>
                            <a:rPr lang="en-US" sz="3000" dirty="0">
                              <a:solidFill>
                                <a:srgbClr val="37322F"/>
                              </a:solidFill>
                              <a:latin typeface="Gill Sans Nova" panose="020B0602020104020203" pitchFamily="34" charset="0"/>
                            </a:rPr>
                            <a:t> and </a:t>
                          </a:r>
                          <a14:m>
                            <m:oMath xmlns:m="http://schemas.openxmlformats.org/officeDocument/2006/math">
                              <m:r>
                                <a:rPr lang="en-US" sz="3000" b="0" i="1" smtClean="0">
                                  <a:solidFill>
                                    <a:srgbClr val="37322F"/>
                                  </a:solidFill>
                                  <a:latin typeface="Cambria Math" panose="02040503050406030204" pitchFamily="18" charset="0"/>
                                </a:rPr>
                                <m:t>𝐷</m:t>
                              </m:r>
                            </m:oMath>
                          </a14:m>
                          <a:r>
                            <a:rPr lang="en-US" sz="3000" dirty="0">
                              <a:solidFill>
                                <a:srgbClr val="37322F"/>
                              </a:solidFill>
                              <a:latin typeface="Gill Sans Nova" panose="020B0602020104020203" pitchFamily="34" charset="0"/>
                            </a:rPr>
                            <a:t> are respectively the bright and darks output intensities (Fig. 1).</a:t>
                          </a:r>
                          <a:endParaRPr lang="en-US" sz="3000" i="1" dirty="0">
                            <a:solidFill>
                              <a:srgbClr val="37322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000" i="1" smtClean="0">
                                        <a:solidFill>
                                          <a:srgbClr val="37322F"/>
                                        </a:solidFill>
                                        <a:latin typeface="Cambria Math" panose="02040503050406030204" pitchFamily="18" charset="0"/>
                                      </a:rPr>
                                    </m:ctrlPr>
                                  </m:sSubPr>
                                  <m:e>
                                    <m:r>
                                      <a:rPr lang="en-US" sz="3000" i="1">
                                        <a:solidFill>
                                          <a:srgbClr val="37322F"/>
                                        </a:solidFill>
                                        <a:latin typeface="Cambria Math" panose="02040503050406030204" pitchFamily="18" charset="0"/>
                                      </a:rPr>
                                      <m:t>𝑀</m:t>
                                    </m:r>
                                  </m:e>
                                  <m:sub>
                                    <m:r>
                                      <a:rPr lang="en-US" sz="3000" i="1">
                                        <a:solidFill>
                                          <a:srgbClr val="37322F"/>
                                        </a:solidFill>
                                        <a:latin typeface="Cambria Math" panose="02040503050406030204" pitchFamily="18" charset="0"/>
                                      </a:rPr>
                                      <m:t>1</m:t>
                                    </m:r>
                                  </m:sub>
                                </m:sSub>
                                <m:r>
                                  <a:rPr lang="en-US" sz="3000" i="1">
                                    <a:solidFill>
                                      <a:srgbClr val="37322F"/>
                                    </a:solidFill>
                                    <a:latin typeface="Cambria Math" panose="02040503050406030204" pitchFamily="18" charset="0"/>
                                  </a:rPr>
                                  <m:t>=</m:t>
                                </m:r>
                                <m:r>
                                  <a:rPr lang="en-US" sz="3000" i="1">
                                    <a:solidFill>
                                      <a:srgbClr val="37322F"/>
                                    </a:solidFill>
                                    <a:latin typeface="Cambria Math" panose="02040503050406030204" pitchFamily="18" charset="0"/>
                                  </a:rPr>
                                  <m:t>𝐵</m:t>
                                </m:r>
                              </m:oMath>
                            </m:oMathPara>
                          </a14:m>
                          <a:endParaRPr lang="en-US" sz="3000" dirty="0">
                            <a:solidFill>
                              <a:srgbClr val="37322F"/>
                            </a:solidFill>
                            <a:latin typeface="Gill Sans Nova" panose="020B0602020104020203" pitchFamily="34" charset="0"/>
                          </a:endParaRPr>
                        </a:p>
                        <a:p>
                          <a:pPr/>
                          <a14:m>
                            <m:oMathPara xmlns:m="http://schemas.openxmlformats.org/officeDocument/2006/math">
                              <m:oMathParaPr>
                                <m:jc m:val="centerGroup"/>
                              </m:oMathParaPr>
                              <m:oMath xmlns:m="http://schemas.openxmlformats.org/officeDocument/2006/math">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𝑀</m:t>
                                    </m:r>
                                  </m:e>
                                  <m:sub>
                                    <m:r>
                                      <a:rPr lang="en-US" sz="3000" b="0" i="1" smtClean="0">
                                        <a:solidFill>
                                          <a:srgbClr val="37322F"/>
                                        </a:solidFill>
                                        <a:latin typeface="Cambria Math" panose="02040503050406030204" pitchFamily="18" charset="0"/>
                                      </a:rPr>
                                      <m:t>2</m:t>
                                    </m:r>
                                  </m:sub>
                                </m:sSub>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1</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2</m:t>
                                        </m:r>
                                      </m:sub>
                                    </m:sSub>
                                  </m:e>
                                </m:d>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3</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4</m:t>
                                        </m:r>
                                      </m:sub>
                                    </m:sSub>
                                  </m:e>
                                </m:d>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5</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6</m:t>
                                        </m:r>
                                      </m:sub>
                                    </m:sSub>
                                  </m:e>
                                </m:d>
                              </m:oMath>
                            </m:oMathPara>
                          </a14:m>
                          <a:endParaRPr lang="en-US" sz="3000" dirty="0">
                            <a:solidFill>
                              <a:srgbClr val="37322F"/>
                            </a:solidFill>
                            <a:latin typeface="Gill Sans Nova" panose="020B0602020104020203" pitchFamily="34" charset="0"/>
                          </a:endParaRPr>
                        </a:p>
                      </p:txBody>
                    </p:sp>
                  </mc:Choice>
                  <mc:Fallback xmlns="">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319182"/>
                          <a:ext cx="9363479" cy="2419712"/>
                        </a:xfrm>
                        <a:prstGeom prst="roundRect">
                          <a:avLst>
                            <a:gd name="adj" fmla="val 8279"/>
                          </a:avLst>
                        </a:prstGeom>
                        <a:blipFill>
                          <a:blip r:embed="rId4"/>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Earth’s rotation</a:t>
                      </a:r>
                      <a:r>
                        <a:rPr lang="en-US" sz="3000" dirty="0">
                          <a:solidFill>
                            <a:srgbClr val="37322F"/>
                          </a:solidFill>
                          <a:latin typeface="Gill Sans Nova" panose="020B0602020104020203" pitchFamily="34" charset="0"/>
                        </a:rPr>
                        <a:t>, the kernel distribution will shift according to a known modulation (Fig. 3). For each kernel output, one fits this modulation to the data points, giving the position and contrast of the potential object. By averaging all these parameters and computing a global fit, we can then see if this latter is well correlated with each kernel modulation.</a:t>
                      </a:r>
                      <a:endParaRPr lang="en-US" sz="3000"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1682712"/>
                    <a:ext cx="10064094" cy="11721865"/>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a:t>
                    </a:r>
                    <a:r>
                      <a:rPr lang="en-US" sz="3200" b="1" dirty="0">
                        <a:solidFill>
                          <a:srgbClr val="37322F"/>
                        </a:solidFill>
                        <a:latin typeface="Congenial SemiBold" panose="02000503040000020004" pitchFamily="2" charset="0"/>
                        <a:cs typeface="Aharoni" panose="020F0502020204030204" pitchFamily="2" charset="-79"/>
                      </a:rPr>
                      <a:t>VLTI</a:t>
                    </a:r>
                    <a:endParaRPr kumimoji="0" lang="en-US" sz="2000" b="1"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This technique consists in taking advantage of the angular separation and the coherence properties of the light to destroy the star light without destroying the one coming from the planet. Our approach</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enhances this principle by</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from 3 telescopes</a:t>
                    </a:r>
                    <a:r>
                      <a:rPr lang="en-US" sz="3000" baseline="30000" dirty="0">
                        <a:solidFill>
                          <a:srgbClr val="37322F"/>
                        </a:solidFill>
                        <a:latin typeface="Gill Sans Nova" panose="020B0602020104020203" pitchFamily="34" charset="0"/>
                      </a:rPr>
                      <a:t> </a:t>
                    </a:r>
                    <a:r>
                      <a:rPr lang="en-US" sz="3000" b="1" baseline="30000" dirty="0">
                        <a:solidFill>
                          <a:srgbClr val="37322F"/>
                        </a:solidFill>
                        <a:latin typeface="Gill Sans Nova" panose="020B0602020104020203" pitchFamily="34" charset="0"/>
                      </a:rPr>
                      <a:t>[1]</a:t>
                    </a:r>
                    <a:r>
                      <a:rPr lang="en-US" sz="3000" dirty="0">
                        <a:solidFill>
                          <a:srgbClr val="37322F"/>
                        </a:solidFill>
                        <a:latin typeface="Gill Sans Nova" panose="020B0602020104020203" pitchFamily="34" charset="0"/>
                      </a:rPr>
                      <a:t> or</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more to be less sensitive to</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low order phase aberrations</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and asymmetries</a:t>
                    </a:r>
                    <a:r>
                      <a:rPr lang="en-US" sz="3000" baseline="30000" dirty="0">
                        <a:solidFill>
                          <a:srgbClr val="37322F"/>
                        </a:solidFill>
                        <a:latin typeface="Gill Sans Nova" panose="020B0602020104020203" pitchFamily="34" charset="0"/>
                      </a:rPr>
                      <a:t> </a:t>
                    </a:r>
                    <a:r>
                      <a:rPr lang="en-US" sz="3000" b="1" baseline="30000" dirty="0">
                        <a:solidFill>
                          <a:srgbClr val="37322F"/>
                        </a:solidFill>
                        <a:latin typeface="Gill Sans Nova" panose="020B0602020104020203" pitchFamily="34" charset="0"/>
                      </a:rPr>
                      <a:t>[2]</a:t>
                    </a:r>
                    <a:r>
                      <a:rPr lang="en-US" sz="3000" dirty="0">
                        <a:solidFill>
                          <a:srgbClr val="37322F"/>
                        </a:solidFill>
                        <a:latin typeface="Gill Sans Nova" panose="020B0602020104020203" pitchFamily="34" charset="0"/>
                      </a:rPr>
                      <a:t> the</a:t>
                    </a:r>
                    <a:br>
                      <a:rPr lang="en-US" sz="3000" dirty="0">
                        <a:solidFill>
                          <a:srgbClr val="37322F"/>
                        </a:solidFill>
                        <a:latin typeface="Gill Sans Nova" panose="020B0602020104020203" pitchFamily="34" charset="0"/>
                      </a:rPr>
                    </a:br>
                    <a:r>
                      <a:rPr lang="en-US" sz="3000" dirty="0">
                        <a:solidFill>
                          <a:srgbClr val="37322F"/>
                        </a:solidFill>
                        <a:latin typeface="Gill Sans Nova" panose="020B0602020104020203" pitchFamily="34" charset="0"/>
                      </a:rPr>
                      <a:t>output to better constrain</a:t>
                    </a:r>
                    <a:br>
                      <a:rPr lang="en-US" sz="3000" dirty="0">
                        <a:solidFill>
                          <a:srgbClr val="37322F"/>
                        </a:solidFill>
                        <a:latin typeface="Gill Sans Nova" panose="020B0602020104020203" pitchFamily="34" charset="0"/>
                      </a:rPr>
                    </a:br>
                    <a:r>
                      <a:rPr lang="en-US" sz="3000" dirty="0">
                        <a:solidFill>
                          <a:srgbClr val="37322F"/>
                        </a:solidFill>
                        <a:latin typeface="Gill Sans Nova" panose="020B0602020104020203" pitchFamily="34" charset="0"/>
                      </a:rPr>
                      <a:t>the planet position</a:t>
                    </a:r>
                    <a:r>
                      <a:rPr lang="en-US" sz="3200" dirty="0">
                        <a:solidFill>
                          <a:srgbClr val="37322F"/>
                        </a:solidFill>
                        <a:latin typeface="Gill Sans Nova" panose="020B0602020104020203" pitchFamily="34" charset="0"/>
                      </a:rPr>
                      <a:t>.</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xmlns:a14="http://schemas.microsoft.com/office/drawing/2010/main">
              <mc:Choice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These pro</a:t>
                      </a:r>
                      <a:r>
                        <a:rPr lang="en-US" sz="3000" noProof="0" dirty="0">
                          <a:solidFill>
                            <a:srgbClr val="37322F"/>
                          </a:solidFill>
                          <a:latin typeface="Gill Sans Nova" panose="020B0602020104020203" pitchFamily="34" charset="0"/>
                        </a:rPr>
                        <a:t>mising</a:t>
                      </a:r>
                      <a:r>
                        <a:rPr lang="en-US" sz="3000" dirty="0">
                          <a:solidFill>
                            <a:srgbClr val="37322F"/>
                          </a:solidFill>
                          <a:latin typeface="Gill Sans Nova" panose="020B0602020104020203" pitchFamily="34" charset="0"/>
                        </a:rPr>
                        <a:t> results are mitigated by the persistent sensitivity to high order phase aberration. A contrast of </a:t>
                      </a:r>
                      <a14:m>
                        <m:oMath xmlns:m="http://schemas.openxmlformats.org/officeDocument/2006/math">
                          <m:sSup>
                            <m:sSupPr>
                              <m:ctrlPr>
                                <a:rPr lang="en-US" sz="3000" b="0" i="1" smtClean="0">
                                  <a:solidFill>
                                    <a:srgbClr val="37322F"/>
                                  </a:solidFill>
                                  <a:latin typeface="Cambria Math" panose="02040503050406030204" pitchFamily="18" charset="0"/>
                                </a:rPr>
                              </m:ctrlPr>
                            </m:sSupPr>
                            <m:e>
                              <m:r>
                                <a:rPr lang="en-US" sz="3000" b="0" i="1" smtClean="0">
                                  <a:solidFill>
                                    <a:srgbClr val="37322F"/>
                                  </a:solidFill>
                                  <a:latin typeface="Cambria Math" panose="02040503050406030204" pitchFamily="18" charset="0"/>
                                </a:rPr>
                                <m:t>10</m:t>
                              </m:r>
                            </m:e>
                            <m:sup>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6</m:t>
                              </m:r>
                            </m:sup>
                          </m:sSup>
                        </m:oMath>
                      </a14:m>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requires an </a:t>
                      </a:r>
                      <a:r>
                        <a:rPr kumimoji="0" lang="en-US" sz="3000" b="1" i="0" u="none" strike="noStrike" kern="1200" cap="none" spc="0" normalizeH="0" baseline="0" noProof="0" dirty="0">
                          <a:ln>
                            <a:noFill/>
                          </a:ln>
                          <a:solidFill>
                            <a:srgbClr val="37322F"/>
                          </a:solidFill>
                          <a:effectLst/>
                          <a:uLnTx/>
                          <a:uFillTx/>
                          <a:latin typeface="Gill Sans Nova" panose="020B0602020104020203" pitchFamily="34" charset="0"/>
                        </a:rPr>
                        <a:t>AO</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 correction that brings phase aberrations below </a:t>
                      </a:r>
                      <a14:m>
                        <m:oMath xmlns:m="http://schemas.openxmlformats.org/officeDocument/2006/math">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𝜆</m:t>
                          </m:r>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m:t>
                          </m:r>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100</m:t>
                          </m:r>
                        </m:oMath>
                      </a14:m>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a:t>
                      </a:r>
                      <a:r>
                        <a:rPr kumimoji="0" lang="en-US" sz="3000" b="1" i="0" u="none" strike="noStrike" kern="1200" cap="none" spc="0" normalizeH="0" baseline="0" noProof="0" dirty="0">
                          <a:ln>
                            <a:noFill/>
                          </a:ln>
                          <a:solidFill>
                            <a:srgbClr val="37322F"/>
                          </a:solidFill>
                          <a:effectLst/>
                          <a:uLnTx/>
                          <a:uFillTx/>
                          <a:latin typeface="Gill Sans Nova" panose="020B0602020104020203" pitchFamily="34" charset="0"/>
                        </a:rPr>
                        <a:t>RMS</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a:t>
                      </a:r>
                      <a:r>
                        <a:rPr lang="en-US" sz="3000" dirty="0">
                          <a:solidFill>
                            <a:srgbClr val="37322F"/>
                          </a:solidFill>
                          <a:latin typeface="Gill Sans Nova" panose="020B0602020104020203" pitchFamily="34" charset="0"/>
                        </a:rPr>
                        <a:t>Also, the </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prospects will consist of </a:t>
                      </a:r>
                      <a:r>
                        <a:rPr lang="en-US" sz="3000" dirty="0">
                          <a:solidFill>
                            <a:srgbClr val="37322F"/>
                          </a:solidFill>
                          <a:latin typeface="Gill Sans Nova" panose="020B0602020104020203" pitchFamily="34" charset="0"/>
                        </a:rPr>
                        <a:t>deeply investigating which is the best test statistic (and consider new ones), </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making these simulations chromatic and confirming these results on a test bed.</a:t>
                      </a:r>
                      <a:endPar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mc:Choice>
              <mc:Fallback xmlns="">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5"/>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272256"/>
                <a:ext cx="10064094" cy="6413442"/>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000" dirty="0">
                    <a:solidFill>
                      <a:srgbClr val="37322F"/>
                    </a:solidFill>
                    <a:latin typeface="Gill Sans Nova" panose="020B0602020104020203" pitchFamily="34" charset="0"/>
                  </a:rPr>
                  <a:t>The idea of our architecture is to combine the nulling interferometry with the phase shifter technology to make an active optical component that can be calibrated to compensate the phase aberration induced by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1144250" y="471947"/>
              <a:ext cx="20338647"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4" name="Groupe 3">
            <a:extLst>
              <a:ext uri="{FF2B5EF4-FFF2-40B4-BE49-F238E27FC236}">
                <a16:creationId xmlns:a16="http://schemas.microsoft.com/office/drawing/2014/main" id="{515FBFC3-547D-36BA-A66E-E6D179168B40}"/>
              </a:ext>
            </a:extLst>
          </p:cNvPr>
          <p:cNvGrpSpPr/>
          <p:nvPr/>
        </p:nvGrpSpPr>
        <p:grpSpPr>
          <a:xfrm>
            <a:off x="5311929" y="16357856"/>
            <a:ext cx="5046755" cy="5000980"/>
            <a:chOff x="1704197" y="29511457"/>
            <a:chExt cx="8039500" cy="796657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9931" y="29511457"/>
              <a:ext cx="7713765" cy="5528081"/>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04197" y="34977562"/>
              <a:ext cx="8039500" cy="2500474"/>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The signals are placed in phase opposition to destroy the on-axis source and let the light from nearby objects</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66088" y="29238923"/>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67" name="Groupe 66">
            <a:extLst>
              <a:ext uri="{FF2B5EF4-FFF2-40B4-BE49-F238E27FC236}">
                <a16:creationId xmlns:a16="http://schemas.microsoft.com/office/drawing/2014/main" id="{B4D4F6DF-716E-FEB6-F793-F851771100EB}"/>
              </a:ext>
            </a:extLst>
          </p:cNvPr>
          <p:cNvGrpSpPr/>
          <p:nvPr/>
        </p:nvGrpSpPr>
        <p:grpSpPr>
          <a:xfrm>
            <a:off x="20491502" y="8561797"/>
            <a:ext cx="11658705" cy="5204309"/>
            <a:chOff x="20491502" y="8561797"/>
            <a:chExt cx="11658705" cy="5204309"/>
          </a:xfrm>
        </p:grpSpPr>
        <p:pic>
          <p:nvPicPr>
            <p:cNvPr id="66" name="Image 65" descr="Une image contenant texte, capture d’écran, diagramme&#10;&#10;Description générée automatiquement">
              <a:extLst>
                <a:ext uri="{FF2B5EF4-FFF2-40B4-BE49-F238E27FC236}">
                  <a16:creationId xmlns:a16="http://schemas.microsoft.com/office/drawing/2014/main" id="{8E461CDC-EC82-A9EB-0FB7-73AC4B415D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91502" y="8561797"/>
              <a:ext cx="11658705" cy="5204309"/>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20793584" y="12896523"/>
              <a:ext cx="4704332" cy="815838"/>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a:t>
              </a:r>
              <a:br>
                <a:rPr lang="en-US" sz="2400" dirty="0">
                  <a:solidFill>
                    <a:schemeClr val="tx1">
                      <a:lumMod val="50000"/>
                      <a:lumOff val="50000"/>
                    </a:schemeClr>
                  </a:solidFill>
                  <a:latin typeface="Gill Sans Nova" panose="020B0602020104020203" pitchFamily="34" charset="0"/>
                </a:rPr>
              </a:br>
              <a:r>
                <a:rPr lang="en-US" sz="2400" dirty="0">
                  <a:solidFill>
                    <a:schemeClr val="tx1">
                      <a:lumMod val="50000"/>
                      <a:lumOff val="50000"/>
                    </a:schemeClr>
                  </a:solidFill>
                  <a:latin typeface="Gill Sans Nova" panose="020B0602020104020203" pitchFamily="34" charset="0"/>
                </a:rPr>
                <a:t>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4335"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73712" y="35347334"/>
            <a:ext cx="8786790" cy="3100283"/>
            <a:chOff x="11422101" y="17095334"/>
            <a:chExt cx="8786790" cy="3100283"/>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0"/>
            <a:stretch>
              <a:fillRect/>
            </a:stretch>
          </p:blipFill>
          <p:spPr>
            <a:xfrm>
              <a:off x="16164797" y="17095334"/>
              <a:ext cx="4044094" cy="3100283"/>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22101" y="17756125"/>
              <a:ext cx="4522991" cy="1938992"/>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wafer that contains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65308" y="17766296"/>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1"/>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2"/>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6: Phase and amplitude of the 4 input signals on the 6 dark outputs before (top) and after (bottom)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On-sky contribution </a:t>
            </a:r>
            <a:r>
              <a:rPr kumimoji="0" lang="fr-FR"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a:t>
            </a:r>
            <a:endPar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By weighting the kernel transmission map by the output intensity and integrating it over the parallactic angle, we can create a map of the source of input light. By combining the 3 maps, one can constrain precisely which part of the sky contributed the most to the data we have. Thus, this process reveals the approximative object location, spread by the input phase aberrations.</a:t>
            </a:r>
            <a:endPar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18" name="Group 17">
            <a:extLst>
              <a:ext uri="{FF2B5EF4-FFF2-40B4-BE49-F238E27FC236}">
                <a16:creationId xmlns:a16="http://schemas.microsoft.com/office/drawing/2014/main" id="{4B40CB9F-60FC-8F79-E698-CEB50B9F6160}"/>
              </a:ext>
            </a:extLst>
          </p:cNvPr>
          <p:cNvGrpSpPr/>
          <p:nvPr/>
        </p:nvGrpSpPr>
        <p:grpSpPr>
          <a:xfrm>
            <a:off x="11004243" y="33666172"/>
            <a:ext cx="10320510" cy="4789414"/>
            <a:chOff x="10971665" y="27299794"/>
            <a:chExt cx="10320510" cy="4789414"/>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3"/>
            <a:stretch>
              <a:fillRect/>
            </a:stretch>
          </p:blipFill>
          <p:spPr>
            <a:xfrm>
              <a:off x="10971665" y="27299794"/>
              <a:ext cx="10320510" cy="3434516"/>
            </a:xfrm>
            <a:prstGeom prst="rect">
              <a:avLst/>
            </a:prstGeom>
          </p:spPr>
        </p:pic>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C3A503C0-CB22-25C3-21F6-0D113AF458E0}"/>
                    </a:ext>
                  </a:extLst>
                </p:cNvPr>
                <p:cNvSpPr txBox="1"/>
                <p:nvPr/>
              </p:nvSpPr>
              <p:spPr>
                <a:xfrm>
                  <a:off x="11669341" y="30888879"/>
                  <a:ext cx="8915887" cy="1200329"/>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8: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 contrast of </a:t>
                  </a:r>
                  <a14:m>
                    <m:oMath xmlns:m="http://schemas.openxmlformats.org/officeDocument/2006/math">
                      <m:sSup>
                        <m:sSupPr>
                          <m:ctrlPr>
                            <a:rPr lang="fr-FR" sz="2400" b="0" i="1" smtClean="0">
                              <a:solidFill>
                                <a:schemeClr val="tx1">
                                  <a:lumMod val="50000"/>
                                  <a:lumOff val="50000"/>
                                </a:schemeClr>
                              </a:solidFill>
                              <a:latin typeface="Cambria Math" panose="02040503050406030204" pitchFamily="18" charset="0"/>
                            </a:rPr>
                          </m:ctrlPr>
                        </m:sSupPr>
                        <m:e>
                          <m:r>
                            <a:rPr lang="fr-FR" sz="2400" b="0" i="1" smtClean="0">
                              <a:solidFill>
                                <a:schemeClr val="tx1">
                                  <a:lumMod val="50000"/>
                                  <a:lumOff val="50000"/>
                                </a:schemeClr>
                              </a:solidFill>
                              <a:latin typeface="Cambria Math" panose="02040503050406030204" pitchFamily="18" charset="0"/>
                            </a:rPr>
                            <m:t>10</m:t>
                          </m:r>
                        </m:e>
                        <m:sup>
                          <m:r>
                            <a:rPr lang="fr-FR" sz="2400" b="0" i="1" smtClean="0">
                              <a:solidFill>
                                <a:schemeClr val="tx1">
                                  <a:lumMod val="50000"/>
                                  <a:lumOff val="50000"/>
                                </a:schemeClr>
                              </a:solidFill>
                              <a:latin typeface="Cambria Math" panose="02040503050406030204" pitchFamily="18" charset="0"/>
                            </a:rPr>
                            <m:t>−</m:t>
                          </m:r>
                          <m:r>
                            <a:rPr lang="fr-FR" sz="2400" b="0" i="1" smtClean="0">
                              <a:solidFill>
                                <a:schemeClr val="tx1">
                                  <a:lumMod val="50000"/>
                                  <a:lumOff val="50000"/>
                                </a:schemeClr>
                              </a:solidFill>
                              <a:latin typeface="Cambria Math" panose="02040503050406030204" pitchFamily="18" charset="0"/>
                            </a:rPr>
                            <m:t>3</m:t>
                          </m:r>
                        </m:sup>
                      </m:sSup>
                    </m:oMath>
                  </a14:m>
                  <a:r>
                    <a:rPr lang="en-US" sz="2400" dirty="0">
                      <a:solidFill>
                        <a:schemeClr val="tx1">
                          <a:lumMod val="50000"/>
                          <a:lumOff val="50000"/>
                        </a:schemeClr>
                      </a:solidFill>
                      <a:latin typeface="Gill Sans Nova" panose="020B0602020104020203" pitchFamily="34" charset="0"/>
                    </a:rPr>
                    <a:t>  and phase perturbations RMS around </a:t>
                  </a:r>
                  <a14:m>
                    <m:oMath xmlns:m="http://schemas.openxmlformats.org/officeDocument/2006/math">
                      <m:r>
                        <a:rPr lang="fr-FR" sz="2400" b="0" i="1" smtClean="0">
                          <a:solidFill>
                            <a:schemeClr val="tx1">
                              <a:lumMod val="50000"/>
                              <a:lumOff val="50000"/>
                            </a:schemeClr>
                          </a:solidFill>
                          <a:latin typeface="Cambria Math" panose="02040503050406030204" pitchFamily="18" charset="0"/>
                        </a:rPr>
                        <m:t>𝜆</m:t>
                      </m:r>
                      <m:r>
                        <a:rPr lang="fr-FR" sz="2400" b="0" i="1" smtClean="0">
                          <a:solidFill>
                            <a:schemeClr val="tx1">
                              <a:lumMod val="50000"/>
                              <a:lumOff val="50000"/>
                            </a:schemeClr>
                          </a:solidFill>
                          <a:latin typeface="Cambria Math" panose="02040503050406030204" pitchFamily="18" charset="0"/>
                        </a:rPr>
                        <m:t>/</m:t>
                      </m:r>
                      <m:r>
                        <a:rPr lang="fr-FR" sz="2400" b="0" i="1" smtClean="0">
                          <a:solidFill>
                            <a:schemeClr val="tx1">
                              <a:lumMod val="50000"/>
                              <a:lumOff val="50000"/>
                            </a:schemeClr>
                          </a:solidFill>
                          <a:latin typeface="Cambria Math" panose="02040503050406030204" pitchFamily="18" charset="0"/>
                        </a:rPr>
                        <m:t>100</m:t>
                      </m:r>
                    </m:oMath>
                  </a14:m>
                  <a:r>
                    <a:rPr lang="en-US" sz="2400" dirty="0">
                      <a:solidFill>
                        <a:schemeClr val="tx1">
                          <a:lumMod val="50000"/>
                          <a:lumOff val="50000"/>
                        </a:schemeClr>
                      </a:solidFill>
                      <a:latin typeface="Gill Sans Nova" panose="020B0602020104020203" pitchFamily="34" charset="0"/>
                    </a:rPr>
                    <a:t> to clearly show the distribution shift)</a:t>
                  </a:r>
                </a:p>
              </p:txBody>
            </p:sp>
          </mc:Choice>
          <mc:Fallback xmlns="">
            <p:sp>
              <p:nvSpPr>
                <p:cNvPr id="71" name="ZoneTexte 70">
                  <a:extLst>
                    <a:ext uri="{FF2B5EF4-FFF2-40B4-BE49-F238E27FC236}">
                      <a16:creationId xmlns:a16="http://schemas.microsoft.com/office/drawing/2014/main" id="{C3A503C0-CB22-25C3-21F6-0D113AF458E0}"/>
                    </a:ext>
                  </a:extLst>
                </p:cNvPr>
                <p:cNvSpPr txBox="1">
                  <a:spLocks noRot="1" noChangeAspect="1" noMove="1" noResize="1" noEditPoints="1" noAdjustHandles="1" noChangeArrowheads="1" noChangeShapeType="1" noTextEdit="1"/>
                </p:cNvSpPr>
                <p:nvPr/>
              </p:nvSpPr>
              <p:spPr>
                <a:xfrm>
                  <a:off x="11669341" y="30888879"/>
                  <a:ext cx="8915887" cy="1200329"/>
                </a:xfrm>
                <a:prstGeom prst="rect">
                  <a:avLst/>
                </a:prstGeom>
                <a:blipFill>
                  <a:blip r:embed="rId18"/>
                  <a:stretch>
                    <a:fillRect l="-958" t="-4061" r="-1915" b="-10660"/>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5A391002-CD63-695B-B224-5A726FDD4CEB}"/>
              </a:ext>
            </a:extLst>
          </p:cNvPr>
          <p:cNvGrpSpPr/>
          <p:nvPr/>
        </p:nvGrpSpPr>
        <p:grpSpPr>
          <a:xfrm>
            <a:off x="21989602" y="34730073"/>
            <a:ext cx="9810722" cy="3895330"/>
            <a:chOff x="11076049" y="34505907"/>
            <a:chExt cx="10241187" cy="4066245"/>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rotWithShape="1">
            <a:blip r:embed="rId19"/>
            <a:srcRect r="50887"/>
            <a:stretch/>
          </p:blipFill>
          <p:spPr>
            <a:xfrm>
              <a:off x="11076049" y="34505907"/>
              <a:ext cx="5200204" cy="4036128"/>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6421587" y="34620397"/>
              <a:ext cx="4895649" cy="3951755"/>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11: </a:t>
              </a:r>
              <a:r>
                <a:rPr lang="en-US" sz="2400" b="1" dirty="0">
                  <a:solidFill>
                    <a:schemeClr val="tx1">
                      <a:lumMod val="50000"/>
                      <a:lumOff val="50000"/>
                    </a:schemeClr>
                  </a:solidFill>
                  <a:latin typeface="Gill Sans Nova" panose="020B0602020104020203" pitchFamily="34" charset="0"/>
                </a:rPr>
                <a:t>ROC</a:t>
              </a:r>
              <a:r>
                <a:rPr lang="en-US" sz="2400" dirty="0">
                  <a:solidFill>
                    <a:schemeClr val="tx1">
                      <a:lumMod val="50000"/>
                      <a:lumOff val="50000"/>
                    </a:schemeClr>
                  </a:solidFill>
                  <a:latin typeface="Gill Sans Nova" panose="020B0602020104020203" pitchFamily="34" charset="0"/>
                </a:rPr>
                <a:t> test to compare the detection performance of different test statistics according to the probability of false alarm of these tests. Among the tests performed here, considering the median of the distributions appear to be the most efficient way to reject the null hypothesis (star without planet).</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912640" y="18230476"/>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20"/>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fitting</a:t>
              </a: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06386"/>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21"/>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on-sky contributions and cumulation of these maps to reveal the object location.</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11551344" y="2649249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2"/>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Evolution of kernel distribution spread in relation to the input phase aberrations.</a:t>
              </a:r>
            </a:p>
          </p:txBody>
        </p:sp>
      </p:grpSp>
      <p:grpSp>
        <p:nvGrpSpPr>
          <p:cNvPr id="54" name="Group 53">
            <a:extLst>
              <a:ext uri="{FF2B5EF4-FFF2-40B4-BE49-F238E27FC236}">
                <a16:creationId xmlns:a16="http://schemas.microsoft.com/office/drawing/2014/main" id="{ACDFF494-4CB7-E100-30B5-C9B5A441B70E}"/>
              </a:ext>
            </a:extLst>
          </p:cNvPr>
          <p:cNvGrpSpPr/>
          <p:nvPr/>
        </p:nvGrpSpPr>
        <p:grpSpPr>
          <a:xfrm>
            <a:off x="442451" y="39131753"/>
            <a:ext cx="31434727" cy="3635730"/>
            <a:chOff x="442451" y="39131753"/>
            <a:chExt cx="31434727" cy="3635730"/>
          </a:xfrm>
        </p:grpSpPr>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3"/>
              <a:ext cx="23488703" cy="3596938"/>
              <a:chOff x="442451" y="36388297"/>
              <a:chExt cx="23369959" cy="6340395"/>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7"/>
                <a:ext cx="12391439" cy="6340395"/>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514350" indent="-514350">
                  <a:buFont typeface="+mj-lt"/>
                  <a:buAutoNum type="arabicPeriod"/>
                  <a:defRPr/>
                </a:pP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N. et al.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“3-beam self-calibrated Kernel nulling photonic interferometer”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(2022). Preprint at http://arxiv.org/abs/2206.04977.</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Martinache, Frantz, et Michael J. Ireland.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”Kernel-Nulling for a Robust Direct Interferometric Detection of Extrasolar Planets”.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Astronomy &amp; Astrophysics 619 (2018): A87. https://doi.org/10.1051/0004-6361/201832847.</a:t>
                </a: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3323977" y="36388297"/>
                <a:ext cx="10488433"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Thanks to Romain </a:t>
                </a:r>
                <a:r>
                  <a:rPr lang="en-US" sz="3000" dirty="0" err="1">
                    <a:solidFill>
                      <a:srgbClr val="37322F"/>
                    </a:solidFill>
                    <a:latin typeface="Gill Sans Nova" panose="020B0602020104020203" pitchFamily="34" charset="0"/>
                  </a:rPr>
                  <a:t>Laugier</a:t>
                </a:r>
                <a:r>
                  <a:rPr lang="en-US" sz="3000" dirty="0">
                    <a:solidFill>
                      <a:srgbClr val="37322F"/>
                    </a:solidFill>
                    <a:latin typeface="Gill Sans Nova" panose="020B0602020104020203" pitchFamily="34" charset="0"/>
                  </a:rPr>
                  <a:t> for his wise advice, to Nick </a:t>
                </a:r>
                <a:r>
                  <a:rPr lang="en-US" sz="3000" dirty="0" err="1">
                    <a:solidFill>
                      <a:srgbClr val="37322F"/>
                    </a:solidFill>
                    <a:latin typeface="Gill Sans Nova" panose="020B0602020104020203" pitchFamily="34" charset="0"/>
                  </a:rPr>
                  <a:t>Cvetojevic</a:t>
                </a:r>
                <a:r>
                  <a:rPr lang="en-US" sz="3000" dirty="0">
                    <a:solidFill>
                      <a:srgbClr val="37322F"/>
                    </a:solidFill>
                    <a:latin typeface="Gill Sans Nova" panose="020B0602020104020203" pitchFamily="34" charset="0"/>
                  </a:rPr>
                  <a:t> for his introduction to the topic of photonics and to Margaux </a:t>
                </a:r>
                <a:r>
                  <a:rPr lang="en-US" sz="3000" dirty="0" err="1">
                    <a:solidFill>
                      <a:srgbClr val="37322F"/>
                    </a:solidFill>
                    <a:latin typeface="Gill Sans Nova" panose="020B0602020104020203" pitchFamily="34" charset="0"/>
                  </a:rPr>
                  <a:t>Abello</a:t>
                </a:r>
                <a:r>
                  <a:rPr lang="en-US" sz="3000" dirty="0">
                    <a:solidFill>
                      <a:srgbClr val="37322F"/>
                    </a:solidFill>
                    <a:latin typeface="Gill Sans Nova" panose="020B0602020104020203" pitchFamily="34" charset="0"/>
                  </a:rPr>
                  <a:t> for her presentation recommendations. This thesis is made possible by the PHOTONICS project of the PEPR ORIGINS and Thales </a:t>
                </a:r>
                <a:r>
                  <a:rPr lang="en-US" sz="3000" dirty="0" err="1">
                    <a:solidFill>
                      <a:srgbClr val="37322F"/>
                    </a:solidFill>
                    <a:latin typeface="Gill Sans Nova" panose="020B0602020104020203" pitchFamily="34" charset="0"/>
                  </a:rPr>
                  <a:t>Alenia</a:t>
                </a:r>
                <a:r>
                  <a:rPr lang="en-US" sz="3000" dirty="0">
                    <a:solidFill>
                      <a:srgbClr val="37322F"/>
                    </a:solidFill>
                    <a:latin typeface="Gill Sans Nova" panose="020B0602020104020203" pitchFamily="34" charset="0"/>
                  </a:rPr>
                  <a:t> Space</a:t>
                </a:r>
                <a:endParaRPr lang="en-US" sz="3000" dirty="0">
                  <a:solidFill>
                    <a:srgbClr val="37322F"/>
                  </a:solidFill>
                  <a:latin typeface="Aptos" panose="02110004020202020204"/>
                </a:endParaRPr>
              </a:p>
            </p:txBody>
          </p:sp>
        </p:grpSp>
        <p:sp>
          <p:nvSpPr>
            <p:cNvPr id="36" name="Rectangle : coins arrondis 31">
              <a:extLst>
                <a:ext uri="{FF2B5EF4-FFF2-40B4-BE49-F238E27FC236}">
                  <a16:creationId xmlns:a16="http://schemas.microsoft.com/office/drawing/2014/main" id="{796087E6-C842-52F9-1285-7BB5EF0F26D1}"/>
                </a:ext>
              </a:extLst>
            </p:cNvPr>
            <p:cNvSpPr>
              <a:spLocks/>
            </p:cNvSpPr>
            <p:nvPr/>
          </p:nvSpPr>
          <p:spPr>
            <a:xfrm>
              <a:off x="24431223" y="39170545"/>
              <a:ext cx="7445955" cy="3596938"/>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Glossary </a:t>
              </a:r>
              <a:r>
                <a:rPr kumimoji="0" lang="fr-FR"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a:t>
              </a:r>
              <a:endParaRPr kumimoji="0" lang="en-US" sz="2000" b="0" i="0"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a:defRPr/>
              </a:pPr>
              <a:r>
                <a:rPr lang="en-US" sz="3000" b="1" dirty="0">
                  <a:solidFill>
                    <a:srgbClr val="37322F"/>
                  </a:solidFill>
                  <a:latin typeface="Gill Sans Nova" panose="020B0602020104020203" pitchFamily="34" charset="0"/>
                </a:rPr>
                <a:t>AO</a:t>
              </a:r>
              <a:r>
                <a:rPr lang="en-US" sz="3000" dirty="0">
                  <a:solidFill>
                    <a:srgbClr val="37322F"/>
                  </a:solidFill>
                  <a:latin typeface="Gill Sans Nova" panose="020B0602020104020203" pitchFamily="34" charset="0"/>
                </a:rPr>
                <a:t>: Adaptative Optics</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Optical Path Difference</a:t>
              </a:r>
            </a:p>
            <a:p>
              <a:pPr>
                <a:defRPr/>
              </a:pPr>
              <a:r>
                <a:rPr lang="en-US" sz="3000" b="1" dirty="0">
                  <a:solidFill>
                    <a:srgbClr val="37322F"/>
                  </a:solidFill>
                  <a:latin typeface="Gill Sans Nova" panose="020B0602020104020203" pitchFamily="34" charset="0"/>
                </a:rPr>
                <a:t>RMS</a:t>
              </a:r>
              <a:r>
                <a:rPr lang="en-US" sz="3000" dirty="0">
                  <a:solidFill>
                    <a:srgbClr val="37322F"/>
                  </a:solidFill>
                  <a:latin typeface="Gill Sans Nova" panose="020B0602020104020203" pitchFamily="34" charset="0"/>
                </a:rPr>
                <a:t>: Root Mean Square</a:t>
              </a:r>
              <a:br>
                <a:rPr lang="en-US" sz="3000" b="1" dirty="0">
                  <a:solidFill>
                    <a:srgbClr val="37322F"/>
                  </a:solidFill>
                  <a:latin typeface="Gill Sans Nova" panose="020B0602020104020203" pitchFamily="34" charset="0"/>
                </a:rPr>
              </a:br>
              <a:r>
                <a:rPr lang="en-US" sz="3000" b="1" dirty="0">
                  <a:solidFill>
                    <a:srgbClr val="37322F"/>
                  </a:solidFill>
                  <a:latin typeface="Gill Sans Nova" panose="020B0602020104020203" pitchFamily="34" charset="0"/>
                </a:rPr>
                <a:t>ROC</a:t>
              </a:r>
              <a:r>
                <a:rPr lang="en-US" sz="3000" dirty="0">
                  <a:solidFill>
                    <a:srgbClr val="37322F"/>
                  </a:solidFill>
                  <a:latin typeface="Gill Sans Nova" panose="020B0602020104020203" pitchFamily="34" charset="0"/>
                </a:rPr>
                <a:t>: Receiver operating characteristic</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VLTI</a:t>
              </a:r>
              <a:r>
                <a:rPr lang="en-US" sz="3000" dirty="0">
                  <a:solidFill>
                    <a:srgbClr val="37322F"/>
                  </a:solidFill>
                  <a:latin typeface="Gill Sans Nova" panose="020B0602020104020203" pitchFamily="34" charset="0"/>
                </a:rPr>
                <a:t>: Very Large Telescope Interferometer</a:t>
              </a:r>
            </a:p>
          </p:txBody>
        </p:sp>
      </p:grpSp>
      <p:grpSp>
        <p:nvGrpSpPr>
          <p:cNvPr id="58" name="Group 57">
            <a:extLst>
              <a:ext uri="{FF2B5EF4-FFF2-40B4-BE49-F238E27FC236}">
                <a16:creationId xmlns:a16="http://schemas.microsoft.com/office/drawing/2014/main" id="{9FA464FC-D303-07D1-089C-D90855672DE3}"/>
              </a:ext>
            </a:extLst>
          </p:cNvPr>
          <p:cNvGrpSpPr/>
          <p:nvPr/>
        </p:nvGrpSpPr>
        <p:grpSpPr>
          <a:xfrm>
            <a:off x="547347" y="21341077"/>
            <a:ext cx="9929379" cy="3343632"/>
            <a:chOff x="409873" y="21585859"/>
            <a:chExt cx="10289401" cy="3343632"/>
          </a:xfrm>
        </p:grpSpPr>
        <p:sp>
          <p:nvSpPr>
            <p:cNvPr id="16" name="ZoneTexte 15">
              <a:extLst>
                <a:ext uri="{FF2B5EF4-FFF2-40B4-BE49-F238E27FC236}">
                  <a16:creationId xmlns:a16="http://schemas.microsoft.com/office/drawing/2014/main" id="{177D92A3-40EA-A14A-B88C-91068631BB28}"/>
                </a:ext>
              </a:extLst>
            </p:cNvPr>
            <p:cNvSpPr txBox="1"/>
            <p:nvPr/>
          </p:nvSpPr>
          <p:spPr>
            <a:xfrm>
              <a:off x="4351253" y="21747975"/>
              <a:ext cx="6348021" cy="3046988"/>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a:t>
              </a:r>
              <a:r>
                <a:rPr lang="en-US" sz="2400" b="1" dirty="0">
                  <a:solidFill>
                    <a:schemeClr val="tx1">
                      <a:lumMod val="50000"/>
                      <a:lumOff val="50000"/>
                    </a:schemeClr>
                  </a:solidFill>
                  <a:latin typeface="Gill Sans Nova" panose="020B0602020104020203" pitchFamily="34" charset="0"/>
                </a:rPr>
                <a:t>VLTI</a:t>
              </a:r>
              <a:r>
                <a:rPr lang="en-US" sz="2400" dirty="0">
                  <a:solidFill>
                    <a:schemeClr val="tx1">
                      <a:lumMod val="50000"/>
                      <a:lumOff val="50000"/>
                    </a:schemeClr>
                  </a:solidFill>
                  <a:latin typeface="Gill Sans Nova" panose="020B0602020104020203" pitchFamily="34" charset="0"/>
                </a:rPr>
                <a:t>. The transmission zones and blind bands are directly derived from the telescopes’ positions. By rotating the baseline, we can get a modulated signal from which we can precisely constrain the planet position. (cf. “Parallactic diversity” block)</a:t>
              </a:r>
            </a:p>
          </p:txBody>
        </p:sp>
        <p:pic>
          <p:nvPicPr>
            <p:cNvPr id="56" name="Picture 55">
              <a:extLst>
                <a:ext uri="{FF2B5EF4-FFF2-40B4-BE49-F238E27FC236}">
                  <a16:creationId xmlns:a16="http://schemas.microsoft.com/office/drawing/2014/main" id="{3D5419A0-B253-6404-F65C-36D8623715B1}"/>
                </a:ext>
              </a:extLst>
            </p:cNvPr>
            <p:cNvPicPr>
              <a:picLocks noChangeAspect="1"/>
            </p:cNvPicPr>
            <p:nvPr/>
          </p:nvPicPr>
          <p:blipFill>
            <a:blip r:embed="rId23"/>
            <a:stretch>
              <a:fillRect/>
            </a:stretch>
          </p:blipFill>
          <p:spPr>
            <a:xfrm>
              <a:off x="409873" y="21585859"/>
              <a:ext cx="3919527" cy="3343632"/>
            </a:xfrm>
            <a:prstGeom prst="rect">
              <a:avLst/>
            </a:prstGeom>
          </p:spPr>
        </p:pic>
      </p:grpSp>
      <p:grpSp>
        <p:nvGrpSpPr>
          <p:cNvPr id="64" name="Groupe 63">
            <a:extLst>
              <a:ext uri="{FF2B5EF4-FFF2-40B4-BE49-F238E27FC236}">
                <a16:creationId xmlns:a16="http://schemas.microsoft.com/office/drawing/2014/main" id="{CBA14276-26F7-F787-565B-87DCF81D42C5}"/>
              </a:ext>
            </a:extLst>
          </p:cNvPr>
          <p:cNvGrpSpPr/>
          <p:nvPr/>
        </p:nvGrpSpPr>
        <p:grpSpPr>
          <a:xfrm>
            <a:off x="609249" y="6466066"/>
            <a:ext cx="31267929" cy="2633337"/>
            <a:chOff x="609249" y="6466066"/>
            <a:chExt cx="31267929" cy="2633337"/>
          </a:xfrm>
        </p:grpSpPr>
        <p:grpSp>
          <p:nvGrpSpPr>
            <p:cNvPr id="60" name="Groupe 59">
              <a:extLst>
                <a:ext uri="{FF2B5EF4-FFF2-40B4-BE49-F238E27FC236}">
                  <a16:creationId xmlns:a16="http://schemas.microsoft.com/office/drawing/2014/main" id="{A22A5E1C-897D-0792-D01B-784845CC2A61}"/>
                </a:ext>
              </a:extLst>
            </p:cNvPr>
            <p:cNvGrpSpPr/>
            <p:nvPr/>
          </p:nvGrpSpPr>
          <p:grpSpPr>
            <a:xfrm>
              <a:off x="609249" y="6466066"/>
              <a:ext cx="31267929" cy="2633337"/>
              <a:chOff x="609249" y="6453787"/>
              <a:chExt cx="31267929" cy="2633337"/>
            </a:xfrm>
          </p:grpSpPr>
          <p:grpSp>
            <p:nvGrpSpPr>
              <p:cNvPr id="28" name="Groupe 27">
                <a:extLst>
                  <a:ext uri="{FF2B5EF4-FFF2-40B4-BE49-F238E27FC236}">
                    <a16:creationId xmlns:a16="http://schemas.microsoft.com/office/drawing/2014/main" id="{215936A5-DEAF-5A8C-A47D-DBA9D79E3EF7}"/>
                  </a:ext>
                </a:extLst>
              </p:cNvPr>
              <p:cNvGrpSpPr/>
              <p:nvPr/>
            </p:nvGrpSpPr>
            <p:grpSpPr>
              <a:xfrm>
                <a:off x="609249" y="6453787"/>
                <a:ext cx="22319363" cy="2633337"/>
                <a:chOff x="1108706" y="5844780"/>
                <a:chExt cx="20144607"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424337" y="6284041"/>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108706" y="6231245"/>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7503016" y="5844780"/>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5150797" y="6091180"/>
                  <a:ext cx="1838159" cy="1838160"/>
                </a:xfrm>
                <a:prstGeom prst="rect">
                  <a:avLst/>
                </a:prstGeom>
              </p:spPr>
            </p:pic>
          </p:grpSp>
          <p:pic>
            <p:nvPicPr>
              <p:cNvPr id="59" name="Image 58" descr="Une image contenant Graphique, cercle, Police, graphisme&#10;&#10;Description générée automatiquement">
                <a:extLst>
                  <a:ext uri="{FF2B5EF4-FFF2-40B4-BE49-F238E27FC236}">
                    <a16:creationId xmlns:a16="http://schemas.microsoft.com/office/drawing/2014/main" id="{ED0BF02E-581C-473D-ABCB-BCFC3FA0726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797155" y="6645432"/>
                <a:ext cx="2080023" cy="2036689"/>
              </a:xfrm>
              <a:prstGeom prst="rect">
                <a:avLst/>
              </a:prstGeom>
            </p:spPr>
          </p:pic>
        </p:grpSp>
        <p:pic>
          <p:nvPicPr>
            <p:cNvPr id="63" name="Graphique 62">
              <a:extLst>
                <a:ext uri="{FF2B5EF4-FFF2-40B4-BE49-F238E27FC236}">
                  <a16:creationId xmlns:a16="http://schemas.microsoft.com/office/drawing/2014/main" id="{56813996-C95C-691F-0009-DFD40A1B9AA3}"/>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498168" y="6556320"/>
              <a:ext cx="5285532" cy="2138080"/>
            </a:xfrm>
            <a:prstGeom prst="rect">
              <a:avLst/>
            </a:prstGeom>
          </p:spPr>
        </p:pic>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1170</Words>
  <Application>Microsoft Office PowerPoint</Application>
  <PresentationFormat>Personnalisé</PresentationFormat>
  <Paragraphs>61</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92</cp:revision>
  <dcterms:created xsi:type="dcterms:W3CDTF">2024-04-30T08:57:42Z</dcterms:created>
  <dcterms:modified xsi:type="dcterms:W3CDTF">2024-05-30T13:13:06Z</dcterms:modified>
</cp:coreProperties>
</file>