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1" r:id="rId6"/>
    <p:sldId id="258" r:id="rId7"/>
    <p:sldId id="268" r:id="rId8"/>
    <p:sldId id="264" r:id="rId9"/>
    <p:sldId id="262" r:id="rId10"/>
    <p:sldId id="265" r:id="rId11"/>
    <p:sldId id="269" r:id="rId12"/>
    <p:sldId id="266" r:id="rId13"/>
    <p:sldId id="263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64" d="100"/>
          <a:sy n="64" d="100"/>
        </p:scale>
        <p:origin x="51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97DC6-8026-4A75-858C-DCC3FDFB3DAA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s.nasa.gov/alien-worlds/ways-to-find-a-plan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AD79E-723C-57CC-EA71-D6B91AEC6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DIRECT DETECTION OF EXOPLANETS</a:t>
            </a:r>
            <a:br>
              <a:rPr lang="en-US" sz="4000" dirty="0"/>
            </a:br>
            <a:r>
              <a:rPr lang="en-US" sz="4000" dirty="0"/>
              <a:t>USING </a:t>
            </a:r>
            <a:r>
              <a:rPr lang="en-US" sz="4000" b="1" dirty="0"/>
              <a:t>TUNABLE KERNEL-NULLING</a:t>
            </a:r>
            <a:endParaRPr lang="fr-FR" sz="40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3F36F-D3F2-FFF5-1B6B-0A330968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/>
              <a:t>Vincent Foriel</a:t>
            </a:r>
            <a:r>
              <a:rPr lang="fr-FR" sz="2000" baseline="30000" dirty="0"/>
              <a:t>1*</a:t>
            </a:r>
            <a:r>
              <a:rPr lang="fr-FR" sz="2000" dirty="0"/>
              <a:t>, Frantz Martinache</a:t>
            </a:r>
            <a:r>
              <a:rPr lang="fr-FR" sz="2000" baseline="30000" dirty="0"/>
              <a:t>1</a:t>
            </a:r>
            <a:r>
              <a:rPr lang="fr-FR" sz="2000" dirty="0"/>
              <a:t>, David Mary</a:t>
            </a:r>
            <a:r>
              <a:rPr lang="fr-FR" sz="2000" baseline="30000" dirty="0"/>
              <a:t>1</a:t>
            </a:r>
          </a:p>
        </p:txBody>
      </p:sp>
      <p:grpSp>
        <p:nvGrpSpPr>
          <p:cNvPr id="4" name="Groupe 63">
            <a:extLst>
              <a:ext uri="{FF2B5EF4-FFF2-40B4-BE49-F238E27FC236}">
                <a16:creationId xmlns:a16="http://schemas.microsoft.com/office/drawing/2014/main" id="{59B6D740-BE19-DFE5-249F-BD91F3418F7C}"/>
              </a:ext>
            </a:extLst>
          </p:cNvPr>
          <p:cNvGrpSpPr/>
          <p:nvPr/>
        </p:nvGrpSpPr>
        <p:grpSpPr>
          <a:xfrm>
            <a:off x="1165763" y="245892"/>
            <a:ext cx="9860473" cy="830434"/>
            <a:chOff x="609249" y="6466066"/>
            <a:chExt cx="31267929" cy="2633337"/>
          </a:xfrm>
        </p:grpSpPr>
        <p:grpSp>
          <p:nvGrpSpPr>
            <p:cNvPr id="5" name="Groupe 59">
              <a:extLst>
                <a:ext uri="{FF2B5EF4-FFF2-40B4-BE49-F238E27FC236}">
                  <a16:creationId xmlns:a16="http://schemas.microsoft.com/office/drawing/2014/main" id="{AEDF648B-B061-8161-F4B8-54C17A21AC58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7" name="Groupe 27">
                <a:extLst>
                  <a:ext uri="{FF2B5EF4-FFF2-40B4-BE49-F238E27FC236}">
                    <a16:creationId xmlns:a16="http://schemas.microsoft.com/office/drawing/2014/main" id="{7E2A8668-FE98-E9F4-A4F2-61A6A618C324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9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955D6789-B878-3736-0C14-267A318AE7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10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619D0F92-162D-5662-B705-9B5D684A9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11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B6D9DCF9-AA93-8321-DF64-50DA663D8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12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29739520-2587-3AF5-EE9E-8F03D75D4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F27BAEA8-D9F0-3340-4E35-E20743AE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6" name="Graphique 62">
              <a:extLst>
                <a:ext uri="{FF2B5EF4-FFF2-40B4-BE49-F238E27FC236}">
                  <a16:creationId xmlns:a16="http://schemas.microsoft.com/office/drawing/2014/main" id="{DECDA565-C86F-49C0-0417-1806EC626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854DAA6-81EB-EA96-5D34-74B4C3A65EEE}"/>
              </a:ext>
            </a:extLst>
          </p:cNvPr>
          <p:cNvSpPr txBox="1"/>
          <p:nvPr/>
        </p:nvSpPr>
        <p:spPr>
          <a:xfrm>
            <a:off x="98080" y="6130150"/>
            <a:ext cx="1038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</a:t>
            </a:r>
            <a:r>
              <a:rPr lang="fr-FR" sz="1600" baseline="30000" dirty="0"/>
              <a:t>1</a:t>
            </a:r>
            <a:r>
              <a:rPr lang="fr-FR" sz="1600" dirty="0"/>
              <a:t> Université Côte d'Azur, Observatoire de la Côte d'Azur, CNRS, Laboratoire Lagrange, France</a:t>
            </a:r>
            <a:br>
              <a:rPr lang="fr-FR" sz="1600" dirty="0"/>
            </a:br>
            <a:r>
              <a:rPr lang="fr-FR" sz="1600" dirty="0"/>
              <a:t> </a:t>
            </a:r>
            <a:r>
              <a:rPr lang="fr-FR" sz="1600" baseline="30000" dirty="0"/>
              <a:t>*</a:t>
            </a:r>
            <a:r>
              <a:rPr lang="fr-FR" sz="1600" dirty="0"/>
              <a:t> vincent.foriel@oca.eu</a:t>
            </a:r>
          </a:p>
        </p:txBody>
      </p:sp>
    </p:spTree>
    <p:extLst>
      <p:ext uri="{BB962C8B-B14F-4D97-AF65-F5344CB8AC3E}">
        <p14:creationId xmlns:p14="http://schemas.microsoft.com/office/powerpoint/2010/main" val="259500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Kernel-</a:t>
            </a:r>
            <a:r>
              <a:rPr lang="fr-FR" dirty="0" err="1"/>
              <a:t>Nulling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CE11-5A98-BD98-5497-FDC76BB62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CCDB36-2115-C38A-E1E0-8FB7AF357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102C256-93DE-139F-7B35-BC705AA3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Materials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FC81D9-66B8-88A1-6637-223E3005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very</a:t>
            </a:r>
            <a:r>
              <a:rPr lang="fr-FR" dirty="0"/>
              <a:t> cool </a:t>
            </a:r>
            <a:r>
              <a:rPr lang="fr-FR" dirty="0" err="1"/>
              <a:t>toys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playing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677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3D876-DC87-E4BA-3E10-EE470CE8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VLTI / ASGARD / NOTT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3A290-90B4-2FA7-75C8-9A4E4524C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Espace réservé du contenu 5" descr="Une image contenant ciel, plein air, sol, lever de soleil&#10;&#10;Description générée automatiquement">
            <a:extLst>
              <a:ext uri="{FF2B5EF4-FFF2-40B4-BE49-F238E27FC236}">
                <a16:creationId xmlns:a16="http://schemas.microsoft.com/office/drawing/2014/main" id="{5851F121-827C-5031-835E-083011D64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435"/>
            <a:ext cx="5181600" cy="2915718"/>
          </a:xfrm>
        </p:spPr>
      </p:pic>
    </p:spTree>
    <p:extLst>
      <p:ext uri="{BB962C8B-B14F-4D97-AF65-F5344CB8AC3E}">
        <p14:creationId xmlns:p14="http://schemas.microsoft.com/office/powerpoint/2010/main" val="195481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F2474-098D-2D69-640C-CB7F14C4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MMI: Multi Mode </a:t>
            </a:r>
            <a:r>
              <a:rPr lang="fr-FR" dirty="0" err="1"/>
              <a:t>Interferometer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D3A4E-E885-45A6-388B-E7D73A547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51D4845E-88A6-B6F3-DC1F-E573600BD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0472" y="1825625"/>
            <a:ext cx="3605055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7C2932-1703-7BDE-B35C-343C8DEAA560}"/>
              </a:ext>
            </a:extLst>
          </p:cNvPr>
          <p:cNvSpPr txBox="1"/>
          <p:nvPr/>
        </p:nvSpPr>
        <p:spPr>
          <a:xfrm>
            <a:off x="5681158" y="6222534"/>
            <a:ext cx="6163682" cy="45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sz="1200" i="1" dirty="0" err="1"/>
              <a:t>Cvetojevic</a:t>
            </a:r>
            <a:r>
              <a:rPr lang="fr-FR" sz="1200" i="1" dirty="0"/>
              <a:t>, N. et al., 2022. 3-beam self-</a:t>
            </a:r>
            <a:r>
              <a:rPr lang="fr-FR" sz="1200" i="1" dirty="0" err="1"/>
              <a:t>calibrated</a:t>
            </a:r>
            <a:r>
              <a:rPr lang="fr-FR" sz="1200" i="1" dirty="0"/>
              <a:t> Kernel </a:t>
            </a:r>
            <a:r>
              <a:rPr lang="fr-FR" sz="1200" i="1" dirty="0" err="1"/>
              <a:t>nulling</a:t>
            </a:r>
            <a:r>
              <a:rPr lang="fr-FR" sz="1200" i="1" dirty="0"/>
              <a:t> </a:t>
            </a:r>
            <a:r>
              <a:rPr lang="fr-FR" sz="1200" i="1" dirty="0" err="1"/>
              <a:t>photonic</a:t>
            </a:r>
            <a:r>
              <a:rPr lang="fr-FR" sz="1200" i="1" dirty="0"/>
              <a:t> </a:t>
            </a:r>
            <a:r>
              <a:rPr lang="fr-FR" sz="1200" i="1" dirty="0" err="1"/>
              <a:t>interferometer</a:t>
            </a:r>
            <a:r>
              <a:rPr lang="fr-FR" sz="1200" i="1" dirty="0"/>
              <a:t>. </a:t>
            </a:r>
            <a:r>
              <a:rPr lang="fr-FR" sz="1200" i="1" dirty="0" err="1"/>
              <a:t>arXiv</a:t>
            </a:r>
            <a:r>
              <a:rPr lang="fr-FR" sz="1200" i="1" dirty="0"/>
              <a:t> e-</a:t>
            </a:r>
            <a:r>
              <a:rPr lang="fr-FR" sz="1200" i="1" dirty="0" err="1"/>
              <a:t>prints</a:t>
            </a:r>
            <a:r>
              <a:rPr lang="fr-FR" sz="1200" i="1" dirty="0"/>
              <a:t>. https://doi.org/10.48550/arXiv.2206.04977</a:t>
            </a:r>
          </a:p>
        </p:txBody>
      </p:sp>
    </p:spTree>
    <p:extLst>
      <p:ext uri="{BB962C8B-B14F-4D97-AF65-F5344CB8AC3E}">
        <p14:creationId xmlns:p14="http://schemas.microsoft.com/office/powerpoint/2010/main" val="34778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63CBA-0546-AE36-247A-162E00D9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control</a:t>
            </a:r>
            <a:br>
              <a:rPr lang="en-US" dirty="0"/>
            </a:br>
            <a:r>
              <a:rPr lang="en-US" sz="2800" dirty="0"/>
              <a:t>Using TOPS (Thermo-Optic Phase Shifters)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9087D-2EF6-50A6-41A5-D9DE4A38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marL="457200" lvl="1" indent="0">
              <a:buNone/>
            </a:pPr>
            <a:r>
              <a:rPr lang="en-US" dirty="0"/>
              <a:t>Electric resistance</a:t>
            </a:r>
          </a:p>
          <a:p>
            <a:pPr marL="457200" lvl="1" indent="0">
              <a:buNone/>
            </a:pPr>
            <a:r>
              <a:rPr lang="en-US" dirty="0"/>
              <a:t>  ⤷ Heat</a:t>
            </a:r>
          </a:p>
          <a:p>
            <a:pPr marL="457200" lvl="1" indent="0">
              <a:buNone/>
            </a:pPr>
            <a:r>
              <a:rPr lang="en-US" dirty="0"/>
              <a:t>      ⤷ Optical index modification</a:t>
            </a:r>
          </a:p>
          <a:p>
            <a:pPr marL="457200" lvl="1" indent="0">
              <a:buNone/>
            </a:pPr>
            <a:r>
              <a:rPr lang="en-US" dirty="0"/>
              <a:t>           ⤷ Phase delay</a:t>
            </a:r>
          </a:p>
          <a:p>
            <a:r>
              <a:rPr lang="en-US" dirty="0"/>
              <a:t>Response time ~ 1 </a:t>
            </a:r>
            <a:r>
              <a:rPr lang="en-US" dirty="0" err="1"/>
              <a:t>μs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82B26-54E8-AA83-5C98-5E3C2214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2" y="2444846"/>
            <a:ext cx="4842163" cy="17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Tunable</a:t>
            </a:r>
            <a:r>
              <a:rPr lang="fr-FR" dirty="0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9579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0" name="Espace réservé du contenu 9" descr="Une image contenant croquis, dessin, diagramme, blanc&#10;&#10;Description générée automatiquement">
            <a:extLst>
              <a:ext uri="{FF2B5EF4-FFF2-40B4-BE49-F238E27FC236}">
                <a16:creationId xmlns:a16="http://schemas.microsoft.com/office/drawing/2014/main" id="{DA554EBB-ED5C-66C8-4E81-6856E598B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73" y="110406"/>
            <a:ext cx="2802367" cy="6637187"/>
          </a:xfrm>
        </p:spPr>
      </p:pic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9BDE-C4E7-4044-3127-6B2989A1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Calibration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C1AAA-4894-9637-21A4-18A896564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wizard</a:t>
            </a:r>
            <a:r>
              <a:rPr lang="fr-FR" dirty="0"/>
              <a:t> tricks to </a:t>
            </a:r>
            <a:r>
              <a:rPr lang="fr-FR" dirty="0" err="1"/>
              <a:t>make</a:t>
            </a:r>
            <a:r>
              <a:rPr lang="fr-FR" dirty="0"/>
              <a:t> the impossible… </a:t>
            </a:r>
            <a:r>
              <a:rPr lang="fr-FR" dirty="0" err="1"/>
              <a:t>very</a:t>
            </a:r>
            <a:r>
              <a:rPr lang="fr-FR" dirty="0"/>
              <a:t> hard.</a:t>
            </a:r>
          </a:p>
        </p:txBody>
      </p:sp>
    </p:spTree>
    <p:extLst>
      <p:ext uri="{BB962C8B-B14F-4D97-AF65-F5344CB8AC3E}">
        <p14:creationId xmlns:p14="http://schemas.microsoft.com/office/powerpoint/2010/main" val="108336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0E808A0-8DD6-EF6A-5054-36D8928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Genetic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A6002F-8375-5E95-D0C3-2C66D982F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769FC6BB-93F6-2280-AA2C-DD16C45E8E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671091"/>
            <a:ext cx="6014277" cy="5821784"/>
          </a:xfrm>
        </p:spPr>
      </p:pic>
    </p:spTree>
    <p:extLst>
      <p:ext uri="{BB962C8B-B14F-4D97-AF65-F5344CB8AC3E}">
        <p14:creationId xmlns:p14="http://schemas.microsoft.com/office/powerpoint/2010/main" val="24089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EDCBE-0224-8CBB-D336-060B41F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C3FCB-998C-C87C-DECE-DB5D6A60F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33471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3100FFB-8EDE-56A9-449C-05C488C33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3909" y="1690688"/>
            <a:ext cx="6218079" cy="4206576"/>
          </a:xfrm>
        </p:spPr>
      </p:pic>
    </p:spTree>
    <p:extLst>
      <p:ext uri="{BB962C8B-B14F-4D97-AF65-F5344CB8AC3E}">
        <p14:creationId xmlns:p14="http://schemas.microsoft.com/office/powerpoint/2010/main" val="37077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87D2A-AF33-A022-34D5-154EF223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58170-304F-35B5-AD48-CE425B0E5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CBFEED-4F62-2559-5D97-529FC893F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3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8F2BD-141D-7144-04B6-8BC549A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54C52-AA7C-7719-CDDB-17A4B0BC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18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1. </a:t>
            </a:r>
            <a:r>
              <a:rPr lang="fr-FR" b="1" dirty="0" err="1"/>
              <a:t>Context</a:t>
            </a:r>
            <a:endParaRPr lang="fr-FR" b="1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Exoplanet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Challenges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Current</a:t>
            </a:r>
            <a:r>
              <a:rPr lang="fr-FR" dirty="0"/>
              <a:t> techniques</a:t>
            </a:r>
          </a:p>
          <a:p>
            <a:pPr marL="0" indent="0">
              <a:buNone/>
            </a:pPr>
            <a:r>
              <a:rPr lang="fr-FR" b="1" dirty="0"/>
              <a:t>2. Introduction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Interferometry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Nulling</a:t>
            </a:r>
            <a:r>
              <a:rPr lang="fr-FR" dirty="0"/>
              <a:t> </a:t>
            </a:r>
            <a:r>
              <a:rPr lang="fr-FR" dirty="0" err="1"/>
              <a:t>Interferometry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Kernel-</a:t>
            </a:r>
            <a:r>
              <a:rPr lang="fr-FR" dirty="0" err="1"/>
              <a:t>Nulling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3. Materials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VLTI / ASGARD / NOTT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Multi-Mode</a:t>
            </a:r>
            <a:r>
              <a:rPr lang="fr-FR" dirty="0"/>
              <a:t> </a:t>
            </a:r>
            <a:r>
              <a:rPr lang="fr-FR" dirty="0" err="1"/>
              <a:t>Interferometers</a:t>
            </a:r>
            <a:r>
              <a:rPr lang="fr-FR" dirty="0"/>
              <a:t> (MMI)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Thermo-Optic</a:t>
            </a:r>
            <a:r>
              <a:rPr lang="fr-FR" dirty="0"/>
              <a:t> Phase </a:t>
            </a:r>
            <a:r>
              <a:rPr lang="fr-FR" dirty="0" err="1"/>
              <a:t>Shifters</a:t>
            </a:r>
            <a:r>
              <a:rPr lang="fr-FR" dirty="0"/>
              <a:t> (TOPS)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Tunable</a:t>
            </a:r>
            <a:r>
              <a:rPr lang="fr-FR" dirty="0"/>
              <a:t> Architecture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562995-BFDB-CBBF-07E7-1C3557106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4. Calibration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Genetic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Obstruction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b="1" dirty="0"/>
              <a:t>5. Statistical analysis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Output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Time-</a:t>
            </a:r>
            <a:r>
              <a:rPr lang="en-US" dirty="0" err="1"/>
              <a:t>dependant</a:t>
            </a:r>
            <a:r>
              <a:rPr lang="en-US" dirty="0"/>
              <a:t> response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Sky contribution map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Futurs</a:t>
            </a:r>
            <a:r>
              <a:rPr lang="en-US" b="1" dirty="0"/>
              <a:t> prospects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Amplitude control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Achromatic solution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Image reconstruction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More statistical analysis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45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5134D-A8B1-B6C8-0878-A7A134D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7F9CB-D7F2-96A9-F933-CD9D86BDC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maths to show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serious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65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D74F77B-DB97-4EFD-9718-22713B2D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Output distribution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1A5E255-AA77-1B88-A85C-D4AFD4560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BAFE9A1-9871-7F8B-E6A0-BCF454AD4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36472-FB14-E884-D09A-44D5FF5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Time-</a:t>
            </a:r>
            <a:r>
              <a:rPr lang="fr-FR" dirty="0" err="1"/>
              <a:t>dependant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29A4E-0A42-75F0-F93C-1422F1A7A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7601D-5E48-C55B-9930-844F202146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2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5E59E-EACA-362C-B6ED-E18EB556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Sky contribution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ED781-FF6E-569C-B2F0-0D6FB688B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28A617-7EAC-FCCD-DFC2-7D198A46F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9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C2151-A40D-AFA8-FB6D-2430E7BE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Futurs prospects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CD112-6C0C-B9CA-3986-958BC54BE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more,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399145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A030678-63D4-25E5-41E5-7805BB1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Amplitude control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0C98F50-7071-4120-09CA-E0C7BFEC2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D666B01-2AA2-A5E3-DCF3-E50DC4107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8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663A2-B581-BD02-43C0-9881AB1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Achromatic</a:t>
            </a:r>
            <a:r>
              <a:rPr lang="fr-FR" dirty="0"/>
              <a:t>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A7446-916D-57ED-9BBB-1DBF5305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B249D-5586-4818-E2E5-DA0756321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73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AC09A-B12E-F5A4-F712-78C9AFE7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reconstruction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74C54-F84F-29FE-A261-5957327CB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97497F-2A60-CD60-4F79-FE528DF26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D95F7-3B48-A60D-23E7-549E7B5A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DDD44-552B-A137-9919-102B8B00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8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B2C21-5DA5-FA08-4380-6DA772B4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405D8-5C7D-2F01-C398-2FEF62340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hard?</a:t>
            </a:r>
          </a:p>
        </p:txBody>
      </p:sp>
    </p:spTree>
    <p:extLst>
      <p:ext uri="{BB962C8B-B14F-4D97-AF65-F5344CB8AC3E}">
        <p14:creationId xmlns:p14="http://schemas.microsoft.com/office/powerpoint/2010/main" val="409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18412-5A1F-460C-2076-675D27BB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Exoplanet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2E8F1-5B56-8531-1A08-6AADCD42C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3A9CD97-D16B-C7BA-5F20-24E383748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5A026-0C9F-5118-4C7A-6BE3F9EE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0B998-1B93-8716-82E1-7ABC4122A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resolution</a:t>
            </a:r>
            <a:endParaRPr lang="fr-FR" dirty="0"/>
          </a:p>
          <a:p>
            <a:r>
              <a:rPr lang="fr-FR" dirty="0"/>
              <a:t>High </a:t>
            </a:r>
            <a:r>
              <a:rPr lang="fr-FR" dirty="0" err="1"/>
              <a:t>contrast</a:t>
            </a:r>
            <a:endParaRPr lang="fr-FR" dirty="0"/>
          </a:p>
          <a:p>
            <a:r>
              <a:rPr lang="fr-FR" dirty="0"/>
              <a:t>High </a:t>
            </a:r>
            <a:r>
              <a:rPr lang="fr-FR" dirty="0" err="1"/>
              <a:t>sensitivity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2AB1F6-8823-F197-162D-68513C11D4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7A70F8-20CA-D6B9-0679-722FF332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D0BA52-0622-38EB-CD7E-E8CE4E720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6388" cy="4351338"/>
          </a:xfrm>
        </p:spPr>
        <p:txBody>
          <a:bodyPr>
            <a:normAutofit/>
          </a:bodyPr>
          <a:lstStyle/>
          <a:p>
            <a:r>
              <a:rPr lang="en-US" dirty="0"/>
              <a:t>Transit (4342)</a:t>
            </a:r>
          </a:p>
          <a:p>
            <a:r>
              <a:rPr lang="en-US" dirty="0"/>
              <a:t>Radial Velocity (1098)</a:t>
            </a:r>
          </a:p>
          <a:p>
            <a:r>
              <a:rPr lang="en-US" dirty="0"/>
              <a:t>Gravitational microlensing (235)</a:t>
            </a:r>
          </a:p>
          <a:p>
            <a:r>
              <a:rPr lang="en-US" dirty="0"/>
              <a:t>Direct imaging (82)</a:t>
            </a:r>
          </a:p>
          <a:p>
            <a:r>
              <a:rPr lang="en-US" dirty="0"/>
              <a:t>Astrometry (3)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221CAB5-685E-625A-A8AE-AA73283E5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03473CA-16C6-A590-3126-AEC72F4D4C06}"/>
              </a:ext>
            </a:extLst>
          </p:cNvPr>
          <p:cNvSpPr txBox="1"/>
          <p:nvPr/>
        </p:nvSpPr>
        <p:spPr>
          <a:xfrm>
            <a:off x="181535" y="6338986"/>
            <a:ext cx="6096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https://exoplanets.nasa.gov/alien-worlds/ways-to-find-a-planet/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2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AD0FF-30FA-D297-1F7A-390BEAE3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A9A1A-4310-F13E-D52C-85DC08C71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giants</a:t>
            </a:r>
            <a:r>
              <a:rPr lang="fr-FR" dirty="0"/>
              <a:t> on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shoulders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stand.</a:t>
            </a:r>
          </a:p>
        </p:txBody>
      </p:sp>
    </p:spTree>
    <p:extLst>
      <p:ext uri="{BB962C8B-B14F-4D97-AF65-F5344CB8AC3E}">
        <p14:creationId xmlns:p14="http://schemas.microsoft.com/office/powerpoint/2010/main" val="33411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9DDC-19A3-6298-8394-819F44A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Interferometry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AEC5A-4E2A-DBB0-3138-A7A4DAB1B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121A14-465C-7C1F-D923-1B5F6A91EB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2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05E9CE-A13B-1ADC-A4ED-8E0A774F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Nulling</a:t>
            </a:r>
            <a:r>
              <a:rPr lang="fr-FR" dirty="0"/>
              <a:t> </a:t>
            </a:r>
            <a:r>
              <a:rPr lang="fr-FR" dirty="0" err="1"/>
              <a:t>Interferometry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7D6C2F-4B06-7981-994C-8407CDA749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Descructive</a:t>
            </a:r>
            <a:r>
              <a:rPr lang="fr-FR" dirty="0"/>
              <a:t> </a:t>
            </a:r>
            <a:r>
              <a:rPr lang="fr-FR" dirty="0" err="1"/>
              <a:t>interference</a:t>
            </a:r>
            <a:endParaRPr lang="fr-FR" dirty="0"/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FAB9DF-2FA9-5FBD-D2A7-29324ED3B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6587" r="10910"/>
          <a:stretch/>
        </p:blipFill>
        <p:spPr>
          <a:xfrm>
            <a:off x="6295621" y="1911556"/>
            <a:ext cx="5497894" cy="4265407"/>
          </a:xfrm>
        </p:spPr>
      </p:pic>
    </p:spTree>
    <p:extLst>
      <p:ext uri="{BB962C8B-B14F-4D97-AF65-F5344CB8AC3E}">
        <p14:creationId xmlns:p14="http://schemas.microsoft.com/office/powerpoint/2010/main" val="1876055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328</Words>
  <Application>Microsoft Office PowerPoint</Application>
  <PresentationFormat>Grand écran</PresentationFormat>
  <Paragraphs>86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Thème Office</vt:lpstr>
      <vt:lpstr>DIRECT DETECTION OF EXOPLANETS USING TUNABLE KERNEL-NULLING</vt:lpstr>
      <vt:lpstr>Content</vt:lpstr>
      <vt:lpstr>Context</vt:lpstr>
      <vt:lpstr>Exoplanet detection</vt:lpstr>
      <vt:lpstr>Challenges</vt:lpstr>
      <vt:lpstr>Current methods</vt:lpstr>
      <vt:lpstr>Introduction</vt:lpstr>
      <vt:lpstr>Interferometry</vt:lpstr>
      <vt:lpstr>Nulling Interferometry</vt:lpstr>
      <vt:lpstr>Kernel-Nulling</vt:lpstr>
      <vt:lpstr>Materials</vt:lpstr>
      <vt:lpstr>VLTI / ASGARD / NOTT</vt:lpstr>
      <vt:lpstr>MMI: Multi Mode Interferometer</vt:lpstr>
      <vt:lpstr>Phase control Using TOPS (Thermo-Optic Phase Shifters)</vt:lpstr>
      <vt:lpstr>Tunable architecture</vt:lpstr>
      <vt:lpstr>Calibration algorithms</vt:lpstr>
      <vt:lpstr>Genetic</vt:lpstr>
      <vt:lpstr>Obstruction</vt:lpstr>
      <vt:lpstr>Machine Learning</vt:lpstr>
      <vt:lpstr>Statistical analysis</vt:lpstr>
      <vt:lpstr>Output distribution</vt:lpstr>
      <vt:lpstr>Time-dependant response</vt:lpstr>
      <vt:lpstr>Sky contribution map</vt:lpstr>
      <vt:lpstr>Futurs prospects</vt:lpstr>
      <vt:lpstr>Amplitude control</vt:lpstr>
      <vt:lpstr>Achromatic solution</vt:lpstr>
      <vt:lpstr>Image reconstruction</vt:lpstr>
      <vt:lpstr>More 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12</cp:revision>
  <dcterms:created xsi:type="dcterms:W3CDTF">2025-01-28T14:29:09Z</dcterms:created>
  <dcterms:modified xsi:type="dcterms:W3CDTF">2025-02-02T08:40:37Z</dcterms:modified>
</cp:coreProperties>
</file>