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3E3A2B-2D94-3E5D-7B98-4D008F0651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99CDC-7673-4086-0515-F5830C7C6C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91FAD-9896-4FD5-8D99-60EC2BD97517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0BE17-951B-7B6B-0816-77D957ED41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331A6-E546-F8E3-B519-8AC0C362DE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A9002-8FA8-47FE-BBA1-2501D3E5F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78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AC527-642B-4355-B176-5579ABA17169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2B50E-860F-4877-8BD3-7D8A7405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8414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7871-D4C3-A405-3ED1-4BC5D27F0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26A72-A4E5-B603-A93A-6343D2033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3667-D82B-2DD7-E1A0-D47DAFDF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DC320-1F16-44F7-9B67-C4845757B7D7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40058-49C4-B4B4-4B25-818BB6CD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40603-88E6-0F5E-092E-F0DC8153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0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7E9E-026E-8ACF-155C-AFB36AB9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2143-3EB5-759F-CEEC-8944EDB8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75CC-6DF8-A593-959E-FCA319C6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6785-5657-4C8A-B130-DD54946CEAA7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DA1D-A62D-F851-B8C9-40F51760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7E4F-763E-5B97-65A8-839B828A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6C575-404C-3B4A-5608-CF495F89E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72AA5-332A-676F-DD0A-9EC4B1E6F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A3E0-D580-7A39-0DDE-D053EBCA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1C30-4563-4167-AB2F-E01AE8B07BE0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3058-36ED-D333-BACD-31F2AD36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8B8B9-04E4-B43B-84B8-79762C8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3E79-9504-3550-B79E-FDBB19F1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103B-7A89-DDEF-44B2-11D652339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7645-C1A0-7F5A-10A8-484941A9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EF3-10D9-4CEB-A956-E0071BABC2C8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093D-BF00-9C92-F3BB-79B75170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BE5A-BB8E-9CC7-7F80-C337E525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0897-3964-43E7-0988-FE195F3F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78D70-6AD0-E2D0-76BE-CEF708C80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F008-5B66-CC2A-7B25-3EC6A1E2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8862C-7303-4D4A-89D1-484C4852D937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76AE-7D29-8E8B-C95B-68F8151C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D5CDA-8F5C-4547-DB26-323E40DD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3830-ABDC-88D1-3A3D-9BA94CE8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CCBD-91AB-90C1-8F07-BF07805EA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69126-1605-24E8-2B0A-CBB0591E8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DAFB-E663-AF7D-0008-D9500244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0022-D1C6-41D9-82F0-3DF1E28987C0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5FDE-2CC9-69DC-AE53-BB28F88C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120C5-0B40-F500-BF72-6B501EEF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0D1D-E2E0-30DE-7877-0DB3931E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E0090-7D88-CCBF-31A1-71211333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7B65B-7BC5-D849-B6F1-9B687AB6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71A29-CA51-8A1A-E278-43068A96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07001-09D5-57CC-1293-7E51948A3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472E3-40A3-F265-6A84-5485C042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11A5-1319-4BED-AF56-E2637ABC3EF5}" type="datetime1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A7966-077A-D2DA-23D8-8877B66B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D986F-A85E-C2B8-4165-0DCA5085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90E4-D07B-9DAC-8082-FA4F9B96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4EE9C-1198-0D9C-8EA2-66758C63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0BAF-EAF9-425B-B867-C34D595D6EC7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8BF7A-3659-FC66-ED31-72713796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BC257-5D3D-2574-0FB9-8497E1EB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3F82C-BA88-474A-85CF-6F1A803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0A8D-A0E3-44C6-93B6-338ADB7DEB15}" type="datetime1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08B7C-5128-0645-2DA0-7185E7E9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50EB4-49C1-6F44-2A26-2FF1100E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E165-372F-85DC-C996-3489975A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B120-2429-4EC1-9ED3-063EC356D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80F4D-7774-AB69-05E3-30BA7ACD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2363B-C0B8-D9B5-BA8D-99A112BF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956-9A16-4271-96A1-1947356FB1C6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9753C-65B6-D143-75C6-61A20FAF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22F0-6B4C-2CF4-E882-4057A698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1BA2-E806-203D-B642-8A4230F9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F5965-FEE8-BE9C-537F-32E0CEB62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5BBCD-8F20-44E4-B611-02DCB280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1C4DD-A3B3-F20E-A29E-076313D5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66B6-5D02-4AB1-B682-C46888EF93CA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42FB5-83F2-1FF4-7AF8-B0EA4E10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AFC54-76D4-298D-998B-B46735F3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E2844-5E82-5DB8-7FD3-5B4ADE6C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F6979-2943-2561-F3B7-16C7C3F87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153A7-5B90-7B1F-D526-B0DE5F4FC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622D7-2D6C-452E-9AC0-E520349FE1FC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E705-AF9F-C988-BAD1-54D5DF3BF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E1E0-FCA1-3794-BE0C-A9C72F31D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55630-2DCB-4412-A50E-2FD7BBE9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9783F58-ACDC-2A14-674B-C37D1CF33C68}"/>
              </a:ext>
            </a:extLst>
          </p:cNvPr>
          <p:cNvSpPr/>
          <p:nvPr/>
        </p:nvSpPr>
        <p:spPr>
          <a:xfrm>
            <a:off x="893064" y="164203"/>
            <a:ext cx="10405872" cy="90570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566F6-30B2-CFAB-1C77-FEF3B1CC1B63}"/>
              </a:ext>
            </a:extLst>
          </p:cNvPr>
          <p:cNvSpPr/>
          <p:nvPr/>
        </p:nvSpPr>
        <p:spPr>
          <a:xfrm>
            <a:off x="893064" y="2140719"/>
            <a:ext cx="10405872" cy="237744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SemiBold" panose="020005030400000200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DIRECT DETECTION OF EXOPLANETS</a:t>
            </a:r>
          </a:p>
          <a:p>
            <a:pPr algn="ctr"/>
            <a:r>
              <a:rPr lang="en-US" sz="4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SemiBold" panose="020005030400000200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USING TUNABLE KERNEL-NULLING</a:t>
            </a:r>
          </a:p>
        </p:txBody>
      </p:sp>
      <p:grpSp>
        <p:nvGrpSpPr>
          <p:cNvPr id="8" name="Groupe 63">
            <a:extLst>
              <a:ext uri="{FF2B5EF4-FFF2-40B4-BE49-F238E27FC236}">
                <a16:creationId xmlns:a16="http://schemas.microsoft.com/office/drawing/2014/main" id="{D566837A-F75E-F0BF-7D65-E929C90B630A}"/>
              </a:ext>
            </a:extLst>
          </p:cNvPr>
          <p:cNvGrpSpPr/>
          <p:nvPr/>
        </p:nvGrpSpPr>
        <p:grpSpPr>
          <a:xfrm>
            <a:off x="1165763" y="201840"/>
            <a:ext cx="9860473" cy="830434"/>
            <a:chOff x="609249" y="6466066"/>
            <a:chExt cx="31267929" cy="2633337"/>
          </a:xfrm>
        </p:grpSpPr>
        <p:grpSp>
          <p:nvGrpSpPr>
            <p:cNvPr id="9" name="Groupe 59">
              <a:extLst>
                <a:ext uri="{FF2B5EF4-FFF2-40B4-BE49-F238E27FC236}">
                  <a16:creationId xmlns:a16="http://schemas.microsoft.com/office/drawing/2014/main" id="{DE38BC84-A151-FEF6-8B7C-B074E8454969}"/>
                </a:ext>
              </a:extLst>
            </p:cNvPr>
            <p:cNvGrpSpPr/>
            <p:nvPr/>
          </p:nvGrpSpPr>
          <p:grpSpPr>
            <a:xfrm>
              <a:off x="609249" y="6466066"/>
              <a:ext cx="31267929" cy="2633337"/>
              <a:chOff x="609249" y="6453787"/>
              <a:chExt cx="31267929" cy="2633337"/>
            </a:xfrm>
          </p:grpSpPr>
          <p:grpSp>
            <p:nvGrpSpPr>
              <p:cNvPr id="11" name="Groupe 27">
                <a:extLst>
                  <a:ext uri="{FF2B5EF4-FFF2-40B4-BE49-F238E27FC236}">
                    <a16:creationId xmlns:a16="http://schemas.microsoft.com/office/drawing/2014/main" id="{7324EE53-17EE-7704-CE65-F1C0A529B117}"/>
                  </a:ext>
                </a:extLst>
              </p:cNvPr>
              <p:cNvGrpSpPr/>
              <p:nvPr/>
            </p:nvGrpSpPr>
            <p:grpSpPr>
              <a:xfrm>
                <a:off x="609249" y="6453787"/>
                <a:ext cx="22319363" cy="2633337"/>
                <a:chOff x="1108706" y="5844780"/>
                <a:chExt cx="20144607" cy="2376750"/>
              </a:xfrm>
            </p:grpSpPr>
            <p:pic>
              <p:nvPicPr>
                <p:cNvPr id="13" name="Image 20" descr="Une image contenant Police, Graphique, texte, typographie&#10;&#10;Description générée automatiquement">
                  <a:extLst>
                    <a:ext uri="{FF2B5EF4-FFF2-40B4-BE49-F238E27FC236}">
                      <a16:creationId xmlns:a16="http://schemas.microsoft.com/office/drawing/2014/main" id="{A0E353A1-9016-2FA7-0C61-F277F2A6E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4337" y="6284041"/>
                  <a:ext cx="6919119" cy="1389230"/>
                </a:xfrm>
                <a:prstGeom prst="rect">
                  <a:avLst/>
                </a:prstGeom>
              </p:spPr>
            </p:pic>
            <p:pic>
              <p:nvPicPr>
                <p:cNvPr id="14" name="Image 22" descr="Une image contenant Police, Graphique, capture d’écran, graphisme&#10;&#10;Description générée automatiquement">
                  <a:extLst>
                    <a:ext uri="{FF2B5EF4-FFF2-40B4-BE49-F238E27FC236}">
                      <a16:creationId xmlns:a16="http://schemas.microsoft.com/office/drawing/2014/main" id="{2951AFBE-3549-900C-65C5-B63FBD31D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706" y="6231245"/>
                  <a:ext cx="5759698" cy="1468520"/>
                </a:xfrm>
                <a:prstGeom prst="rect">
                  <a:avLst/>
                </a:prstGeom>
              </p:spPr>
            </p:pic>
            <p:pic>
              <p:nvPicPr>
                <p:cNvPr id="15" name="Image 24" descr="Une image contenant cercle, capture d’écran, vortex, spirale&#10;&#10;Description générée automatiquement">
                  <a:extLst>
                    <a:ext uri="{FF2B5EF4-FFF2-40B4-BE49-F238E27FC236}">
                      <a16:creationId xmlns:a16="http://schemas.microsoft.com/office/drawing/2014/main" id="{496C76A7-19CB-F5AE-25F0-3DB5AB0EA9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3016" y="5844780"/>
                  <a:ext cx="3750297" cy="2376750"/>
                </a:xfrm>
                <a:prstGeom prst="rect">
                  <a:avLst/>
                </a:prstGeom>
              </p:spPr>
            </p:pic>
            <p:pic>
              <p:nvPicPr>
                <p:cNvPr id="16" name="Image 26" descr="Une image contenant Police, Graphique, logo, cercle&#10;&#10;Description générée automatiquement">
                  <a:extLst>
                    <a:ext uri="{FF2B5EF4-FFF2-40B4-BE49-F238E27FC236}">
                      <a16:creationId xmlns:a16="http://schemas.microsoft.com/office/drawing/2014/main" id="{0B15AFD3-CF54-685A-6A52-082FBE9875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50797" y="6091180"/>
                  <a:ext cx="1838159" cy="1838160"/>
                </a:xfrm>
                <a:prstGeom prst="rect">
                  <a:avLst/>
                </a:prstGeom>
              </p:spPr>
            </p:pic>
          </p:grpSp>
          <p:pic>
            <p:nvPicPr>
              <p:cNvPr id="12" name="Image 58" descr="Une image contenant Graphique, cercle, Police, graphisme&#10;&#10;Description générée automatiquement">
                <a:extLst>
                  <a:ext uri="{FF2B5EF4-FFF2-40B4-BE49-F238E27FC236}">
                    <a16:creationId xmlns:a16="http://schemas.microsoft.com/office/drawing/2014/main" id="{4A7698EC-F83F-AF3E-BE07-BBBA9B833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97155" y="6645432"/>
                <a:ext cx="2080023" cy="2036689"/>
              </a:xfrm>
              <a:prstGeom prst="rect">
                <a:avLst/>
              </a:prstGeom>
            </p:spPr>
          </p:pic>
        </p:grpSp>
        <p:pic>
          <p:nvPicPr>
            <p:cNvPr id="10" name="Graphique 62">
              <a:extLst>
                <a:ext uri="{FF2B5EF4-FFF2-40B4-BE49-F238E27FC236}">
                  <a16:creationId xmlns:a16="http://schemas.microsoft.com/office/drawing/2014/main" id="{780FD692-021B-F50F-B826-44E66C01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498168" y="6556320"/>
              <a:ext cx="5285532" cy="2138080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E50EE5A-D820-9FA5-33A5-2AA5B1E81703}"/>
              </a:ext>
            </a:extLst>
          </p:cNvPr>
          <p:cNvSpPr/>
          <p:nvPr/>
        </p:nvSpPr>
        <p:spPr>
          <a:xfrm>
            <a:off x="869119" y="5588967"/>
            <a:ext cx="10405872" cy="110483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Vincent Foriel1*, Frantz Martinache1, David Mary1</a:t>
            </a:r>
            <a:b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</a:b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 1 Université Côte d'Azur, Observatoire de la Côte d'Azur, CNRS, Laboratoire Lagrange, France</a:t>
            </a:r>
            <a:b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</a:b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 * vincent.foriel@oca.eu</a:t>
            </a:r>
          </a:p>
        </p:txBody>
      </p:sp>
    </p:spTree>
    <p:extLst>
      <p:ext uri="{BB962C8B-B14F-4D97-AF65-F5344CB8AC3E}">
        <p14:creationId xmlns:p14="http://schemas.microsoft.com/office/powerpoint/2010/main" val="39035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F85D8F8-3621-1698-55E4-AE5D5F43F7AF}"/>
              </a:ext>
            </a:extLst>
          </p:cNvPr>
          <p:cNvSpPr/>
          <p:nvPr/>
        </p:nvSpPr>
        <p:spPr>
          <a:xfrm>
            <a:off x="11020094" y="6332536"/>
            <a:ext cx="409892" cy="41275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F9DD7E-43E5-BD70-C24B-292B36F3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A5D42A-E482-77BA-B330-BF3820E2A5A2}"/>
              </a:ext>
            </a:extLst>
          </p:cNvPr>
          <p:cNvSpPr/>
          <p:nvPr/>
        </p:nvSpPr>
        <p:spPr>
          <a:xfrm>
            <a:off x="204383" y="963497"/>
            <a:ext cx="3548467" cy="169327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  <a:latin typeface="Congenial SemiBold" panose="02000503040000020004" pitchFamily="2" charset="0"/>
              </a:rPr>
              <a:t>1. Context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Objective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Challenges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Current</a:t>
            </a: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 techniques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Nulling</a:t>
            </a: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Interferometry</a:t>
            </a:r>
            <a:endParaRPr lang="fr-FR" dirty="0">
              <a:solidFill>
                <a:schemeClr val="tx1"/>
              </a:solidFill>
              <a:latin typeface="Congenial Light" panose="02000503040000020004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C46439B-6CCD-A958-D6B0-EF5AB6C2B1F3}"/>
              </a:ext>
            </a:extLst>
          </p:cNvPr>
          <p:cNvSpPr/>
          <p:nvPr/>
        </p:nvSpPr>
        <p:spPr>
          <a:xfrm>
            <a:off x="4143250" y="2656773"/>
            <a:ext cx="3666281" cy="168731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  <a:latin typeface="Congenial SemiBold" panose="02000503040000020004" pitchFamily="2" charset="0"/>
              </a:rPr>
              <a:t>2. Our contributions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Kernel-</a:t>
            </a: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Nulling</a:t>
            </a:r>
            <a:endParaRPr lang="fr-FR" dirty="0">
              <a:solidFill>
                <a:schemeClr val="tx1"/>
              </a:solidFill>
              <a:latin typeface="Congenial Light" panose="02000503040000020004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Active </a:t>
            </a: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optic</a:t>
            </a: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 chipset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Calibration algorithmes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Statistical</a:t>
            </a: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analysis</a:t>
            </a:r>
            <a:endParaRPr lang="fr-FR" dirty="0">
              <a:solidFill>
                <a:schemeClr val="tx1"/>
              </a:solidFill>
              <a:latin typeface="Congenial Light" panose="02000503040000020004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2C8994-DDA4-6C0C-B78E-7A02F42390C1}"/>
              </a:ext>
            </a:extLst>
          </p:cNvPr>
          <p:cNvSpPr/>
          <p:nvPr/>
        </p:nvSpPr>
        <p:spPr>
          <a:xfrm>
            <a:off x="8124825" y="4344088"/>
            <a:ext cx="3862792" cy="178866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  <a:latin typeface="Congenial SemiBold" panose="02000503040000020004" pitchFamily="2" charset="0"/>
              </a:rPr>
              <a:t>3. Futurs prospects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Amplitude control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Achromatic</a:t>
            </a: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 solution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Image reconstruction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More </a:t>
            </a: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statistical</a:t>
            </a:r>
            <a:r>
              <a:rPr lang="fr-FR" dirty="0">
                <a:solidFill>
                  <a:schemeClr val="tx1"/>
                </a:solidFill>
                <a:latin typeface="Congenial Light" panose="02000503040000020004" pitchFamily="2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ngenial Light" panose="02000503040000020004" pitchFamily="2" charset="0"/>
              </a:rPr>
              <a:t>analysis</a:t>
            </a:r>
            <a:endParaRPr lang="fr-FR" dirty="0">
              <a:solidFill>
                <a:schemeClr val="tx1"/>
              </a:solidFill>
              <a:latin typeface="Congenial Light" panose="02000503040000020004" pitchFamily="2" charset="0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99E226B-050C-A169-183E-CA18DAD3639E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>
            <a:off x="3752850" y="1810135"/>
            <a:ext cx="390400" cy="169029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0847DB6-EA08-83D5-2065-14A19327FF2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809531" y="3500431"/>
            <a:ext cx="315294" cy="17379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46BCF12-A626-7247-6475-B026473181C8}"/>
              </a:ext>
            </a:extLst>
          </p:cNvPr>
          <p:cNvSpPr/>
          <p:nvPr/>
        </p:nvSpPr>
        <p:spPr>
          <a:xfrm>
            <a:off x="6172033" y="188976"/>
            <a:ext cx="5815584" cy="61264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e 63">
            <a:extLst>
              <a:ext uri="{FF2B5EF4-FFF2-40B4-BE49-F238E27FC236}">
                <a16:creationId xmlns:a16="http://schemas.microsoft.com/office/drawing/2014/main" id="{CE60CB92-7C04-15E9-77BC-E7ED9FAA6D80}"/>
              </a:ext>
            </a:extLst>
          </p:cNvPr>
          <p:cNvGrpSpPr/>
          <p:nvPr/>
        </p:nvGrpSpPr>
        <p:grpSpPr>
          <a:xfrm>
            <a:off x="6308833" y="264156"/>
            <a:ext cx="5541457" cy="466693"/>
            <a:chOff x="609249" y="6466066"/>
            <a:chExt cx="31267929" cy="2633337"/>
          </a:xfrm>
        </p:grpSpPr>
        <p:grpSp>
          <p:nvGrpSpPr>
            <p:cNvPr id="87" name="Groupe 59">
              <a:extLst>
                <a:ext uri="{FF2B5EF4-FFF2-40B4-BE49-F238E27FC236}">
                  <a16:creationId xmlns:a16="http://schemas.microsoft.com/office/drawing/2014/main" id="{E341E8F1-6628-6075-BA2D-973EFAD3B0F9}"/>
                </a:ext>
              </a:extLst>
            </p:cNvPr>
            <p:cNvGrpSpPr/>
            <p:nvPr/>
          </p:nvGrpSpPr>
          <p:grpSpPr>
            <a:xfrm>
              <a:off x="609249" y="6466066"/>
              <a:ext cx="31267929" cy="2633337"/>
              <a:chOff x="609249" y="6453787"/>
              <a:chExt cx="31267929" cy="2633337"/>
            </a:xfrm>
          </p:grpSpPr>
          <p:grpSp>
            <p:nvGrpSpPr>
              <p:cNvPr id="89" name="Groupe 27">
                <a:extLst>
                  <a:ext uri="{FF2B5EF4-FFF2-40B4-BE49-F238E27FC236}">
                    <a16:creationId xmlns:a16="http://schemas.microsoft.com/office/drawing/2014/main" id="{DBDD94D6-459B-838B-EF4A-88417538D8B3}"/>
                  </a:ext>
                </a:extLst>
              </p:cNvPr>
              <p:cNvGrpSpPr/>
              <p:nvPr/>
            </p:nvGrpSpPr>
            <p:grpSpPr>
              <a:xfrm>
                <a:off x="609249" y="6453787"/>
                <a:ext cx="22319363" cy="2633337"/>
                <a:chOff x="1108706" y="5844780"/>
                <a:chExt cx="20144607" cy="2376750"/>
              </a:xfrm>
            </p:grpSpPr>
            <p:pic>
              <p:nvPicPr>
                <p:cNvPr id="91" name="Image 20" descr="Une image contenant Police, Graphique, texte, typographie&#10;&#10;Description générée automatiquement">
                  <a:extLst>
                    <a:ext uri="{FF2B5EF4-FFF2-40B4-BE49-F238E27FC236}">
                      <a16:creationId xmlns:a16="http://schemas.microsoft.com/office/drawing/2014/main" id="{0EF65F82-8FB3-67DF-B1F4-E22BD6443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4337" y="6284041"/>
                  <a:ext cx="6919119" cy="1389230"/>
                </a:xfrm>
                <a:prstGeom prst="rect">
                  <a:avLst/>
                </a:prstGeom>
              </p:spPr>
            </p:pic>
            <p:pic>
              <p:nvPicPr>
                <p:cNvPr id="92" name="Image 22" descr="Une image contenant Police, Graphique, capture d’écran, graphisme&#10;&#10;Description générée automatiquement">
                  <a:extLst>
                    <a:ext uri="{FF2B5EF4-FFF2-40B4-BE49-F238E27FC236}">
                      <a16:creationId xmlns:a16="http://schemas.microsoft.com/office/drawing/2014/main" id="{E5F66069-72AE-60ED-8736-DEEF52449A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706" y="6231245"/>
                  <a:ext cx="5759698" cy="1468520"/>
                </a:xfrm>
                <a:prstGeom prst="rect">
                  <a:avLst/>
                </a:prstGeom>
              </p:spPr>
            </p:pic>
            <p:pic>
              <p:nvPicPr>
                <p:cNvPr id="93" name="Image 24" descr="Une image contenant cercle, capture d’écran, vortex, spirale&#10;&#10;Description générée automatiquement">
                  <a:extLst>
                    <a:ext uri="{FF2B5EF4-FFF2-40B4-BE49-F238E27FC236}">
                      <a16:creationId xmlns:a16="http://schemas.microsoft.com/office/drawing/2014/main" id="{30940C22-399C-B20D-09EA-CC56BEB7A1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3016" y="5844780"/>
                  <a:ext cx="3750297" cy="2376750"/>
                </a:xfrm>
                <a:prstGeom prst="rect">
                  <a:avLst/>
                </a:prstGeom>
              </p:spPr>
            </p:pic>
            <p:pic>
              <p:nvPicPr>
                <p:cNvPr id="94" name="Image 26" descr="Une image contenant Police, Graphique, logo, cercle&#10;&#10;Description générée automatiquement">
                  <a:extLst>
                    <a:ext uri="{FF2B5EF4-FFF2-40B4-BE49-F238E27FC236}">
                      <a16:creationId xmlns:a16="http://schemas.microsoft.com/office/drawing/2014/main" id="{8AE589E5-5AFB-F921-7255-EE920AEFB2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50797" y="6091180"/>
                  <a:ext cx="1838159" cy="1838160"/>
                </a:xfrm>
                <a:prstGeom prst="rect">
                  <a:avLst/>
                </a:prstGeom>
              </p:spPr>
            </p:pic>
          </p:grpSp>
          <p:pic>
            <p:nvPicPr>
              <p:cNvPr id="90" name="Image 58" descr="Une image contenant Graphique, cercle, Police, graphisme&#10;&#10;Description générée automatiquement">
                <a:extLst>
                  <a:ext uri="{FF2B5EF4-FFF2-40B4-BE49-F238E27FC236}">
                    <a16:creationId xmlns:a16="http://schemas.microsoft.com/office/drawing/2014/main" id="{9050A492-10A6-67F6-4858-EFCF7B58E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97155" y="6645432"/>
                <a:ext cx="2080023" cy="2036689"/>
              </a:xfrm>
              <a:prstGeom prst="rect">
                <a:avLst/>
              </a:prstGeom>
            </p:spPr>
          </p:pic>
        </p:grpSp>
        <p:pic>
          <p:nvPicPr>
            <p:cNvPr id="88" name="Graphique 62">
              <a:extLst>
                <a:ext uri="{FF2B5EF4-FFF2-40B4-BE49-F238E27FC236}">
                  <a16:creationId xmlns:a16="http://schemas.microsoft.com/office/drawing/2014/main" id="{EFD856FF-A4FB-072A-DA9D-38A2A6D6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498168" y="6556320"/>
              <a:ext cx="5285532" cy="2138080"/>
            </a:xfrm>
            <a:prstGeom prst="rect">
              <a:avLst/>
            </a:prstGeom>
          </p:spPr>
        </p:pic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1BA53F8-533A-3280-B4B7-66A9E22425ED}"/>
              </a:ext>
            </a:extLst>
          </p:cNvPr>
          <p:cNvSpPr/>
          <p:nvPr/>
        </p:nvSpPr>
        <p:spPr>
          <a:xfrm>
            <a:off x="204383" y="188976"/>
            <a:ext cx="5788040" cy="6126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SemiBold" panose="02000503040000020004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517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9926-0857-0431-1551-5923786F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89D1-4EDE-A1E1-FC9A-7CF28E99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55630-2DCB-4412-A50E-2FD7BBE935DD}" type="slidenum">
              <a:rPr lang="en-US" smtClean="0"/>
              <a:t>3</a:t>
            </a:fld>
            <a:endParaRPr lang="en-US"/>
          </a:p>
        </p:txBody>
      </p:sp>
      <p:sp>
        <p:nvSpPr>
          <p:cNvPr id="16" name="Rectangle : coins arrondis 9">
            <a:extLst>
              <a:ext uri="{FF2B5EF4-FFF2-40B4-BE49-F238E27FC236}">
                <a16:creationId xmlns:a16="http://schemas.microsoft.com/office/drawing/2014/main" id="{A9F4FC1E-1BBE-6CFA-1921-239A88C3B048}"/>
              </a:ext>
            </a:extLst>
          </p:cNvPr>
          <p:cNvSpPr/>
          <p:nvPr/>
        </p:nvSpPr>
        <p:spPr>
          <a:xfrm>
            <a:off x="4287115" y="6362781"/>
            <a:ext cx="3617769" cy="35869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b="1" dirty="0">
                <a:solidFill>
                  <a:schemeClr val="bg2"/>
                </a:solidFill>
              </a:rPr>
              <a:t>              Contributions      Prospects</a:t>
            </a:r>
          </a:p>
        </p:txBody>
      </p:sp>
      <p:sp>
        <p:nvSpPr>
          <p:cNvPr id="17" name="!!cursor">
            <a:extLst>
              <a:ext uri="{FF2B5EF4-FFF2-40B4-BE49-F238E27FC236}">
                <a16:creationId xmlns:a16="http://schemas.microsoft.com/office/drawing/2014/main" id="{459A6A38-F28F-B909-DB38-3FCE440F6C6D}"/>
              </a:ext>
            </a:extLst>
          </p:cNvPr>
          <p:cNvSpPr/>
          <p:nvPr/>
        </p:nvSpPr>
        <p:spPr>
          <a:xfrm>
            <a:off x="4287116" y="6362781"/>
            <a:ext cx="1165098" cy="36546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  <a:endParaRPr lang="fr-FR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EE5C88-CBA7-91B7-9088-711B2A1C6351}"/>
              </a:ext>
            </a:extLst>
          </p:cNvPr>
          <p:cNvSpPr/>
          <p:nvPr/>
        </p:nvSpPr>
        <p:spPr>
          <a:xfrm>
            <a:off x="6172033" y="188976"/>
            <a:ext cx="5815584" cy="61264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e 63">
            <a:extLst>
              <a:ext uri="{FF2B5EF4-FFF2-40B4-BE49-F238E27FC236}">
                <a16:creationId xmlns:a16="http://schemas.microsoft.com/office/drawing/2014/main" id="{C60D59E4-E359-E733-7860-A051158CEAAC}"/>
              </a:ext>
            </a:extLst>
          </p:cNvPr>
          <p:cNvGrpSpPr/>
          <p:nvPr/>
        </p:nvGrpSpPr>
        <p:grpSpPr>
          <a:xfrm>
            <a:off x="6308833" y="264156"/>
            <a:ext cx="5541457" cy="466693"/>
            <a:chOff x="609249" y="6466066"/>
            <a:chExt cx="31267929" cy="2633337"/>
          </a:xfrm>
        </p:grpSpPr>
        <p:grpSp>
          <p:nvGrpSpPr>
            <p:cNvPr id="8" name="Groupe 59">
              <a:extLst>
                <a:ext uri="{FF2B5EF4-FFF2-40B4-BE49-F238E27FC236}">
                  <a16:creationId xmlns:a16="http://schemas.microsoft.com/office/drawing/2014/main" id="{9B5FC21B-A4CB-AAB8-1F7D-E1ABF008BE6F}"/>
                </a:ext>
              </a:extLst>
            </p:cNvPr>
            <p:cNvGrpSpPr/>
            <p:nvPr/>
          </p:nvGrpSpPr>
          <p:grpSpPr>
            <a:xfrm>
              <a:off x="609249" y="6466066"/>
              <a:ext cx="31267929" cy="2633337"/>
              <a:chOff x="609249" y="6453787"/>
              <a:chExt cx="31267929" cy="2633337"/>
            </a:xfrm>
          </p:grpSpPr>
          <p:grpSp>
            <p:nvGrpSpPr>
              <p:cNvPr id="10" name="Groupe 27">
                <a:extLst>
                  <a:ext uri="{FF2B5EF4-FFF2-40B4-BE49-F238E27FC236}">
                    <a16:creationId xmlns:a16="http://schemas.microsoft.com/office/drawing/2014/main" id="{D669E5EC-4769-03C7-C4D8-CE0A765DE7FE}"/>
                  </a:ext>
                </a:extLst>
              </p:cNvPr>
              <p:cNvGrpSpPr/>
              <p:nvPr/>
            </p:nvGrpSpPr>
            <p:grpSpPr>
              <a:xfrm>
                <a:off x="609249" y="6453787"/>
                <a:ext cx="22319363" cy="2633337"/>
                <a:chOff x="1108706" y="5844780"/>
                <a:chExt cx="20144607" cy="2376750"/>
              </a:xfrm>
            </p:grpSpPr>
            <p:pic>
              <p:nvPicPr>
                <p:cNvPr id="12" name="Image 20" descr="Une image contenant Police, Graphique, texte, typographie&#10;&#10;Description générée automatiquement">
                  <a:extLst>
                    <a:ext uri="{FF2B5EF4-FFF2-40B4-BE49-F238E27FC236}">
                      <a16:creationId xmlns:a16="http://schemas.microsoft.com/office/drawing/2014/main" id="{D7FD10AD-F206-7461-2154-29A3ADA369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4337" y="6284041"/>
                  <a:ext cx="6919119" cy="1389230"/>
                </a:xfrm>
                <a:prstGeom prst="rect">
                  <a:avLst/>
                </a:prstGeom>
              </p:spPr>
            </p:pic>
            <p:pic>
              <p:nvPicPr>
                <p:cNvPr id="13" name="Image 22" descr="Une image contenant Police, Graphique, capture d’écran, graphisme&#10;&#10;Description générée automatiquement">
                  <a:extLst>
                    <a:ext uri="{FF2B5EF4-FFF2-40B4-BE49-F238E27FC236}">
                      <a16:creationId xmlns:a16="http://schemas.microsoft.com/office/drawing/2014/main" id="{7DF6BA81-7E86-90F6-58E7-49C18127B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706" y="6231245"/>
                  <a:ext cx="5759698" cy="1468520"/>
                </a:xfrm>
                <a:prstGeom prst="rect">
                  <a:avLst/>
                </a:prstGeom>
              </p:spPr>
            </p:pic>
            <p:pic>
              <p:nvPicPr>
                <p:cNvPr id="14" name="Image 24" descr="Une image contenant cercle, capture d’écran, vortex, spirale&#10;&#10;Description générée automatiquement">
                  <a:extLst>
                    <a:ext uri="{FF2B5EF4-FFF2-40B4-BE49-F238E27FC236}">
                      <a16:creationId xmlns:a16="http://schemas.microsoft.com/office/drawing/2014/main" id="{A32A9534-AACC-63C2-FA15-C815DDA9C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3016" y="5844780"/>
                  <a:ext cx="3750297" cy="2376750"/>
                </a:xfrm>
                <a:prstGeom prst="rect">
                  <a:avLst/>
                </a:prstGeom>
              </p:spPr>
            </p:pic>
            <p:pic>
              <p:nvPicPr>
                <p:cNvPr id="15" name="Image 26" descr="Une image contenant Police, Graphique, logo, cercle&#10;&#10;Description générée automatiquement">
                  <a:extLst>
                    <a:ext uri="{FF2B5EF4-FFF2-40B4-BE49-F238E27FC236}">
                      <a16:creationId xmlns:a16="http://schemas.microsoft.com/office/drawing/2014/main" id="{9AD11E94-280D-8A2D-51ED-E3BD49C1F1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50797" y="6091180"/>
                  <a:ext cx="1838159" cy="1838160"/>
                </a:xfrm>
                <a:prstGeom prst="rect">
                  <a:avLst/>
                </a:prstGeom>
              </p:spPr>
            </p:pic>
          </p:grpSp>
          <p:pic>
            <p:nvPicPr>
              <p:cNvPr id="11" name="Image 58" descr="Une image contenant Graphique, cercle, Police, graphisme&#10;&#10;Description générée automatiquement">
                <a:extLst>
                  <a:ext uri="{FF2B5EF4-FFF2-40B4-BE49-F238E27FC236}">
                    <a16:creationId xmlns:a16="http://schemas.microsoft.com/office/drawing/2014/main" id="{75D7E541-2BC9-3DC0-628F-5301BD7DB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97155" y="6645432"/>
                <a:ext cx="2080023" cy="2036689"/>
              </a:xfrm>
              <a:prstGeom prst="rect">
                <a:avLst/>
              </a:prstGeom>
            </p:spPr>
          </p:pic>
        </p:grpSp>
        <p:pic>
          <p:nvPicPr>
            <p:cNvPr id="9" name="Graphique 62">
              <a:extLst>
                <a:ext uri="{FF2B5EF4-FFF2-40B4-BE49-F238E27FC236}">
                  <a16:creationId xmlns:a16="http://schemas.microsoft.com/office/drawing/2014/main" id="{262D03E4-30D7-F6F7-C731-423A8ACD3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498168" y="6556320"/>
              <a:ext cx="5285532" cy="2138080"/>
            </a:xfrm>
            <a:prstGeom prst="rect">
              <a:avLst/>
            </a:prstGeom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E71F1C-E9BD-B837-7128-ECFA2607FF69}"/>
              </a:ext>
            </a:extLst>
          </p:cNvPr>
          <p:cNvSpPr/>
          <p:nvPr/>
        </p:nvSpPr>
        <p:spPr>
          <a:xfrm>
            <a:off x="204383" y="188976"/>
            <a:ext cx="5788040" cy="6126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SemiBold" panose="02000503040000020004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3928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37322F"/>
      </a:dk1>
      <a:lt1>
        <a:srgbClr val="F9F6F1"/>
      </a:lt1>
      <a:dk2>
        <a:srgbClr val="534C47"/>
      </a:dk2>
      <a:lt2>
        <a:srgbClr val="E7E1D5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Congenial Light</vt:lpstr>
      <vt:lpstr>Congenial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Foriel</dc:creator>
  <cp:lastModifiedBy>Vincent Foriel</cp:lastModifiedBy>
  <cp:revision>8</cp:revision>
  <dcterms:created xsi:type="dcterms:W3CDTF">2024-11-04T15:08:34Z</dcterms:created>
  <dcterms:modified xsi:type="dcterms:W3CDTF">2024-11-06T14:38:12Z</dcterms:modified>
</cp:coreProperties>
</file>