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98" r:id="rId2"/>
    <p:sldId id="300" r:id="rId3"/>
    <p:sldId id="303" r:id="rId4"/>
    <p:sldId id="304" r:id="rId5"/>
    <p:sldId id="30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>
        <p:scale>
          <a:sx n="80" d="100"/>
          <a:sy n="80" d="100"/>
        </p:scale>
        <p:origin x="245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42B61-FF5E-4A9F-AF20-743D865C026B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9B460-6B34-4AA6-80AE-1EF77B5B8C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7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F895A-C383-35F8-D336-AE6663FE2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E0B137-B24C-1B01-8ADF-C48198DF0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388E12-A500-A5C8-FEF5-1FBEFA43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B7A-2025-4EB3-A858-E9B32E71C799}" type="datetime1">
              <a:rPr lang="fr-FR" smtClean="0"/>
              <a:t>03/10/2025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26041-4781-6111-2D93-5BF512F7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1EECA5-BE23-71F3-76DB-AE85A04A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28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C1D58-3DF6-3859-2523-19C51334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07BDF1-1ECB-FAF3-4C0B-F7BC74E2D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ED4C97-318E-84F5-02A2-E84A4F5C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97F7-55A7-43A7-8F27-1961EE31760F}" type="datetime1">
              <a:rPr lang="fr-FR" smtClean="0"/>
              <a:t>03/10/2025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837C7D-48D3-61C0-02EA-1012F163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0A8C2-12F8-1812-2971-8987C0DC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19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649AD1-A2AD-14B8-421D-8576C35EF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C8D76E-E21B-19DF-B5B7-E0BE41B98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4AA89E-C6EA-15DA-5B4D-82073114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E58-CFB9-4865-AAC5-23B4358E843A}" type="datetime1">
              <a:rPr lang="fr-FR" smtClean="0"/>
              <a:t>03/10/2025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F41861-00A2-832A-8849-93983778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FF3419-8C72-FDCB-5A40-A215AD80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12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00C3A-838F-BDA6-E452-CF2C52A1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CEC018-3652-6D30-DB6C-26B259A5B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723571-65C9-BDA5-5478-1ADDC5C3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6C3D-052B-4451-AF41-1536E2DE33D7}" type="datetime1">
              <a:rPr lang="fr-FR" smtClean="0"/>
              <a:t>03/10/2025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20238-461C-BFC2-E563-5358304F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60A9B2-1042-224E-DF68-406BE59B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81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5B3FE-AE82-9F84-BF2A-019505E3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D2E020-4C55-0485-1CD8-6ADFD5DA4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0FB237-CDF5-3F2F-D697-95969C3B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6A79-5A04-4995-B985-0911991A29BC}" type="datetime1">
              <a:rPr lang="fr-FR" smtClean="0"/>
              <a:t>03/10/2025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A55405-E31F-4D29-9E0E-89581AB4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E85E70-D73A-F961-D106-7BADBD0D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4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075F1E-2CD9-BB38-C690-F9AC97E8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0C468-5E16-73FA-178B-DE2DB178D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3D7C22-C988-FB95-2142-25A5BA933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B9FC20-C5CB-D7D0-D1D0-1C7AF42F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D0A7-FFAF-4C8C-A8C0-200F8C7FF32D}" type="datetime1">
              <a:rPr lang="fr-FR" smtClean="0"/>
              <a:t>03/10/2025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B739FB-E7CC-F5AA-5611-9C3658F0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5180AD-F520-8316-3537-604AC8EF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22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FC044-185F-9D3A-8929-F2D9D690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B734EB-8180-915A-B771-10AD9B196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4CA1DD-76CD-F9CE-57FF-25C1C292B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418032-D7DB-42F3-129A-BA3C7D8B4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09FD74-D55D-513C-128D-4A2C2F2C1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745FE2-80AA-6140-86C8-F9AA9707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701B-64D9-46BA-BA6A-A517B363A916}" type="datetime1">
              <a:rPr lang="fr-FR" smtClean="0"/>
              <a:t>03/10/2025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E1286E-A0D6-AF21-4875-B75D30D2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6B4794-3F5F-C5EE-E434-F26270EA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48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44F46-91E6-953E-74C1-4EAF9866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ECCAA0-D1F9-EFCB-D9AF-7C534003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0183-8B6E-4CE7-88FB-CD42D8F9B798}" type="datetime1">
              <a:rPr lang="fr-FR" smtClean="0"/>
              <a:t>03/10/2025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EBAAFC-5377-FE9A-EF60-69A9040F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7D82CD-2521-CDBE-AD12-D53B517D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76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3C5298-D4A9-2324-AC5B-9D83DD9B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3BA7-F0F0-4963-8462-50E7D924F56F}" type="datetime1">
              <a:rPr lang="fr-FR" smtClean="0"/>
              <a:t>03/10/2025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E11C62-8996-5A99-BBC8-A5CE542B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B7DB1E-031A-63DF-D559-C78BDB44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7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F36D8-7240-E327-B0D4-98311997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44962E-A22A-6A66-1B84-340B0A5A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EA979C-DED6-6336-9433-84AC81470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7AF92B-2B64-BBBD-DBCC-C93B51B4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484-2D0B-438F-BE4C-79C844334FDB}" type="datetime1">
              <a:rPr lang="fr-FR" smtClean="0"/>
              <a:t>03/10/2025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898730-170E-76C8-1C17-C6BE1D93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510C9A-4348-3AC6-7015-207F5910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22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10DCE-BC18-486A-D6F6-FDBAA81D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CD0C4C-0D78-73A4-184D-0B20924B9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532676-3293-E0F3-43DB-5218D6430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12D0E8-B1AF-FA42-D1B9-9A459D53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F9F6-F581-4E88-B5BF-9E77DEC49E85}" type="datetime1">
              <a:rPr lang="fr-FR" smtClean="0"/>
              <a:t>03/10/2025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BC74BE-083E-C49D-5668-A31CD214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24F58E-55F7-A087-14CA-644E3443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5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757CC4-2DD5-6144-424E-9BB38B3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9BE020-6A6F-D035-9025-B7337B0FA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53B7DC-B6EB-79B0-8EF6-2FFBA74F1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C53719-26B4-4521-B392-846712D40BB3}" type="datetime1">
              <a:rPr lang="fr-FR" smtClean="0"/>
              <a:t>03/10/2025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8CC9F2-2DE2-9516-B6F4-ABA9A5D39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B72543-E80D-04AA-E965-499D27334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09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60CCE-028C-AB09-4441-7AF08472A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re 1">
            <a:extLst>
              <a:ext uri="{FF2B5EF4-FFF2-40B4-BE49-F238E27FC236}">
                <a16:creationId xmlns:a16="http://schemas.microsoft.com/office/drawing/2014/main" id="{5AD0E948-40A6-7D68-A97F-F48671E22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78566"/>
            <a:ext cx="12191999" cy="160552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IMPROVING NULLING INTERFEROMETRY WITH A</a:t>
            </a:r>
            <a:br>
              <a:rPr lang="en-US" sz="4000" b="0" dirty="0">
                <a:latin typeface="Ubuntu" panose="020B0504030602030204" pitchFamily="34" charset="0"/>
              </a:rPr>
            </a:br>
            <a:r>
              <a:rPr lang="en-US" sz="4000" b="1" dirty="0">
                <a:latin typeface="Ubuntu" panose="020B0504030602030204" pitchFamily="34" charset="0"/>
              </a:rPr>
              <a:t>TUNABLE KERNEL-NULLING</a:t>
            </a:r>
            <a:br>
              <a:rPr lang="en-US" sz="4000" dirty="0">
                <a:latin typeface="Ubuntu" panose="020B0504030602030204" pitchFamily="34" charset="0"/>
              </a:rPr>
            </a:br>
            <a:r>
              <a:rPr lang="en-US" sz="2800" b="0" dirty="0">
                <a:latin typeface="Ubuntu" panose="020B0504030602030204" pitchFamily="34" charset="0"/>
              </a:rPr>
              <a:t>FOR DIRECT DETECTION OF EXOPLANETS</a:t>
            </a:r>
            <a:endParaRPr lang="fr-FR" sz="4000" b="0" dirty="0">
              <a:latin typeface="Ubuntu" panose="020B0504030602030204" pitchFamily="34" charset="0"/>
            </a:endParaRPr>
          </a:p>
        </p:txBody>
      </p:sp>
      <p:sp>
        <p:nvSpPr>
          <p:cNvPr id="36" name="Sous-titre 2">
            <a:extLst>
              <a:ext uri="{FF2B5EF4-FFF2-40B4-BE49-F238E27FC236}">
                <a16:creationId xmlns:a16="http://schemas.microsoft.com/office/drawing/2014/main" id="{7A13474B-48B0-0C1D-E4C1-C253CE2EB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725969"/>
            <a:ext cx="9144000" cy="1841331"/>
          </a:xfrm>
        </p:spPr>
        <p:txBody>
          <a:bodyPr anchor="ctr">
            <a:normAutofit/>
          </a:bodyPr>
          <a:lstStyle/>
          <a:p>
            <a:r>
              <a:rPr lang="fr-FR" sz="2000" dirty="0">
                <a:latin typeface="Ubuntu" panose="020B0504030602030204" pitchFamily="34" charset="0"/>
              </a:rPr>
              <a:t>Vincent Foriel</a:t>
            </a:r>
            <a:r>
              <a:rPr lang="fr-FR" sz="2000" baseline="30000" dirty="0">
                <a:latin typeface="Ubuntu" panose="020B0504030602030204" pitchFamily="34" charset="0"/>
              </a:rPr>
              <a:t>1*</a:t>
            </a:r>
            <a:r>
              <a:rPr lang="fr-FR" sz="2000" dirty="0">
                <a:latin typeface="Ubuntu" panose="020B0504030602030204" pitchFamily="34" charset="0"/>
              </a:rPr>
              <a:t>, Frantz Martinache</a:t>
            </a:r>
            <a:r>
              <a:rPr lang="fr-FR" sz="2000" baseline="30000" dirty="0">
                <a:latin typeface="Ubuntu" panose="020B0504030602030204" pitchFamily="34" charset="0"/>
              </a:rPr>
              <a:t>1</a:t>
            </a:r>
            <a:r>
              <a:rPr lang="fr-FR" sz="2000" dirty="0">
                <a:latin typeface="Ubuntu" panose="020B0504030602030204" pitchFamily="34" charset="0"/>
              </a:rPr>
              <a:t>, David Mary</a:t>
            </a:r>
            <a:r>
              <a:rPr lang="fr-FR" sz="2000" baseline="30000" dirty="0">
                <a:latin typeface="Ubuntu" panose="020B0504030602030204" pitchFamily="34" charset="0"/>
              </a:rPr>
              <a:t>1</a:t>
            </a:r>
            <a:endParaRPr lang="fr-FR" sz="2000" dirty="0">
              <a:latin typeface="Ubuntu" panose="020B0504030602030204" pitchFamily="34" charset="0"/>
            </a:endParaRPr>
          </a:p>
          <a:p>
            <a:r>
              <a:rPr lang="fr-FR" sz="2000" dirty="0">
                <a:latin typeface="Ubuntu" panose="020B0504030602030204" pitchFamily="34" charset="0"/>
              </a:rPr>
              <a:t>Nick Cvetojevic</a:t>
            </a:r>
            <a:r>
              <a:rPr lang="fr-FR" sz="2000" baseline="30000" dirty="0">
                <a:latin typeface="Ubuntu" panose="020B0504030602030204" pitchFamily="34" charset="0"/>
              </a:rPr>
              <a:t>1</a:t>
            </a:r>
            <a:r>
              <a:rPr lang="fr-FR" sz="2000" dirty="0">
                <a:latin typeface="Ubuntu" panose="020B0504030602030204" pitchFamily="34" charset="0"/>
              </a:rPr>
              <a:t>, Romain Laugier</a:t>
            </a:r>
            <a:r>
              <a:rPr lang="fr-FR" sz="2000" baseline="30000" dirty="0">
                <a:latin typeface="Ubuntu" panose="020B0504030602030204" pitchFamily="34" charset="0"/>
              </a:rPr>
              <a:t>2</a:t>
            </a:r>
            <a:r>
              <a:rPr lang="fr-FR" sz="2000" dirty="0">
                <a:latin typeface="Ubuntu" panose="020B0504030602030204" pitchFamily="34" charset="0"/>
              </a:rPr>
              <a:t>, Marc-Antoine Martinod</a:t>
            </a:r>
            <a:r>
              <a:rPr lang="fr-FR" sz="2000" baseline="30000" dirty="0">
                <a:latin typeface="Ubuntu" panose="020B0504030602030204" pitchFamily="34" charset="0"/>
              </a:rPr>
              <a:t>1</a:t>
            </a:r>
            <a:endParaRPr lang="fa-IR" sz="2000" dirty="0">
              <a:latin typeface="Ubuntu" panose="020B0504030602030204" pitchFamily="34" charset="0"/>
            </a:endParaRP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E63FEE1-F4DE-1049-F420-4D7098DBF6C3}"/>
              </a:ext>
            </a:extLst>
          </p:cNvPr>
          <p:cNvSpPr/>
          <p:nvPr/>
        </p:nvSpPr>
        <p:spPr>
          <a:xfrm>
            <a:off x="0" y="5976980"/>
            <a:ext cx="7834805" cy="902135"/>
          </a:xfrm>
          <a:prstGeom prst="roundRect">
            <a:avLst>
              <a:gd name="adj" fmla="val 3256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aseline="300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1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Université Côte d'Azur, Observatoire de la Côte d'Azur, CNRS, Laboratoire Lagrange, France</a:t>
            </a:r>
          </a:p>
          <a:p>
            <a:r>
              <a:rPr lang="fr-FR" sz="1200" baseline="300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2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KU Leuven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university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, Leuven,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Belgium</a:t>
            </a:r>
            <a:br>
              <a:rPr lang="fr-FR" sz="12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</a:br>
            <a:r>
              <a:rPr lang="fr-FR" sz="1200" baseline="300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*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vincent.foriel@oca.eu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p:grpSp>
        <p:nvGrpSpPr>
          <p:cNvPr id="38" name="Group 8">
            <a:extLst>
              <a:ext uri="{FF2B5EF4-FFF2-40B4-BE49-F238E27FC236}">
                <a16:creationId xmlns:a16="http://schemas.microsoft.com/office/drawing/2014/main" id="{BA38E88F-B3E5-DF16-6C76-5651A7308F3A}"/>
              </a:ext>
            </a:extLst>
          </p:cNvPr>
          <p:cNvGrpSpPr/>
          <p:nvPr/>
        </p:nvGrpSpPr>
        <p:grpSpPr>
          <a:xfrm>
            <a:off x="209689" y="0"/>
            <a:ext cx="11707402" cy="1319767"/>
            <a:chOff x="-5761982" y="-20985"/>
            <a:chExt cx="15890299" cy="1791302"/>
          </a:xfrm>
        </p:grpSpPr>
        <p:grpSp>
          <p:nvGrpSpPr>
            <p:cNvPr id="39" name="Groupe 63">
              <a:extLst>
                <a:ext uri="{FF2B5EF4-FFF2-40B4-BE49-F238E27FC236}">
                  <a16:creationId xmlns:a16="http://schemas.microsoft.com/office/drawing/2014/main" id="{39D6463F-B4AD-70B9-84C6-670D40A5C74E}"/>
                </a:ext>
              </a:extLst>
            </p:cNvPr>
            <p:cNvGrpSpPr/>
            <p:nvPr/>
          </p:nvGrpSpPr>
          <p:grpSpPr>
            <a:xfrm>
              <a:off x="-5761982" y="257025"/>
              <a:ext cx="15890299" cy="1513292"/>
              <a:chOff x="-21358894" y="6501373"/>
              <a:chExt cx="50388744" cy="4798710"/>
            </a:xfrm>
          </p:grpSpPr>
          <p:grpSp>
            <p:nvGrpSpPr>
              <p:cNvPr id="41" name="Groupe 59">
                <a:extLst>
                  <a:ext uri="{FF2B5EF4-FFF2-40B4-BE49-F238E27FC236}">
                    <a16:creationId xmlns:a16="http://schemas.microsoft.com/office/drawing/2014/main" id="{2B2FB27E-2678-35D7-6C05-922FDF81ECAD}"/>
                  </a:ext>
                </a:extLst>
              </p:cNvPr>
              <p:cNvGrpSpPr/>
              <p:nvPr/>
            </p:nvGrpSpPr>
            <p:grpSpPr>
              <a:xfrm>
                <a:off x="-21358894" y="6501373"/>
                <a:ext cx="42932705" cy="4798710"/>
                <a:chOff x="-21358894" y="6489094"/>
                <a:chExt cx="42932705" cy="4798710"/>
              </a:xfrm>
            </p:grpSpPr>
            <p:grpSp>
              <p:nvGrpSpPr>
                <p:cNvPr id="43" name="Groupe 27">
                  <a:extLst>
                    <a:ext uri="{FF2B5EF4-FFF2-40B4-BE49-F238E27FC236}">
                      <a16:creationId xmlns:a16="http://schemas.microsoft.com/office/drawing/2014/main" id="{81B2D5F9-A050-684A-7973-C3C6FCCAF79D}"/>
                    </a:ext>
                  </a:extLst>
                </p:cNvPr>
                <p:cNvGrpSpPr/>
                <p:nvPr/>
              </p:nvGrpSpPr>
              <p:grpSpPr>
                <a:xfrm>
                  <a:off x="-1005630" y="6916736"/>
                  <a:ext cx="22579441" cy="2633337"/>
                  <a:chOff x="-348823" y="6262620"/>
                  <a:chExt cx="20379344" cy="2376750"/>
                </a:xfrm>
              </p:grpSpPr>
              <p:pic>
                <p:nvPicPr>
                  <p:cNvPr id="45" name="Image 22" descr="Une image contenant Police, Graphique, capture d’écran, graphisme&#10;&#10;Description générée automatiquement">
                    <a:extLst>
                      <a:ext uri="{FF2B5EF4-FFF2-40B4-BE49-F238E27FC236}">
                        <a16:creationId xmlns:a16="http://schemas.microsoft.com/office/drawing/2014/main" id="{E6C611B7-7B98-8D1B-FEE6-12AD7BF3DC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348823" y="6573697"/>
                    <a:ext cx="5759699" cy="1468519"/>
                  </a:xfrm>
                  <a:prstGeom prst="rect">
                    <a:avLst/>
                  </a:prstGeom>
                </p:spPr>
              </p:pic>
              <p:pic>
                <p:nvPicPr>
                  <p:cNvPr id="46" name="Image 24" descr="Une image contenant cercle, capture d’écran, vortex, spirale&#10;&#10;Description générée automatiquement">
                    <a:extLst>
                      <a:ext uri="{FF2B5EF4-FFF2-40B4-BE49-F238E27FC236}">
                        <a16:creationId xmlns:a16="http://schemas.microsoft.com/office/drawing/2014/main" id="{ABBB283C-2B74-66B2-3FA9-A7FB228510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80224" y="6262620"/>
                    <a:ext cx="3750297" cy="2376750"/>
                  </a:xfrm>
                  <a:prstGeom prst="rect">
                    <a:avLst/>
                  </a:prstGeom>
                </p:spPr>
              </p:pic>
              <p:pic>
                <p:nvPicPr>
                  <p:cNvPr id="47" name="Image 26" descr="Une image contenant Police, Graphique, logo, cercle&#10;&#10;Description générée automatiquement">
                    <a:extLst>
                      <a:ext uri="{FF2B5EF4-FFF2-40B4-BE49-F238E27FC236}">
                        <a16:creationId xmlns:a16="http://schemas.microsoft.com/office/drawing/2014/main" id="{806C5E1A-95B3-0EF2-8E02-3A32688C07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628459" y="6417758"/>
                    <a:ext cx="1838159" cy="183815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4" name="Image 58" descr="Une image contenant Graphique, cercle, Police, graphisme&#10;&#10;Description générée automatiquement">
                  <a:extLst>
                    <a:ext uri="{FF2B5EF4-FFF2-40B4-BE49-F238E27FC236}">
                      <a16:creationId xmlns:a16="http://schemas.microsoft.com/office/drawing/2014/main" id="{704CAAC9-38A9-FE3E-049C-7855EDA358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1358894" y="6489094"/>
                  <a:ext cx="4900814" cy="4798710"/>
                </a:xfrm>
                <a:prstGeom prst="rect">
                  <a:avLst/>
                </a:prstGeom>
              </p:spPr>
            </p:pic>
          </p:grpSp>
          <p:pic>
            <p:nvPicPr>
              <p:cNvPr id="42" name="Graphique 62">
                <a:extLst>
                  <a:ext uri="{FF2B5EF4-FFF2-40B4-BE49-F238E27FC236}">
                    <a16:creationId xmlns:a16="http://schemas.microsoft.com/office/drawing/2014/main" id="{8AF9C336-B47C-3F4B-F7A8-F8F1E5C996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744317" y="6929014"/>
                <a:ext cx="5285533" cy="2138082"/>
              </a:xfrm>
              <a:prstGeom prst="rect">
                <a:avLst/>
              </a:prstGeom>
            </p:spPr>
          </p:pic>
        </p:grpSp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0FD0C049-C10A-7E2C-C29A-E1FBEB89F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43009" y="-20985"/>
              <a:ext cx="1723245" cy="1686224"/>
            </a:xfrm>
            <a:prstGeom prst="rect">
              <a:avLst/>
            </a:prstGeom>
          </p:spPr>
        </p:pic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5915176B-EF3D-DE3B-6EBB-635A01BF7A44}"/>
              </a:ext>
            </a:extLst>
          </p:cNvPr>
          <p:cNvSpPr txBox="1"/>
          <p:nvPr/>
        </p:nvSpPr>
        <p:spPr>
          <a:xfrm>
            <a:off x="1999281" y="438132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Ubuntu" panose="020B0504030602030204" pitchFamily="34" charset="0"/>
              </a:rPr>
              <a:t>Content</a:t>
            </a:r>
            <a:r>
              <a:rPr lang="en-US" sz="2000" b="0" dirty="0">
                <a:latin typeface="Ubuntu" panose="020B0504030602030204" pitchFamily="34" charset="0"/>
              </a:rPr>
              <a:t>:</a:t>
            </a:r>
          </a:p>
          <a:p>
            <a:pPr lvl="1"/>
            <a:r>
              <a:rPr lang="en-US" sz="2000" b="0" dirty="0">
                <a:latin typeface="Ubuntu" panose="020B0504030602030204" pitchFamily="34" charset="0"/>
              </a:rPr>
              <a:t>1) Numerical simulation &amp; tools</a:t>
            </a:r>
            <a:br>
              <a:rPr lang="en-US" sz="2000" b="0" dirty="0">
                <a:latin typeface="Ubuntu" panose="020B0504030602030204" pitchFamily="34" charset="0"/>
              </a:rPr>
            </a:br>
            <a:r>
              <a:rPr lang="en-US" sz="2000" b="0" dirty="0">
                <a:latin typeface="Ubuntu" panose="020B0504030602030204" pitchFamily="34" charset="0"/>
              </a:rPr>
              <a:t>2) Calibration methods</a:t>
            </a:r>
            <a:br>
              <a:rPr lang="en-US" sz="2000" b="0" dirty="0">
                <a:latin typeface="Ubuntu" panose="020B0504030602030204" pitchFamily="34" charset="0"/>
              </a:rPr>
            </a:br>
            <a:r>
              <a:rPr lang="en-US" sz="2000" b="0" dirty="0">
                <a:latin typeface="Ubuntu" panose="020B0504030602030204" pitchFamily="34" charset="0"/>
              </a:rPr>
              <a:t>3) Statistical analysis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711072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FE4C499-64A6-C9A5-6ADB-386A24DD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/>
              <a:t>Tunable</a:t>
            </a:r>
            <a:r>
              <a:rPr lang="fr-FR" dirty="0"/>
              <a:t> Kernel </a:t>
            </a:r>
            <a:r>
              <a:rPr lang="fr-FR" dirty="0" err="1"/>
              <a:t>Nuller</a:t>
            </a:r>
            <a:endParaRPr lang="fr-FR" dirty="0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197B19B-484F-B6FA-BAD6-DB2825EF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2DCD363A-B46D-432E-B45D-2468511ED4C9}" type="slidenum">
              <a:rPr lang="fr-FR" smtClean="0"/>
              <a:t>2</a:t>
            </a:fld>
            <a:endParaRPr lang="fr-FR" dirty="0"/>
          </a:p>
        </p:txBody>
      </p:sp>
      <p:sp>
        <p:nvSpPr>
          <p:cNvPr id="8" name="Rectangle : coins arrondis 4">
            <a:extLst>
              <a:ext uri="{FF2B5EF4-FFF2-40B4-BE49-F238E27FC236}">
                <a16:creationId xmlns:a16="http://schemas.microsoft.com/office/drawing/2014/main" id="{FD9EFD94-D95A-2E96-E405-EF77AF049621}"/>
              </a:ext>
            </a:extLst>
          </p:cNvPr>
          <p:cNvSpPr/>
          <p:nvPr/>
        </p:nvSpPr>
        <p:spPr>
          <a:xfrm>
            <a:off x="31113" y="6534660"/>
            <a:ext cx="4857032" cy="281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Vincent Foriel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2C19696-4CCE-947D-E313-B80D39AD4381}"/>
              </a:ext>
            </a:extLst>
          </p:cNvPr>
          <p:cNvGrpSpPr/>
          <p:nvPr/>
        </p:nvGrpSpPr>
        <p:grpSpPr>
          <a:xfrm>
            <a:off x="9697835" y="1709510"/>
            <a:ext cx="2212274" cy="2994125"/>
            <a:chOff x="1600502" y="2990384"/>
            <a:chExt cx="2555876" cy="3803524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6D35A366-5FDF-CDCA-0391-2DF638E2FC0C}"/>
                </a:ext>
              </a:extLst>
            </p:cNvPr>
            <p:cNvSpPr/>
            <p:nvPr/>
          </p:nvSpPr>
          <p:spPr>
            <a:xfrm>
              <a:off x="1600502" y="5902599"/>
              <a:ext cx="2555876" cy="891309"/>
            </a:xfrm>
            <a:prstGeom prst="roundRect">
              <a:avLst>
                <a:gd name="adj" fmla="val 885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Fig. 3: Wave propagation simulation in a multi mode waveguide</a:t>
              </a:r>
              <a:br>
                <a:rPr lang="en-US" sz="600" i="1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</a:br>
              <a:r>
                <a:rPr lang="fr-FR" sz="1000" i="1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📚 </a:t>
              </a:r>
              <a:r>
                <a:rPr lang="en-US" sz="1000" i="1" dirty="0" err="1">
                  <a:solidFill>
                    <a:schemeClr val="bg1">
                      <a:lumMod val="50000"/>
                    </a:schemeClr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Cvetojevic</a:t>
              </a:r>
              <a:r>
                <a:rPr lang="en-US" sz="1000" i="1" dirty="0">
                  <a:solidFill>
                    <a:schemeClr val="bg1">
                      <a:lumMod val="50000"/>
                    </a:schemeClr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 et al. (2022)</a:t>
              </a:r>
              <a:endParaRPr lang="en-US" sz="600" i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15" name="Espace réservé du contenu 5" descr="Cvetojevic, N. et al., 2022. 3-beam self-calibrated Kernel nulling photonic interferometer. arXiv e-prints. https://doi.org/10.48550/arXiv.2206.04977">
              <a:extLst>
                <a:ext uri="{FF2B5EF4-FFF2-40B4-BE49-F238E27FC236}">
                  <a16:creationId xmlns:a16="http://schemas.microsoft.com/office/drawing/2014/main" id="{A0041BD2-E02F-B5AB-1177-A5CC160A7E6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90" t="3112" r="3675" b="3071"/>
            <a:stretch/>
          </p:blipFill>
          <p:spPr>
            <a:xfrm>
              <a:off x="1865289" y="2990384"/>
              <a:ext cx="2199826" cy="26632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DFD2AE74-5955-141D-ADCF-48A2D7047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69" y="1426895"/>
            <a:ext cx="8024257" cy="2932509"/>
          </a:xfrm>
        </p:spPr>
        <p:txBody>
          <a:bodyPr>
            <a:normAutofit fontScale="62500" lnSpcReduction="20000"/>
          </a:bodyPr>
          <a:lstStyle/>
          <a:p>
            <a:r>
              <a:rPr lang="fr-FR" b="1" u="sng" dirty="0"/>
              <a:t>Objective</a:t>
            </a:r>
            <a:r>
              <a:rPr lang="fr-FR" b="1" dirty="0"/>
              <a:t>: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exoplanet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capabilities</a:t>
            </a:r>
            <a:endParaRPr lang="fr-FR" dirty="0"/>
          </a:p>
          <a:p>
            <a:r>
              <a:rPr lang="fr-FR" b="1" dirty="0"/>
              <a:t>Methods: </a:t>
            </a:r>
          </a:p>
          <a:p>
            <a:pPr lvl="1"/>
            <a:r>
              <a:rPr lang="fr-FR" dirty="0" err="1"/>
              <a:t>Optimize</a:t>
            </a:r>
            <a:r>
              <a:rPr lang="fr-FR" dirty="0"/>
              <a:t> </a:t>
            </a:r>
            <a:r>
              <a:rPr lang="fr-FR" dirty="0" err="1"/>
              <a:t>starlight</a:t>
            </a:r>
            <a:r>
              <a:rPr lang="fr-FR" dirty="0"/>
              <a:t> </a:t>
            </a:r>
            <a:r>
              <a:rPr lang="fr-FR" dirty="0" err="1"/>
              <a:t>cancellation</a:t>
            </a:r>
            <a:r>
              <a:rPr lang="fr-FR" dirty="0"/>
              <a:t> by </a:t>
            </a:r>
            <a:r>
              <a:rPr lang="fr-FR" dirty="0" err="1"/>
              <a:t>calibrating</a:t>
            </a:r>
            <a:r>
              <a:rPr lang="fr-FR" dirty="0"/>
              <a:t> an active </a:t>
            </a:r>
            <a:r>
              <a:rPr lang="fr-FR" dirty="0" err="1"/>
              <a:t>photonic</a:t>
            </a:r>
            <a:r>
              <a:rPr lang="fr-FR" dirty="0"/>
              <a:t> </a:t>
            </a:r>
            <a:r>
              <a:rPr lang="fr-FR" dirty="0" err="1"/>
              <a:t>device</a:t>
            </a:r>
            <a:endParaRPr lang="fr-FR" dirty="0"/>
          </a:p>
          <a:p>
            <a:pPr lvl="1"/>
            <a:r>
              <a:rPr lang="fr-FR" dirty="0"/>
              <a:t>Set up </a:t>
            </a:r>
            <a:r>
              <a:rPr lang="fr-FR" dirty="0" err="1"/>
              <a:t>dedicated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tests and data </a:t>
            </a:r>
            <a:r>
              <a:rPr lang="fr-FR" dirty="0" err="1"/>
              <a:t>treatment</a:t>
            </a:r>
            <a:r>
              <a:rPr lang="fr-FR" dirty="0"/>
              <a:t> </a:t>
            </a:r>
            <a:r>
              <a:rPr lang="fr-FR" dirty="0" err="1"/>
              <a:t>framework</a:t>
            </a:r>
            <a:endParaRPr lang="fr-FR" dirty="0"/>
          </a:p>
          <a:p>
            <a:r>
              <a:rPr lang="fr-FR" b="1" dirty="0"/>
              <a:t>Materials:</a:t>
            </a:r>
          </a:p>
          <a:p>
            <a:pPr lvl="1"/>
            <a:r>
              <a:rPr lang="fr-FR" dirty="0"/>
              <a:t>One of the first active </a:t>
            </a:r>
            <a:r>
              <a:rPr lang="fr-FR" dirty="0" err="1"/>
              <a:t>photonic</a:t>
            </a:r>
            <a:r>
              <a:rPr lang="fr-FR" dirty="0"/>
              <a:t> </a:t>
            </a:r>
            <a:r>
              <a:rPr lang="fr-FR" dirty="0" err="1"/>
              <a:t>devices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</a:t>
            </a:r>
            <a:r>
              <a:rPr lang="fr-FR" dirty="0" err="1"/>
              <a:t>inastronomy</a:t>
            </a:r>
            <a:r>
              <a:rPr lang="fr-FR" dirty="0"/>
              <a:t> </a:t>
            </a:r>
            <a:r>
              <a:rPr lang="fr-FR" sz="1600" i="1" dirty="0"/>
              <a:t>Fig. 1 &amp; 2</a:t>
            </a:r>
            <a:endParaRPr lang="fr-FR" dirty="0"/>
          </a:p>
          <a:p>
            <a:pPr lvl="2"/>
            <a:r>
              <a:rPr lang="fr-FR" dirty="0" err="1"/>
              <a:t>Takes</a:t>
            </a:r>
            <a:r>
              <a:rPr lang="fr-FR" dirty="0"/>
              <a:t> four input </a:t>
            </a:r>
            <a:r>
              <a:rPr lang="fr-FR" dirty="0" err="1"/>
              <a:t>signals</a:t>
            </a:r>
            <a:r>
              <a:rPr lang="fr-FR" dirty="0"/>
              <a:t> (</a:t>
            </a:r>
            <a:r>
              <a:rPr lang="fr-FR" b="1" dirty="0"/>
              <a:t>4-telescope</a:t>
            </a:r>
            <a:r>
              <a:rPr lang="fr-FR" dirty="0"/>
              <a:t> architecture)</a:t>
            </a:r>
          </a:p>
          <a:p>
            <a:pPr lvl="2"/>
            <a:r>
              <a:rPr lang="fr-FR" dirty="0" err="1"/>
              <a:t>Interferences</a:t>
            </a:r>
            <a:r>
              <a:rPr lang="fr-FR" dirty="0"/>
              <a:t> are </a:t>
            </a:r>
            <a:r>
              <a:rPr lang="fr-FR" dirty="0" err="1"/>
              <a:t>performed</a:t>
            </a:r>
            <a:r>
              <a:rPr lang="fr-FR" dirty="0"/>
              <a:t> by 7 MMI (</a:t>
            </a:r>
            <a:r>
              <a:rPr lang="fr-FR" b="1" dirty="0"/>
              <a:t>Multi Mode </a:t>
            </a:r>
            <a:r>
              <a:rPr lang="fr-FR" b="1" dirty="0" err="1"/>
              <a:t>Interferometer</a:t>
            </a:r>
            <a:r>
              <a:rPr lang="fr-FR" dirty="0"/>
              <a:t>) </a:t>
            </a:r>
            <a:r>
              <a:rPr lang="fr-FR" sz="1600" i="1" dirty="0"/>
              <a:t>Fig. 3</a:t>
            </a:r>
            <a:endParaRPr lang="fr-FR" i="1" dirty="0"/>
          </a:p>
          <a:p>
            <a:pPr lvl="2"/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b="1" dirty="0"/>
              <a:t>14 </a:t>
            </a:r>
            <a:r>
              <a:rPr lang="fr-FR" b="1" dirty="0" err="1"/>
              <a:t>electro-optic</a:t>
            </a:r>
            <a:r>
              <a:rPr lang="fr-FR" b="1" dirty="0"/>
              <a:t> </a:t>
            </a:r>
            <a:r>
              <a:rPr lang="fr-FR" dirty="0"/>
              <a:t>phase </a:t>
            </a:r>
            <a:r>
              <a:rPr lang="fr-FR" dirty="0" err="1"/>
              <a:t>shifters</a:t>
            </a:r>
            <a:r>
              <a:rPr lang="fr-FR" dirty="0"/>
              <a:t>  </a:t>
            </a:r>
            <a:r>
              <a:rPr lang="fr-FR" sz="1600" i="1" dirty="0"/>
              <a:t>Fig. 4</a:t>
            </a:r>
            <a:endParaRPr lang="fr-FR" dirty="0"/>
          </a:p>
          <a:p>
            <a:pPr lvl="2"/>
            <a:r>
              <a:rPr lang="fr-FR" dirty="0" err="1"/>
              <a:t>Creates</a:t>
            </a:r>
            <a:r>
              <a:rPr lang="fr-FR" dirty="0"/>
              <a:t> </a:t>
            </a:r>
            <a:r>
              <a:rPr lang="fr-FR" b="1" dirty="0"/>
              <a:t>3 </a:t>
            </a:r>
            <a:r>
              <a:rPr lang="fr-FR" b="1" dirty="0" err="1"/>
              <a:t>different</a:t>
            </a:r>
            <a:r>
              <a:rPr lang="fr-FR" b="1" dirty="0"/>
              <a:t> kernel </a:t>
            </a:r>
            <a:r>
              <a:rPr lang="fr-FR" dirty="0"/>
              <a:t>outputs (</a:t>
            </a:r>
            <a:r>
              <a:rPr lang="fr-FR" dirty="0" err="1"/>
              <a:t>difference</a:t>
            </a:r>
            <a:r>
              <a:rPr lang="fr-FR" dirty="0"/>
              <a:t> in </a:t>
            </a:r>
            <a:r>
              <a:rPr lang="fr-FR" dirty="0" err="1"/>
              <a:t>intensity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symmetric</a:t>
            </a:r>
            <a:r>
              <a:rPr lang="fr-FR" dirty="0"/>
              <a:t> cross-</a:t>
            </a:r>
            <a:r>
              <a:rPr lang="fr-FR" dirty="0" err="1"/>
              <a:t>combined</a:t>
            </a:r>
            <a:r>
              <a:rPr lang="fr-FR" dirty="0"/>
              <a:t> inputs </a:t>
            </a:r>
            <a:r>
              <a:rPr lang="fr-FR" dirty="0" err="1"/>
              <a:t>signals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 test </a:t>
            </a:r>
            <a:r>
              <a:rPr lang="fr-FR" dirty="0" err="1"/>
              <a:t>bench</a:t>
            </a:r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F4C0016-299D-47E7-E1D0-97FFCCBA3094}"/>
              </a:ext>
            </a:extLst>
          </p:cNvPr>
          <p:cNvSpPr/>
          <p:nvPr/>
        </p:nvSpPr>
        <p:spPr>
          <a:xfrm>
            <a:off x="8496855" y="5551418"/>
            <a:ext cx="3104017" cy="1271714"/>
          </a:xfrm>
          <a:prstGeom prst="roundRect">
            <a:avLst>
              <a:gd name="adj" fmla="val 2244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>
              <a:noFill/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0716381D-81A4-9F18-AA34-8E558974CC11}"/>
              </a:ext>
            </a:extLst>
          </p:cNvPr>
          <p:cNvGrpSpPr/>
          <p:nvPr/>
        </p:nvGrpSpPr>
        <p:grpSpPr>
          <a:xfrm>
            <a:off x="6761744" y="-112907"/>
            <a:ext cx="3018926" cy="2096474"/>
            <a:chOff x="8433995" y="3955775"/>
            <a:chExt cx="4147713" cy="3208703"/>
          </a:xfrm>
          <a:solidFill>
            <a:schemeClr val="tx2">
              <a:lumMod val="10000"/>
              <a:lumOff val="9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 : coins arrondis 4">
                  <a:extLst>
                    <a:ext uri="{FF2B5EF4-FFF2-40B4-BE49-F238E27FC236}">
                      <a16:creationId xmlns:a16="http://schemas.microsoft.com/office/drawing/2014/main" id="{0E1AC5E4-4655-800F-A80D-AC28456D15C4}"/>
                    </a:ext>
                  </a:extLst>
                </p:cNvPr>
                <p:cNvSpPr/>
                <p:nvPr/>
              </p:nvSpPr>
              <p:spPr>
                <a:xfrm>
                  <a:off x="8433995" y="3955775"/>
                  <a:ext cx="4147713" cy="3208703"/>
                </a:xfrm>
                <a:prstGeom prst="roundRect">
                  <a:avLst>
                    <a:gd name="adj" fmla="val 10614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1000" i="1" dirty="0">
                      <a:solidFill>
                        <a:schemeClr val="tx1"/>
                      </a:solidFill>
                      <a:latin typeface="Ubuntu" panose="020B0504030602030204" pitchFamily="34" charset="0"/>
                      <a:cs typeface="Cavolini" panose="03000502040302020204" pitchFamily="66" charset="0"/>
                    </a:rPr>
                    <a:t>Fig. 1: Photonic chip made of </a:t>
                  </a:r>
                  <a:r>
                    <a:rPr lang="en-US" sz="1000" i="1" dirty="0" err="1">
                      <a:solidFill>
                        <a:schemeClr val="tx1"/>
                      </a:solidFill>
                      <a:latin typeface="Ubuntu" panose="020B0504030602030204" pitchFamily="34" charset="0"/>
                      <a:cs typeface="Cavolini" panose="03000502040302020204" pitchFamily="66" charset="0"/>
                    </a:rPr>
                    <a:t>SiN</a:t>
                  </a:r>
                  <a:r>
                    <a:rPr lang="en-US" sz="1000" i="1" dirty="0">
                      <a:solidFill>
                        <a:schemeClr val="tx1"/>
                      </a:solidFill>
                      <a:latin typeface="Ubuntu" panose="020B0504030602030204" pitchFamily="34" charset="0"/>
                      <a:cs typeface="Cavolini" panose="03000502040302020204" pitchFamily="66" charset="0"/>
                    </a:rPr>
                    <a:t> (16mm large)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volini" panose="03000502040302020204" pitchFamily="66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volini" panose="03000502040302020204" pitchFamily="66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volini" panose="03000502040302020204" pitchFamily="66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=1,65</m:t>
                        </m:r>
                        <m:r>
                          <a:rPr lang="fr-F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𝜇</m:t>
                        </m:r>
                        <m:r>
                          <a:rPr lang="fr-F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𝑚</m:t>
                        </m:r>
                      </m:oMath>
                    </m:oMathPara>
                  </a14:m>
                  <a:endParaRPr lang="en-US" sz="1000" i="1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endParaRPr>
                </a:p>
              </p:txBody>
            </p:sp>
          </mc:Choice>
          <mc:Fallback xmlns="">
            <p:sp>
              <p:nvSpPr>
                <p:cNvPr id="27" name="Rectangle : coins arrondis 4">
                  <a:extLst>
                    <a:ext uri="{FF2B5EF4-FFF2-40B4-BE49-F238E27FC236}">
                      <a16:creationId xmlns:a16="http://schemas.microsoft.com/office/drawing/2014/main" id="{0E1AC5E4-4655-800F-A80D-AC28456D15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995" y="3955775"/>
                  <a:ext cx="4147713" cy="3208703"/>
                </a:xfrm>
                <a:prstGeom prst="roundRect">
                  <a:avLst>
                    <a:gd name="adj" fmla="val 10614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8" name="Espace réservé du contenu 5">
              <a:extLst>
                <a:ext uri="{FF2B5EF4-FFF2-40B4-BE49-F238E27FC236}">
                  <a16:creationId xmlns:a16="http://schemas.microsoft.com/office/drawing/2014/main" id="{5880533B-B801-EB8D-1F90-CD704029C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41410" y="4431082"/>
              <a:ext cx="2547506" cy="19529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8781047-F7EB-9B54-A30B-86EC7E78DF5F}"/>
              </a:ext>
            </a:extLst>
          </p:cNvPr>
          <p:cNvGrpSpPr/>
          <p:nvPr/>
        </p:nvGrpSpPr>
        <p:grpSpPr>
          <a:xfrm>
            <a:off x="2671966" y="2997585"/>
            <a:ext cx="4138413" cy="784617"/>
            <a:chOff x="2673752" y="2558152"/>
            <a:chExt cx="4138413" cy="78461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44EDE053-7B35-F585-6D39-718A23EA191E}"/>
                </a:ext>
              </a:extLst>
            </p:cNvPr>
            <p:cNvSpPr/>
            <p:nvPr/>
          </p:nvSpPr>
          <p:spPr>
            <a:xfrm>
              <a:off x="2673752" y="3157574"/>
              <a:ext cx="1344978" cy="185195"/>
            </a:xfrm>
            <a:prstGeom prst="round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AC4E6E29-A5A7-C34A-4980-61C19FECEBD6}"/>
                </a:ext>
              </a:extLst>
            </p:cNvPr>
            <p:cNvSpPr/>
            <p:nvPr/>
          </p:nvSpPr>
          <p:spPr>
            <a:xfrm>
              <a:off x="2764172" y="2953474"/>
              <a:ext cx="1254558" cy="18519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25098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837E3DE9-7E23-F760-2E6C-927FA73473A4}"/>
                </a:ext>
              </a:extLst>
            </p:cNvPr>
            <p:cNvSpPr/>
            <p:nvPr/>
          </p:nvSpPr>
          <p:spPr>
            <a:xfrm>
              <a:off x="3842745" y="2558152"/>
              <a:ext cx="921554" cy="185195"/>
            </a:xfrm>
            <a:prstGeom prst="roundRect">
              <a:avLst/>
            </a:prstGeom>
            <a:solidFill>
              <a:srgbClr val="FF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3AB0F79C-8C9C-BA98-AF74-59834B5AE613}"/>
                </a:ext>
              </a:extLst>
            </p:cNvPr>
            <p:cNvSpPr/>
            <p:nvPr/>
          </p:nvSpPr>
          <p:spPr>
            <a:xfrm>
              <a:off x="4810665" y="2769817"/>
              <a:ext cx="2001500" cy="20101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25098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7A0DEAFE-A4E6-15BD-A7E6-4E72FE119D70}"/>
              </a:ext>
            </a:extLst>
          </p:cNvPr>
          <p:cNvGrpSpPr/>
          <p:nvPr/>
        </p:nvGrpSpPr>
        <p:grpSpPr>
          <a:xfrm>
            <a:off x="-621616" y="3976454"/>
            <a:ext cx="8758602" cy="2607733"/>
            <a:chOff x="-308567" y="3634408"/>
            <a:chExt cx="8758602" cy="2607733"/>
          </a:xfrm>
        </p:grpSpPr>
        <p:pic>
          <p:nvPicPr>
            <p:cNvPr id="29" name="Image 28" descr="Une image contenant capture d’écran,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5EB87260-510F-CE0C-5C36-5F3E80896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435" y="3634408"/>
              <a:ext cx="6684209" cy="26077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881235A8-C4CF-76DF-9998-C7A2C7556978}"/>
                </a:ext>
              </a:extLst>
            </p:cNvPr>
            <p:cNvSpPr/>
            <p:nvPr/>
          </p:nvSpPr>
          <p:spPr>
            <a:xfrm>
              <a:off x="-308567" y="5680032"/>
              <a:ext cx="7249139" cy="430936"/>
            </a:xfrm>
            <a:prstGeom prst="roundRect">
              <a:avLst>
                <a:gd name="adj" fmla="val 885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Fig. 2: Scheme of the studied Tunable Kernel-Nulling architecture</a:t>
              </a:r>
              <a:endParaRPr lang="en-US" sz="600" i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A79041E3-ACCA-8B3A-A585-AD3920DEB201}"/>
                </a:ext>
              </a:extLst>
            </p:cNvPr>
            <p:cNvSpPr/>
            <p:nvPr/>
          </p:nvSpPr>
          <p:spPr>
            <a:xfrm>
              <a:off x="8139792" y="4135509"/>
              <a:ext cx="310243" cy="1975459"/>
            </a:xfrm>
            <a:prstGeom prst="round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1C8E50EA-B5A0-21B7-6A4F-3476FEB49B51}"/>
                </a:ext>
              </a:extLst>
            </p:cNvPr>
            <p:cNvSpPr/>
            <p:nvPr/>
          </p:nvSpPr>
          <p:spPr>
            <a:xfrm>
              <a:off x="2722154" y="4135508"/>
              <a:ext cx="355603" cy="155642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25098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DEAA7E2C-DB35-FEF4-2CCB-FC60696F5B31}"/>
                </a:ext>
              </a:extLst>
            </p:cNvPr>
            <p:cNvSpPr/>
            <p:nvPr/>
          </p:nvSpPr>
          <p:spPr>
            <a:xfrm>
              <a:off x="4191632" y="4133322"/>
              <a:ext cx="355603" cy="155642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25098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37DB72FB-86F7-D7A9-B511-2C329E2EA0D3}"/>
                </a:ext>
              </a:extLst>
            </p:cNvPr>
            <p:cNvSpPr/>
            <p:nvPr/>
          </p:nvSpPr>
          <p:spPr>
            <a:xfrm>
              <a:off x="5868088" y="3964115"/>
              <a:ext cx="355603" cy="227802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25098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3BA94421-FAC8-785D-F8CE-C1835D29B760}"/>
                </a:ext>
              </a:extLst>
            </p:cNvPr>
            <p:cNvSpPr/>
            <p:nvPr/>
          </p:nvSpPr>
          <p:spPr>
            <a:xfrm>
              <a:off x="1910757" y="4154460"/>
              <a:ext cx="167512" cy="1494298"/>
            </a:xfrm>
            <a:prstGeom prst="roundRect">
              <a:avLst/>
            </a:prstGeom>
            <a:solidFill>
              <a:srgbClr val="FF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DC20DA7E-4962-0F45-23F3-373A915606CE}"/>
                </a:ext>
              </a:extLst>
            </p:cNvPr>
            <p:cNvSpPr/>
            <p:nvPr/>
          </p:nvSpPr>
          <p:spPr>
            <a:xfrm>
              <a:off x="3120143" y="4133322"/>
              <a:ext cx="637774" cy="155642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25098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54BF3F32-DB6F-2C2F-722F-648F93D5AD0F}"/>
                </a:ext>
              </a:extLst>
            </p:cNvPr>
            <p:cNvSpPr/>
            <p:nvPr/>
          </p:nvSpPr>
          <p:spPr>
            <a:xfrm>
              <a:off x="4580084" y="4133322"/>
              <a:ext cx="637774" cy="155642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25098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3F950CBC-D2FB-8D22-8FFA-E330A4ADB141}"/>
                </a:ext>
              </a:extLst>
            </p:cNvPr>
            <p:cNvSpPr/>
            <p:nvPr/>
          </p:nvSpPr>
          <p:spPr>
            <a:xfrm>
              <a:off x="6460144" y="3964116"/>
              <a:ext cx="637774" cy="227802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25098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D77EC101-9AA8-0E5B-0F20-3DD058E7F401}"/>
              </a:ext>
            </a:extLst>
          </p:cNvPr>
          <p:cNvGrpSpPr/>
          <p:nvPr/>
        </p:nvGrpSpPr>
        <p:grpSpPr>
          <a:xfrm>
            <a:off x="8746899" y="5097690"/>
            <a:ext cx="2800911" cy="1252904"/>
            <a:chOff x="8756213" y="4504932"/>
            <a:chExt cx="2800911" cy="1252904"/>
          </a:xfrm>
        </p:grpSpPr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D36528DC-86D0-CBEA-ED2A-AA8645460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15368" y="4504932"/>
              <a:ext cx="2498054" cy="989576"/>
            </a:xfrm>
            <a:prstGeom prst="rect">
              <a:avLst/>
            </a:prstGeom>
          </p:spPr>
        </p:pic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E8DC6824-64E0-D747-2109-96A712FC90BC}"/>
                </a:ext>
              </a:extLst>
            </p:cNvPr>
            <p:cNvSpPr/>
            <p:nvPr/>
          </p:nvSpPr>
          <p:spPr>
            <a:xfrm>
              <a:off x="8756213" y="5440001"/>
              <a:ext cx="2800911" cy="317835"/>
            </a:xfrm>
            <a:prstGeom prst="roundRect">
              <a:avLst>
                <a:gd name="adj" fmla="val 885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Fig. 4: Scheme of an electro-optic phase shifter</a:t>
              </a:r>
              <a:endParaRPr lang="en-US" sz="600" i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87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AEEF-FCCD-423F-214D-45417E84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 1: </a:t>
            </a:r>
            <a:r>
              <a:rPr lang="fr-FR" dirty="0" err="1"/>
              <a:t>Numerical</a:t>
            </a:r>
            <a:r>
              <a:rPr lang="fr-FR" dirty="0"/>
              <a:t> simulation &amp; </a:t>
            </a:r>
            <a:r>
              <a:rPr lang="fr-FR" dirty="0" err="1"/>
              <a:t>tools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CE4104-BED4-3D9C-10FD-1915BA6CD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28295" cy="4351338"/>
          </a:xfrm>
        </p:spPr>
        <p:txBody>
          <a:bodyPr>
            <a:normAutofit/>
          </a:bodyPr>
          <a:lstStyle/>
          <a:p>
            <a:r>
              <a:rPr lang="fr-FR" sz="1800" dirty="0" err="1"/>
              <a:t>Development</a:t>
            </a:r>
            <a:r>
              <a:rPr lang="fr-FR" sz="1800" dirty="0"/>
              <a:t> of a python end-to-end simulation </a:t>
            </a:r>
            <a:r>
              <a:rPr lang="fr-FR" sz="1800" dirty="0" err="1"/>
              <a:t>framework</a:t>
            </a:r>
            <a:endParaRPr lang="fr-FR" sz="1800" dirty="0"/>
          </a:p>
          <a:p>
            <a:r>
              <a:rPr lang="fr-FR" sz="1800" dirty="0" err="1"/>
              <a:t>Allows</a:t>
            </a:r>
            <a:r>
              <a:rPr lang="fr-FR" sz="1800" dirty="0"/>
              <a:t> to </a:t>
            </a:r>
            <a:r>
              <a:rPr lang="fr-FR" sz="1800" dirty="0" err="1"/>
              <a:t>study</a:t>
            </a:r>
            <a:r>
              <a:rPr lang="fr-FR" sz="1800" dirty="0"/>
              <a:t> of </a:t>
            </a:r>
            <a:r>
              <a:rPr lang="fr-FR" sz="1800" dirty="0" err="1"/>
              <a:t>various</a:t>
            </a:r>
            <a:r>
              <a:rPr lang="fr-FR" sz="1800" dirty="0"/>
              <a:t> scenarios</a:t>
            </a:r>
            <a:br>
              <a:rPr lang="fr-FR" sz="1800" i="1" dirty="0"/>
            </a:br>
            <a:r>
              <a:rPr lang="fr-FR" sz="1800" dirty="0" err="1"/>
              <a:t>Possibility</a:t>
            </a:r>
            <a:r>
              <a:rPr lang="fr-FR" sz="1800" dirty="0"/>
              <a:t> to </a:t>
            </a:r>
            <a:r>
              <a:rPr lang="fr-FR" sz="1800" dirty="0" err="1"/>
              <a:t>define</a:t>
            </a:r>
            <a:r>
              <a:rPr lang="fr-FR" sz="1800" dirty="0"/>
              <a:t>:</a:t>
            </a:r>
          </a:p>
          <a:p>
            <a:pPr lvl="1"/>
            <a:r>
              <a:rPr lang="fr-FR" sz="1400" dirty="0"/>
              <a:t>Source(s) position and flux</a:t>
            </a:r>
          </a:p>
          <a:p>
            <a:pPr lvl="1"/>
            <a:r>
              <a:rPr lang="fr-FR" sz="1400" dirty="0" err="1"/>
              <a:t>Telescopes</a:t>
            </a:r>
            <a:r>
              <a:rPr lang="fr-FR" sz="1400" dirty="0"/>
              <a:t> configurations (position, size, location)</a:t>
            </a:r>
          </a:p>
          <a:p>
            <a:pPr lvl="1"/>
            <a:r>
              <a:rPr lang="fr-FR" sz="1400" dirty="0"/>
              <a:t>Time of observation (</a:t>
            </a:r>
            <a:r>
              <a:rPr lang="fr-FR" sz="1400" dirty="0" err="1"/>
              <a:t>taking</a:t>
            </a:r>
            <a:r>
              <a:rPr lang="fr-FR" sz="1400" dirty="0"/>
              <a:t> </a:t>
            </a:r>
            <a:r>
              <a:rPr lang="fr-FR" sz="1400" dirty="0" err="1"/>
              <a:t>Earth’s</a:t>
            </a:r>
            <a:r>
              <a:rPr lang="fr-FR" sz="1400" dirty="0"/>
              <a:t> rotation </a:t>
            </a:r>
            <a:r>
              <a:rPr lang="fr-FR" sz="1400" dirty="0" err="1"/>
              <a:t>into</a:t>
            </a:r>
            <a:r>
              <a:rPr lang="fr-FR" sz="1400" dirty="0"/>
              <a:t> </a:t>
            </a:r>
            <a:r>
              <a:rPr lang="fr-FR" sz="1400" dirty="0" err="1"/>
              <a:t>account</a:t>
            </a:r>
            <a:r>
              <a:rPr lang="fr-FR" sz="1400" dirty="0"/>
              <a:t>) and </a:t>
            </a:r>
            <a:r>
              <a:rPr lang="fr-FR" sz="1400" dirty="0" err="1"/>
              <a:t>number</a:t>
            </a:r>
            <a:r>
              <a:rPr lang="fr-FR" sz="1400" dirty="0"/>
              <a:t> of </a:t>
            </a:r>
            <a:r>
              <a:rPr lang="fr-FR" sz="1400" dirty="0" err="1"/>
              <a:t>samples</a:t>
            </a:r>
            <a:r>
              <a:rPr lang="fr-FR" sz="1400" dirty="0"/>
              <a:t> </a:t>
            </a:r>
            <a:r>
              <a:rPr lang="fr-FR" sz="1400" dirty="0" err="1"/>
              <a:t>taken</a:t>
            </a:r>
            <a:endParaRPr lang="fr-FR" sz="1400" dirty="0"/>
          </a:p>
          <a:p>
            <a:pPr lvl="1"/>
            <a:r>
              <a:rPr lang="fr-FR" sz="1400" dirty="0"/>
              <a:t>Noise sources (</a:t>
            </a:r>
            <a:r>
              <a:rPr lang="fr-FR" sz="1400" dirty="0" err="1"/>
              <a:t>atmosphere</a:t>
            </a:r>
            <a:r>
              <a:rPr lang="fr-FR" sz="1400" dirty="0"/>
              <a:t>, </a:t>
            </a:r>
            <a:r>
              <a:rPr lang="fr-FR" sz="1400" dirty="0" err="1"/>
              <a:t>manufacturing</a:t>
            </a:r>
            <a:r>
              <a:rPr lang="fr-FR" sz="1400" dirty="0"/>
              <a:t> </a:t>
            </a:r>
            <a:r>
              <a:rPr lang="fr-FR" sz="1400" dirty="0" err="1"/>
              <a:t>defects</a:t>
            </a:r>
            <a:r>
              <a:rPr lang="fr-FR" sz="1400" dirty="0"/>
              <a:t>, photon noise etc.)</a:t>
            </a:r>
          </a:p>
          <a:p>
            <a:pPr lvl="1"/>
            <a:r>
              <a:rPr lang="fr-FR" sz="1400" dirty="0" err="1"/>
              <a:t>Injected</a:t>
            </a:r>
            <a:r>
              <a:rPr lang="fr-FR" sz="1400" dirty="0"/>
              <a:t> phases</a:t>
            </a:r>
          </a:p>
          <a:p>
            <a:pPr lvl="1"/>
            <a:r>
              <a:rPr lang="fr-FR" sz="1400" dirty="0" err="1"/>
              <a:t>Wavelength</a:t>
            </a:r>
            <a:r>
              <a:rPr lang="fr-FR" sz="1400" dirty="0"/>
              <a:t> (</a:t>
            </a:r>
            <a:r>
              <a:rPr lang="fr-FR" sz="1400" dirty="0" err="1"/>
              <a:t>monochromatic</a:t>
            </a:r>
            <a:r>
              <a:rPr lang="fr-FR" sz="1400" dirty="0"/>
              <a:t> mode) or </a:t>
            </a:r>
            <a:r>
              <a:rPr lang="fr-FR" sz="1400" dirty="0" err="1"/>
              <a:t>bandwidth</a:t>
            </a:r>
            <a:r>
              <a:rPr lang="fr-FR" sz="1400" dirty="0"/>
              <a:t> (</a:t>
            </a:r>
            <a:r>
              <a:rPr lang="fr-FR" sz="1400" dirty="0" err="1"/>
              <a:t>polychromatic</a:t>
            </a:r>
            <a:r>
              <a:rPr lang="fr-FR" sz="1400" dirty="0"/>
              <a:t> mode) of observation</a:t>
            </a:r>
          </a:p>
          <a:p>
            <a:pPr lvl="1"/>
            <a:r>
              <a:rPr lang="fr-FR" sz="1400" dirty="0"/>
              <a:t>Camera </a:t>
            </a:r>
            <a:r>
              <a:rPr lang="fr-FR" sz="1400" dirty="0" err="1"/>
              <a:t>integration</a:t>
            </a:r>
            <a:r>
              <a:rPr lang="fr-FR" sz="1400" dirty="0"/>
              <a:t> time</a:t>
            </a:r>
          </a:p>
          <a:p>
            <a:r>
              <a:rPr lang="fr-FR" sz="1800" dirty="0" err="1"/>
              <a:t>Development</a:t>
            </a:r>
            <a:r>
              <a:rPr lang="fr-FR" sz="1800" dirty="0"/>
              <a:t> of </a:t>
            </a:r>
            <a:r>
              <a:rPr lang="fr-FR" sz="1800" dirty="0" err="1"/>
              <a:t>various</a:t>
            </a:r>
            <a:r>
              <a:rPr lang="fr-FR" sz="1800" dirty="0"/>
              <a:t> analyses </a:t>
            </a:r>
            <a:r>
              <a:rPr lang="fr-FR" sz="1800" dirty="0" err="1"/>
              <a:t>based</a:t>
            </a:r>
            <a:r>
              <a:rPr lang="fr-FR" sz="1800" dirty="0"/>
              <a:t> on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framework</a:t>
            </a:r>
            <a:r>
              <a:rPr lang="fr-FR" sz="3200" dirty="0"/>
              <a:t> </a:t>
            </a:r>
            <a:r>
              <a:rPr lang="fr-FR" sz="1100" i="1" dirty="0"/>
              <a:t>Fig.1</a:t>
            </a:r>
            <a:endParaRPr lang="fr-FR" sz="1800" dirty="0"/>
          </a:p>
          <a:p>
            <a:r>
              <a:rPr lang="fr-FR" sz="1800" dirty="0" err="1"/>
              <a:t>Development</a:t>
            </a:r>
            <a:r>
              <a:rPr lang="fr-FR" sz="1800" dirty="0"/>
              <a:t> of interfaces to control the </a:t>
            </a:r>
            <a:r>
              <a:rPr lang="fr-FR" sz="1800" dirty="0" err="1"/>
              <a:t>equipment</a:t>
            </a:r>
            <a:r>
              <a:rPr lang="fr-FR" sz="1800" dirty="0"/>
              <a:t> on the test </a:t>
            </a:r>
            <a:r>
              <a:rPr lang="fr-FR" sz="1800" dirty="0" err="1"/>
              <a:t>bench</a:t>
            </a:r>
            <a:endParaRPr lang="fr-FR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748FED-DE73-0B05-B27F-21D202BA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3</a:t>
            </a:fld>
            <a:endParaRPr lang="fr-FR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355F49F-1893-0C2A-2096-945EAB971E5B}"/>
              </a:ext>
            </a:extLst>
          </p:cNvPr>
          <p:cNvGrpSpPr/>
          <p:nvPr/>
        </p:nvGrpSpPr>
        <p:grpSpPr>
          <a:xfrm>
            <a:off x="7872714" y="1785325"/>
            <a:ext cx="3582095" cy="4286944"/>
            <a:chOff x="7786193" y="688219"/>
            <a:chExt cx="3582095" cy="4286944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DE0FC89-89C5-5072-5E70-218DCECE945F}"/>
                </a:ext>
              </a:extLst>
            </p:cNvPr>
            <p:cNvSpPr/>
            <p:nvPr/>
          </p:nvSpPr>
          <p:spPr>
            <a:xfrm>
              <a:off x="7786193" y="4716234"/>
              <a:ext cx="3582095" cy="258929"/>
            </a:xfrm>
            <a:prstGeom prst="roundRect">
              <a:avLst>
                <a:gd name="adj" fmla="val 885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Fig. 1: Example of the use of the Kernel-Nulling framework showing the transmission maps using a VLTI configuration</a:t>
              </a:r>
              <a:endParaRPr lang="en-US" sz="600" i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73BD77A5-8370-D9BF-DF9D-C354B83A0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00683" y="688219"/>
              <a:ext cx="3553117" cy="2712801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E039A294-7ACF-07B4-45F2-CE38BCF38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0683" y="3463796"/>
              <a:ext cx="3553117" cy="1125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745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12A41-5EE6-C208-B081-9D2F9407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 2: Calibration </a:t>
            </a:r>
            <a:r>
              <a:rPr lang="fr-FR" dirty="0" err="1"/>
              <a:t>methods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4A765C0-C54A-CC21-9282-38DFA7972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89583" cy="453072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sz="1800" dirty="0"/>
                  <a:t>Null </a:t>
                </a:r>
                <a:r>
                  <a:rPr lang="fr-FR" sz="1800" dirty="0" err="1"/>
                  <a:t>Depth</a:t>
                </a:r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r>
                      <a:rPr lang="fr-FR" sz="18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FR" sz="1800" dirty="0"/>
                  <a:t> </a:t>
                </a:r>
                <a:r>
                  <a:rPr lang="fr-FR" sz="1800" dirty="0" err="1"/>
                  <a:t>used</a:t>
                </a:r>
                <a:r>
                  <a:rPr lang="fr-FR" sz="1800" dirty="0"/>
                  <a:t> to </a:t>
                </a:r>
                <a:r>
                  <a:rPr lang="fr-FR" sz="1800" dirty="0" err="1"/>
                  <a:t>evaluate</a:t>
                </a:r>
                <a:r>
                  <a:rPr lang="fr-FR" sz="1800" dirty="0"/>
                  <a:t> performance:  </a:t>
                </a:r>
                <a14:m>
                  <m:oMath xmlns:m="http://schemas.openxmlformats.org/officeDocument/2006/math">
                    <m:r>
                      <a:rPr lang="fr-FR" sz="1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endParaRPr lang="fr-FR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fr-FR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fr-FR" sz="1600" dirty="0"/>
                  <a:t> the </a:t>
                </a:r>
                <a:r>
                  <a:rPr lang="fr-FR" sz="1600" dirty="0" err="1"/>
                  <a:t>intensity</a:t>
                </a:r>
                <a:r>
                  <a:rPr lang="fr-FR" sz="1600" dirty="0"/>
                  <a:t> of constructive and destructive </a:t>
                </a:r>
                <a:r>
                  <a:rPr lang="fr-FR" sz="1600" dirty="0" err="1"/>
                  <a:t>interference</a:t>
                </a:r>
                <a:r>
                  <a:rPr lang="fr-FR" sz="1600" dirty="0"/>
                  <a:t>.</a:t>
                </a:r>
              </a:p>
              <a:p>
                <a:r>
                  <a:rPr lang="fr-FR" sz="1800" dirty="0" err="1"/>
                  <a:t>We</a:t>
                </a:r>
                <a:r>
                  <a:rPr lang="fr-FR" sz="1800" dirty="0"/>
                  <a:t> </a:t>
                </a:r>
                <a:r>
                  <a:rPr lang="fr-FR" sz="1800" dirty="0" err="1"/>
                  <a:t>want</a:t>
                </a:r>
                <a:r>
                  <a:rPr lang="fr-FR" sz="1800" dirty="0"/>
                  <a:t> to </a:t>
                </a:r>
                <a:r>
                  <a:rPr lang="fr-FR" sz="1800" dirty="0" err="1"/>
                  <a:t>minimize</a:t>
                </a:r>
                <a:r>
                  <a:rPr lang="fr-FR" sz="1800" dirty="0"/>
                  <a:t> </a:t>
                </a:r>
                <a:r>
                  <a:rPr lang="fr-FR" sz="1800" dirty="0" err="1"/>
                  <a:t>this</a:t>
                </a:r>
                <a:r>
                  <a:rPr lang="fr-FR" sz="1800" dirty="0"/>
                  <a:t> </a:t>
                </a:r>
                <a:r>
                  <a:rPr lang="fr-FR" sz="1800" dirty="0" err="1"/>
                  <a:t>metric</a:t>
                </a:r>
                <a:r>
                  <a:rPr lang="fr-FR" sz="1800" dirty="0"/>
                  <a:t> to </a:t>
                </a:r>
                <a:r>
                  <a:rPr lang="fr-FR" sz="1800" dirty="0" err="1"/>
                  <a:t>optimize</a:t>
                </a:r>
                <a:r>
                  <a:rPr lang="fr-FR" sz="1800" dirty="0"/>
                  <a:t> the light </a:t>
                </a:r>
                <a:r>
                  <a:rPr lang="fr-FR" sz="1800" dirty="0" err="1"/>
                  <a:t>cancellation</a:t>
                </a:r>
                <a:r>
                  <a:rPr lang="fr-FR" sz="1800" dirty="0"/>
                  <a:t> process</a:t>
                </a:r>
              </a:p>
              <a:p>
                <a:pPr lvl="1"/>
                <a:r>
                  <a:rPr lang="fr-FR" sz="1400" dirty="0"/>
                  <a:t>The calibration </a:t>
                </a:r>
                <a:r>
                  <a:rPr lang="fr-FR" sz="1400" dirty="0" err="1"/>
                  <a:t>is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performed</a:t>
                </a:r>
                <a:r>
                  <a:rPr lang="fr-FR" sz="1400" dirty="0"/>
                  <a:t> </a:t>
                </a:r>
                <a:r>
                  <a:rPr lang="fr-FR" sz="1400" dirty="0" err="1"/>
                  <a:t>with</a:t>
                </a:r>
                <a:r>
                  <a:rPr lang="fr-FR" sz="1400" dirty="0"/>
                  <a:t> a single on-axis laser source (star-</a:t>
                </a:r>
                <a:r>
                  <a:rPr lang="fr-FR" sz="1400" dirty="0" err="1"/>
                  <a:t>only</a:t>
                </a:r>
                <a:r>
                  <a:rPr lang="fr-FR" sz="1400" dirty="0"/>
                  <a:t> scenario) in </a:t>
                </a:r>
                <a:r>
                  <a:rPr lang="fr-FR" sz="1400" dirty="0" err="1"/>
                  <a:t>order</a:t>
                </a:r>
                <a:r>
                  <a:rPr lang="fr-FR" sz="1400" dirty="0"/>
                  <a:t> to </a:t>
                </a:r>
                <a:r>
                  <a:rPr lang="fr-FR" sz="1400" dirty="0" err="1"/>
                  <a:t>try</a:t>
                </a:r>
                <a:r>
                  <a:rPr lang="fr-FR" sz="1400" dirty="0"/>
                  <a:t> to </a:t>
                </a:r>
                <a:r>
                  <a:rPr lang="fr-FR" sz="1400" dirty="0" err="1"/>
                  <a:t>bring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fr-FR" sz="1400" dirty="0"/>
                  <a:t> to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r-FR" sz="1400" dirty="0"/>
              </a:p>
              <a:p>
                <a:r>
                  <a:rPr lang="fr-FR" sz="1800" dirty="0"/>
                  <a:t>3 </a:t>
                </a:r>
                <a:r>
                  <a:rPr lang="fr-FR" sz="1800" dirty="0" err="1"/>
                  <a:t>different</a:t>
                </a:r>
                <a:r>
                  <a:rPr lang="fr-FR" sz="1800" dirty="0"/>
                  <a:t> </a:t>
                </a:r>
                <a:r>
                  <a:rPr lang="fr-FR" sz="1800" dirty="0" err="1"/>
                  <a:t>approaches</a:t>
                </a:r>
                <a:r>
                  <a:rPr lang="fr-FR" sz="1800" dirty="0"/>
                  <a:t> </a:t>
                </a:r>
                <a:r>
                  <a:rPr lang="fr-FR" sz="1800" dirty="0" err="1"/>
                  <a:t>were</a:t>
                </a:r>
                <a:r>
                  <a:rPr lang="fr-FR" sz="1800" dirty="0"/>
                  <a:t> </a:t>
                </a:r>
                <a:r>
                  <a:rPr lang="fr-FR" sz="1800" dirty="0" err="1"/>
                  <a:t>considered</a:t>
                </a:r>
                <a:r>
                  <a:rPr lang="fr-FR" sz="1800" dirty="0"/>
                  <a:t>:</a:t>
                </a:r>
              </a:p>
              <a:p>
                <a:pPr lvl="1"/>
                <a:r>
                  <a:rPr lang="fr-FR" sz="1400" b="1" dirty="0" err="1"/>
                  <a:t>Straightforward</a:t>
                </a:r>
                <a:r>
                  <a:rPr lang="fr-FR" sz="1400" b="1" dirty="0"/>
                  <a:t> (trial &amp; </a:t>
                </a:r>
                <a:r>
                  <a:rPr lang="fr-FR" sz="1400" b="1" dirty="0" err="1"/>
                  <a:t>error</a:t>
                </a:r>
                <a:r>
                  <a:rPr lang="fr-FR" sz="1400" b="1" dirty="0"/>
                  <a:t>): </a:t>
                </a:r>
                <a:r>
                  <a:rPr lang="en-US" sz="1400" dirty="0"/>
                  <a:t>Introduce a phase on a given shifter, keep the change if it reduces the null depth, reject it otherwise. Repeat iteratively on every shifter by reducing the phase step to converge to a local minimum</a:t>
                </a:r>
              </a:p>
              <a:p>
                <a:pPr lvl="2"/>
                <a:r>
                  <a:rPr lang="en-US" sz="1000" dirty="0"/>
                  <a:t>(+) Architecture-independent</a:t>
                </a:r>
              </a:p>
              <a:p>
                <a:pPr lvl="2"/>
                <a:r>
                  <a:rPr lang="en-US" sz="1000" dirty="0"/>
                  <a:t>(+) Fast </a:t>
                </a:r>
                <a:r>
                  <a:rPr lang="en-US" sz="1000" dirty="0" err="1"/>
                  <a:t>convergeance</a:t>
                </a:r>
                <a:endParaRPr lang="en-US" sz="1000" dirty="0"/>
              </a:p>
              <a:p>
                <a:pPr lvl="2"/>
                <a:r>
                  <a:rPr lang="en-US" sz="1000" dirty="0"/>
                  <a:t>(-) Strong limitations to reach deep null depth</a:t>
                </a:r>
              </a:p>
              <a:p>
                <a:pPr lvl="1"/>
                <a:r>
                  <a:rPr lang="en-US" sz="1400" b="1" dirty="0"/>
                  <a:t>Obstruction: </a:t>
                </a:r>
                <a:r>
                  <a:rPr lang="en-US" sz="1400" dirty="0"/>
                  <a:t>Block some inputs to isolate the operation of a unique MMI and then characterize the MMI using the shifters right before it. Do the same process for each MMI to get a global minimum.</a:t>
                </a:r>
              </a:p>
              <a:p>
                <a:pPr lvl="2"/>
                <a:r>
                  <a:rPr lang="en-US" sz="1000" dirty="0"/>
                  <a:t>(+) Overcome previous limitations</a:t>
                </a:r>
              </a:p>
              <a:p>
                <a:pPr lvl="2"/>
                <a:r>
                  <a:rPr lang="en-US" sz="1000" dirty="0"/>
                  <a:t>(-) Strongly architecture-</a:t>
                </a:r>
                <a:r>
                  <a:rPr lang="en-US" sz="1000" dirty="0" err="1"/>
                  <a:t>dependant</a:t>
                </a:r>
                <a:endParaRPr lang="en-US" sz="1000" dirty="0"/>
              </a:p>
              <a:p>
                <a:pPr lvl="2"/>
                <a:r>
                  <a:rPr lang="en-US" sz="1000" dirty="0"/>
                  <a:t>(-) Slow</a:t>
                </a:r>
              </a:p>
              <a:p>
                <a:pPr lvl="1"/>
                <a:r>
                  <a:rPr lang="en-US" sz="1400" b="1" dirty="0"/>
                  <a:t>Machine Learning: </a:t>
                </a:r>
                <a:r>
                  <a:rPr lang="en-US" sz="1400" dirty="0"/>
                  <a:t>Try to make learn to a neural network what are the correct shifts to inject according to a series of observation with given configurations.</a:t>
                </a:r>
                <a:endParaRPr lang="en-US" sz="600" dirty="0"/>
              </a:p>
              <a:p>
                <a:pPr lvl="2"/>
                <a:r>
                  <a:rPr lang="fr-FR" sz="1000" dirty="0"/>
                  <a:t>Not trivial dur to the </a:t>
                </a:r>
                <a:r>
                  <a:rPr lang="fr-FR" sz="1000" dirty="0" err="1"/>
                  <a:t>degenerate</a:t>
                </a:r>
                <a:r>
                  <a:rPr lang="fr-FR" sz="1000" dirty="0"/>
                  <a:t> nature of the </a:t>
                </a:r>
                <a:r>
                  <a:rPr lang="fr-FR" sz="1000" dirty="0" err="1"/>
                  <a:t>problem</a:t>
                </a:r>
                <a:endParaRPr lang="fr-FR" sz="1000" dirty="0"/>
              </a:p>
              <a:p>
                <a:pPr lvl="2"/>
                <a:r>
                  <a:rPr lang="fr-FR" sz="1000" dirty="0" err="1"/>
                  <a:t>Still</a:t>
                </a:r>
                <a:r>
                  <a:rPr lang="fr-FR" sz="1000" dirty="0"/>
                  <a:t> </a:t>
                </a:r>
                <a:r>
                  <a:rPr lang="fr-FR" sz="1000" dirty="0" err="1"/>
                  <a:t>work</a:t>
                </a:r>
                <a:r>
                  <a:rPr lang="fr-FR" sz="1000" dirty="0"/>
                  <a:t> in </a:t>
                </a:r>
                <a:r>
                  <a:rPr lang="fr-FR" sz="1000" dirty="0" err="1"/>
                  <a:t>progress</a:t>
                </a:r>
                <a:endParaRPr lang="fr-FR" sz="1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4A765C0-C54A-CC21-9282-38DFA7972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89583" cy="4530726"/>
              </a:xfrm>
              <a:blipFill>
                <a:blip r:embed="rId2"/>
                <a:stretch>
                  <a:fillRect l="-415" t="-6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D681D3-C5E1-F2AD-0D54-EDBD6039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4</a:t>
            </a:fld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D7DE9B4-E1D3-886E-EB82-8804CAB263FF}"/>
              </a:ext>
            </a:extLst>
          </p:cNvPr>
          <p:cNvGrpSpPr/>
          <p:nvPr/>
        </p:nvGrpSpPr>
        <p:grpSpPr>
          <a:xfrm>
            <a:off x="8713380" y="205839"/>
            <a:ext cx="3413349" cy="2587522"/>
            <a:chOff x="8705350" y="237641"/>
            <a:chExt cx="3421380" cy="259361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805C12FF-E6D7-AB0A-0699-784A47866AA2}"/>
                </a:ext>
              </a:extLst>
            </p:cNvPr>
            <p:cNvGrpSpPr/>
            <p:nvPr/>
          </p:nvGrpSpPr>
          <p:grpSpPr>
            <a:xfrm>
              <a:off x="8761228" y="237641"/>
              <a:ext cx="3365502" cy="2200354"/>
              <a:chOff x="7038416" y="2390826"/>
              <a:chExt cx="5107083" cy="3338994"/>
            </a:xfrm>
          </p:grpSpPr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763C56C4-8783-4A55-7EA4-7A084D67CC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8416" y="2390826"/>
                <a:ext cx="3854338" cy="3338994"/>
              </a:xfrm>
              <a:prstGeom prst="rect">
                <a:avLst/>
              </a:prstGeom>
            </p:spPr>
          </p:pic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FC56C6E0-56A8-62BE-7F92-2CD4534A7843}"/>
                  </a:ext>
                </a:extLst>
              </p:cNvPr>
              <p:cNvGrpSpPr/>
              <p:nvPr/>
            </p:nvGrpSpPr>
            <p:grpSpPr>
              <a:xfrm>
                <a:off x="7897652" y="4391043"/>
                <a:ext cx="4247847" cy="763896"/>
                <a:chOff x="7897652" y="4391043"/>
                <a:chExt cx="4247847" cy="763896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299D028-FFBB-F6BB-3CC2-4CD5E38975BC}"/>
                    </a:ext>
                  </a:extLst>
                </p:cNvPr>
                <p:cNvSpPr/>
                <p:nvPr/>
              </p:nvSpPr>
              <p:spPr>
                <a:xfrm>
                  <a:off x="7897652" y="4391043"/>
                  <a:ext cx="2614114" cy="737202"/>
                </a:xfrm>
                <a:prstGeom prst="rect">
                  <a:avLst/>
                </a:prstGeom>
                <a:solidFill>
                  <a:srgbClr val="EA4335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" name="Connecteur droit avec flèche 8">
                  <a:extLst>
                    <a:ext uri="{FF2B5EF4-FFF2-40B4-BE49-F238E27FC236}">
                      <a16:creationId xmlns:a16="http://schemas.microsoft.com/office/drawing/2014/main" id="{263936BC-B337-BA72-6270-11FAF433E9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08737" y="4391043"/>
                  <a:ext cx="0" cy="703893"/>
                </a:xfrm>
                <a:prstGeom prst="straightConnector1">
                  <a:avLst/>
                </a:prstGeom>
                <a:ln>
                  <a:solidFill>
                    <a:srgbClr val="EA4335"/>
                  </a:solidFill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A0C3F61-7878-DDD5-0E47-6C5041D93CA6}"/>
                    </a:ext>
                  </a:extLst>
                </p:cNvPr>
                <p:cNvSpPr txBox="1"/>
                <p:nvPr/>
              </p:nvSpPr>
              <p:spPr>
                <a:xfrm>
                  <a:off x="10705707" y="4391043"/>
                  <a:ext cx="1439792" cy="763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solidFill>
                        <a:srgbClr val="EA4335"/>
                      </a:solidFill>
                    </a:rPr>
                    <a:t>Physical </a:t>
                  </a:r>
                  <a:r>
                    <a:rPr lang="fr-FR" sz="1000" dirty="0" err="1">
                      <a:solidFill>
                        <a:srgbClr val="EA4335"/>
                      </a:solidFill>
                    </a:rPr>
                    <a:t>limit</a:t>
                  </a:r>
                  <a:endParaRPr lang="fr-FR" sz="1000" dirty="0">
                    <a:solidFill>
                      <a:srgbClr val="EA4335"/>
                    </a:solidFill>
                  </a:endParaRPr>
                </a:p>
                <a:p>
                  <a:r>
                    <a:rPr lang="fr-FR" sz="1000" dirty="0">
                      <a:solidFill>
                        <a:srgbClr val="EA4335"/>
                      </a:solidFill>
                    </a:rPr>
                    <a:t>to </a:t>
                  </a:r>
                  <a:r>
                    <a:rPr lang="fr-FR" sz="1000" dirty="0" err="1">
                      <a:solidFill>
                        <a:srgbClr val="EA4335"/>
                      </a:solidFill>
                    </a:rPr>
                    <a:t>determine</a:t>
                  </a:r>
                  <a:endParaRPr lang="fr-FR" sz="1000" dirty="0">
                    <a:solidFill>
                      <a:srgbClr val="EA4335"/>
                    </a:solidFill>
                  </a:endParaRPr>
                </a:p>
                <a:p>
                  <a:r>
                    <a:rPr lang="fr-FR" sz="1000" dirty="0">
                      <a:solidFill>
                        <a:srgbClr val="EA4335"/>
                      </a:solidFill>
                    </a:rPr>
                    <a:t>in </a:t>
                  </a:r>
                  <a:r>
                    <a:rPr lang="fr-FR" sz="1000" dirty="0" err="1">
                      <a:solidFill>
                        <a:srgbClr val="EA4335"/>
                      </a:solidFill>
                    </a:rPr>
                    <a:t>lab</a:t>
                  </a:r>
                  <a:endParaRPr lang="fr-FR" sz="1000" dirty="0">
                    <a:solidFill>
                      <a:srgbClr val="EA4335"/>
                    </a:solidFill>
                  </a:endParaRPr>
                </a:p>
              </p:txBody>
            </p:sp>
          </p:grpSp>
        </p:grp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5E977920-0AD1-D9C6-3430-891B39747DDC}"/>
                </a:ext>
              </a:extLst>
            </p:cNvPr>
            <p:cNvSpPr/>
            <p:nvPr/>
          </p:nvSpPr>
          <p:spPr>
            <a:xfrm>
              <a:off x="8705350" y="2466125"/>
              <a:ext cx="3304998" cy="365126"/>
            </a:xfrm>
            <a:prstGeom prst="roundRect">
              <a:avLst>
                <a:gd name="adj" fmla="val 885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Fig. 1: Results of a comparison between the two calibration methods already available</a:t>
              </a:r>
              <a:endParaRPr lang="en-US" sz="600" i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74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2EE8844-7C5D-6096-B4D3-762CB2DB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497727" cy="4394422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Kernel outputs follow a </a:t>
            </a:r>
            <a:r>
              <a:rPr lang="fr-FR" b="1" dirty="0" err="1"/>
              <a:t>unknown</a:t>
            </a:r>
            <a:r>
              <a:rPr lang="fr-FR" b="1" dirty="0"/>
              <a:t> distribution(s)</a:t>
            </a:r>
          </a:p>
          <a:p>
            <a:pPr lvl="1"/>
            <a:r>
              <a:rPr lang="fr-FR" dirty="0" err="1"/>
              <a:t>Searching</a:t>
            </a:r>
            <a:r>
              <a:rPr lang="fr-FR" dirty="0"/>
              <a:t> for </a:t>
            </a:r>
            <a:r>
              <a:rPr lang="fr-FR" dirty="0" err="1"/>
              <a:t>parametric</a:t>
            </a:r>
            <a:r>
              <a:rPr lang="fr-FR" dirty="0"/>
              <a:t> model(s)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describes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distributions</a:t>
            </a:r>
          </a:p>
          <a:p>
            <a:pPr lvl="1"/>
            <a:r>
              <a:rPr lang="en-US" dirty="0"/>
              <a:t>It may be necessary to use several models</a:t>
            </a:r>
          </a:p>
          <a:p>
            <a:r>
              <a:rPr lang="fr-FR" dirty="0" err="1"/>
              <a:t>Companions</a:t>
            </a:r>
            <a:r>
              <a:rPr lang="fr-FR" dirty="0"/>
              <a:t> affect </a:t>
            </a:r>
            <a:r>
              <a:rPr lang="fr-FR" dirty="0" err="1"/>
              <a:t>these</a:t>
            </a:r>
            <a:r>
              <a:rPr lang="fr-FR" dirty="0"/>
              <a:t> distributions </a:t>
            </a:r>
            <a:r>
              <a:rPr lang="fr-FR" i="1" dirty="0"/>
              <a:t>Fig. 1</a:t>
            </a:r>
          </a:p>
          <a:p>
            <a:pPr lvl="1"/>
            <a:r>
              <a:rPr lang="fr-FR" i="1" dirty="0" err="1"/>
              <a:t>Expected</a:t>
            </a:r>
            <a:r>
              <a:rPr lang="fr-FR" i="1" dirty="0"/>
              <a:t> distribution shift</a:t>
            </a:r>
          </a:p>
          <a:p>
            <a:pPr lvl="1"/>
            <a:r>
              <a:rPr lang="fr-FR" i="1" dirty="0" err="1"/>
              <a:t>Unexpected</a:t>
            </a:r>
            <a:r>
              <a:rPr lang="fr-FR" i="1" dirty="0"/>
              <a:t> distribution spread</a:t>
            </a:r>
          </a:p>
          <a:p>
            <a:pPr lvl="1"/>
            <a:r>
              <a:rPr lang="fr-FR" i="1" dirty="0" err="1"/>
              <a:t>Maybe</a:t>
            </a:r>
            <a:r>
              <a:rPr lang="fr-FR" i="1" dirty="0"/>
              <a:t> </a:t>
            </a:r>
            <a:r>
              <a:rPr lang="fr-FR" i="1" dirty="0" err="1"/>
              <a:t>other</a:t>
            </a:r>
            <a:r>
              <a:rPr lang="fr-FR" i="1" dirty="0"/>
              <a:t> </a:t>
            </a:r>
            <a:r>
              <a:rPr lang="fr-FR" i="1" dirty="0" err="1"/>
              <a:t>faint</a:t>
            </a:r>
            <a:r>
              <a:rPr lang="fr-FR" i="1" dirty="0"/>
              <a:t> </a:t>
            </a:r>
            <a:r>
              <a:rPr lang="fr-FR" i="1" dirty="0" err="1"/>
              <a:t>effects</a:t>
            </a:r>
            <a:r>
              <a:rPr lang="fr-FR" i="1" dirty="0"/>
              <a:t>?</a:t>
            </a:r>
          </a:p>
          <a:p>
            <a:pPr lvl="1"/>
            <a:r>
              <a:rPr lang="fr-FR" i="1" dirty="0" err="1"/>
              <a:t>What</a:t>
            </a:r>
            <a:r>
              <a:rPr lang="fr-FR" i="1" dirty="0"/>
              <a:t> impact of a </a:t>
            </a:r>
            <a:r>
              <a:rPr lang="fr-FR" i="1" dirty="0" err="1"/>
              <a:t>companion</a:t>
            </a:r>
            <a:r>
              <a:rPr lang="fr-FR" i="1" dirty="0"/>
              <a:t> on </a:t>
            </a:r>
            <a:r>
              <a:rPr lang="fr-FR" i="1" dirty="0" err="1"/>
              <a:t>edges</a:t>
            </a:r>
            <a:r>
              <a:rPr lang="fr-FR" i="1" dirty="0"/>
              <a:t> of a transmission zone?</a:t>
            </a:r>
          </a:p>
          <a:p>
            <a:pPr lvl="1"/>
            <a:r>
              <a:rPr lang="fr-FR" i="1" dirty="0" err="1"/>
              <a:t>What</a:t>
            </a:r>
            <a:r>
              <a:rPr lang="fr-FR" i="1" dirty="0"/>
              <a:t> impact of </a:t>
            </a:r>
            <a:r>
              <a:rPr lang="fr-FR" i="1" dirty="0" err="1"/>
              <a:t>several</a:t>
            </a:r>
            <a:r>
              <a:rPr lang="fr-FR" i="1" dirty="0"/>
              <a:t> </a:t>
            </a:r>
            <a:r>
              <a:rPr lang="fr-FR" i="1" dirty="0" err="1"/>
              <a:t>companions</a:t>
            </a:r>
            <a:r>
              <a:rPr lang="fr-FR" i="1" dirty="0"/>
              <a:t>?</a:t>
            </a:r>
          </a:p>
          <a:p>
            <a:r>
              <a:rPr lang="fr-FR" dirty="0"/>
              <a:t>In practice, </a:t>
            </a:r>
            <a:r>
              <a:rPr lang="fr-FR" dirty="0" err="1"/>
              <a:t>because</a:t>
            </a:r>
            <a:r>
              <a:rPr lang="fr-FR" dirty="0"/>
              <a:t> the </a:t>
            </a:r>
            <a:r>
              <a:rPr lang="fr-FR" dirty="0" err="1"/>
              <a:t>planet</a:t>
            </a:r>
            <a:r>
              <a:rPr lang="fr-FR" dirty="0"/>
              <a:t> signal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faint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a </a:t>
            </a:r>
            <a:r>
              <a:rPr lang="fr-FR" b="1" dirty="0"/>
              <a:t>SNR &lt;&lt; 1</a:t>
            </a:r>
          </a:p>
          <a:p>
            <a:r>
              <a:rPr lang="fr-FR" dirty="0" err="1"/>
              <a:t>Studying</a:t>
            </a:r>
            <a:r>
              <a:rPr lang="fr-FR" dirty="0"/>
              <a:t> </a:t>
            </a:r>
            <a:r>
              <a:rPr lang="fr-FR" dirty="0" err="1"/>
              <a:t>various</a:t>
            </a:r>
            <a:r>
              <a:rPr lang="fr-FR" dirty="0"/>
              <a:t> </a:t>
            </a:r>
            <a:r>
              <a:rPr lang="fr-FR" dirty="0" err="1"/>
              <a:t>statistical</a:t>
            </a:r>
            <a:r>
              <a:rPr lang="fr-FR" dirty="0"/>
              <a:t> tests and </a:t>
            </a:r>
            <a:r>
              <a:rPr lang="fr-FR" dirty="0" err="1"/>
              <a:t>comparing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performances </a:t>
            </a:r>
            <a:r>
              <a:rPr lang="fr-FR" sz="1600" i="1" dirty="0"/>
              <a:t>Fig. 2</a:t>
            </a:r>
            <a:endParaRPr lang="fr-FR" i="1" dirty="0"/>
          </a:p>
          <a:p>
            <a:pPr lvl="1"/>
            <a:r>
              <a:rPr lang="fr-FR" b="1" dirty="0"/>
              <a:t>Location </a:t>
            </a:r>
            <a:r>
              <a:rPr lang="fr-FR" b="1" dirty="0" err="1"/>
              <a:t>based</a:t>
            </a:r>
            <a:r>
              <a:rPr lang="fr-FR" b="1" dirty="0"/>
              <a:t> tests </a:t>
            </a:r>
            <a:r>
              <a:rPr lang="fr-FR" dirty="0"/>
              <a:t>(</a:t>
            </a:r>
            <a:r>
              <a:rPr lang="fr-FR" dirty="0" err="1"/>
              <a:t>mean</a:t>
            </a:r>
            <a:r>
              <a:rPr lang="fr-FR" dirty="0"/>
              <a:t>, </a:t>
            </a:r>
            <a:r>
              <a:rPr lang="fr-FR" dirty="0" err="1"/>
              <a:t>median</a:t>
            </a:r>
            <a:r>
              <a:rPr lang="fr-FR" dirty="0"/>
              <a:t>, mode etc.)</a:t>
            </a:r>
          </a:p>
          <a:p>
            <a:pPr lvl="1"/>
            <a:r>
              <a:rPr lang="fr-FR" b="1" dirty="0"/>
              <a:t>Distribution </a:t>
            </a:r>
            <a:r>
              <a:rPr lang="fr-FR" b="1" dirty="0" err="1"/>
              <a:t>shape</a:t>
            </a:r>
            <a:r>
              <a:rPr lang="fr-FR" b="1" dirty="0"/>
              <a:t> tests </a:t>
            </a:r>
            <a:r>
              <a:rPr lang="fr-FR" dirty="0"/>
              <a:t>(Kolmogorov-Smirnov, Cramer von Mises, Anderson-Darling etc.)</a:t>
            </a:r>
          </a:p>
          <a:p>
            <a:pPr lvl="1"/>
            <a:r>
              <a:rPr lang="fr-FR" b="1" dirty="0" err="1"/>
              <a:t>Specific</a:t>
            </a:r>
            <a:r>
              <a:rPr lang="fr-FR" b="1" dirty="0"/>
              <a:t> tests </a:t>
            </a:r>
            <a:r>
              <a:rPr lang="fr-FR" dirty="0"/>
              <a:t>(</a:t>
            </a:r>
            <a:r>
              <a:rPr lang="fr-FR" dirty="0" err="1"/>
              <a:t>flattening</a:t>
            </a:r>
            <a:r>
              <a:rPr lang="fr-FR" dirty="0"/>
              <a:t>, </a:t>
            </a:r>
            <a:r>
              <a:rPr lang="fr-FR" dirty="0" err="1"/>
              <a:t>median</a:t>
            </a:r>
            <a:r>
              <a:rPr lang="fr-FR" dirty="0"/>
              <a:t> of </a:t>
            </a:r>
            <a:r>
              <a:rPr lang="fr-FR" dirty="0" err="1"/>
              <a:t>absolute</a:t>
            </a:r>
            <a:r>
              <a:rPr lang="fr-FR" dirty="0"/>
              <a:t> values etc.) </a:t>
            </a:r>
            <a:r>
              <a:rPr lang="fr-FR" b="1" dirty="0" err="1"/>
              <a:t>Generalized</a:t>
            </a:r>
            <a:r>
              <a:rPr lang="fr-FR" b="1" dirty="0"/>
              <a:t> </a:t>
            </a:r>
            <a:r>
              <a:rPr lang="fr-FR" b="1" dirty="0" err="1"/>
              <a:t>Likelhyhood</a:t>
            </a:r>
            <a:r>
              <a:rPr lang="fr-FR" b="1" dirty="0"/>
              <a:t> Ratio </a:t>
            </a:r>
            <a:r>
              <a:rPr lang="fr-FR" dirty="0"/>
              <a:t>(</a:t>
            </a:r>
            <a:r>
              <a:rPr lang="fr-FR" dirty="0" err="1"/>
              <a:t>work</a:t>
            </a:r>
            <a:r>
              <a:rPr lang="fr-FR" dirty="0"/>
              <a:t> in </a:t>
            </a:r>
            <a:r>
              <a:rPr lang="fr-FR" dirty="0" err="1"/>
              <a:t>progress</a:t>
            </a:r>
            <a:r>
              <a:rPr lang="fr-FR" dirty="0"/>
              <a:t>)</a:t>
            </a:r>
          </a:p>
          <a:p>
            <a:r>
              <a:rPr lang="fr-FR" dirty="0" err="1"/>
              <a:t>Determining</a:t>
            </a:r>
            <a:r>
              <a:rPr lang="fr-FR" dirty="0"/>
              <a:t> the </a:t>
            </a:r>
            <a:r>
              <a:rPr lang="fr-FR" dirty="0" err="1"/>
              <a:t>theoretical</a:t>
            </a:r>
            <a:r>
              <a:rPr lang="fr-FR" dirty="0"/>
              <a:t> </a:t>
            </a:r>
            <a:r>
              <a:rPr lang="fr-FR" dirty="0" err="1"/>
              <a:t>limit</a:t>
            </a:r>
            <a:r>
              <a:rPr lang="fr-FR" dirty="0"/>
              <a:t> of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capability</a:t>
            </a:r>
            <a:endParaRPr lang="fr-FR" dirty="0"/>
          </a:p>
          <a:p>
            <a:pPr lvl="1"/>
            <a:r>
              <a:rPr lang="fr-FR" b="1" dirty="0" err="1"/>
              <a:t>Likelyhood</a:t>
            </a:r>
            <a:r>
              <a:rPr lang="fr-FR" b="1" dirty="0"/>
              <a:t> ratio</a:t>
            </a:r>
            <a:r>
              <a:rPr lang="fr-FR" dirty="0"/>
              <a:t> on comparable </a:t>
            </a:r>
            <a:r>
              <a:rPr lang="fr-FR" dirty="0" err="1"/>
              <a:t>analytical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5508498-4354-D0ED-46A3-17D0BEC9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Work 3: </a:t>
            </a:r>
            <a:r>
              <a:rPr lang="fr-FR" dirty="0" err="1"/>
              <a:t>Statistical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C6CBC96B-5787-9F28-CF83-B54043C1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2DCD363A-B46D-432E-B45D-2468511ED4C9}" type="slidenum">
              <a:rPr lang="fr-FR" smtClean="0"/>
              <a:t>5</a:t>
            </a:fld>
            <a:endParaRPr lang="fr-FR" dirty="0"/>
          </a:p>
        </p:txBody>
      </p:sp>
      <p:sp>
        <p:nvSpPr>
          <p:cNvPr id="8" name="Rectangle : coins arrondis 4">
            <a:extLst>
              <a:ext uri="{FF2B5EF4-FFF2-40B4-BE49-F238E27FC236}">
                <a16:creationId xmlns:a16="http://schemas.microsoft.com/office/drawing/2014/main" id="{A4435D39-0230-88AD-0AE7-CCA4B0CFF243}"/>
              </a:ext>
            </a:extLst>
          </p:cNvPr>
          <p:cNvSpPr/>
          <p:nvPr/>
        </p:nvSpPr>
        <p:spPr>
          <a:xfrm>
            <a:off x="31113" y="6534660"/>
            <a:ext cx="4857032" cy="281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Vincent Foriel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40CEA687-1189-5A54-FA90-9977AB634062}"/>
              </a:ext>
            </a:extLst>
          </p:cNvPr>
          <p:cNvGrpSpPr/>
          <p:nvPr/>
        </p:nvGrpSpPr>
        <p:grpSpPr>
          <a:xfrm>
            <a:off x="7985051" y="1072777"/>
            <a:ext cx="3843424" cy="1817613"/>
            <a:chOff x="1348351" y="3936873"/>
            <a:chExt cx="5132227" cy="232047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A46EA799-71C0-2A49-CA38-2FD3CAFC3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63822"/>
            <a:stretch>
              <a:fillRect/>
            </a:stretch>
          </p:blipFill>
          <p:spPr>
            <a:xfrm>
              <a:off x="1348351" y="3936873"/>
              <a:ext cx="5132227" cy="1856755"/>
            </a:xfrm>
            <a:prstGeom prst="rect">
              <a:avLst/>
            </a:prstGeom>
          </p:spPr>
        </p:pic>
        <p:sp>
          <p:nvSpPr>
            <p:cNvPr id="23" name="Espace réservé du contenu 2">
              <a:extLst>
                <a:ext uri="{FF2B5EF4-FFF2-40B4-BE49-F238E27FC236}">
                  <a16:creationId xmlns:a16="http://schemas.microsoft.com/office/drawing/2014/main" id="{CB86B4E1-E113-F0B3-5296-0D51FAE315B7}"/>
                </a:ext>
              </a:extLst>
            </p:cNvPr>
            <p:cNvSpPr txBox="1">
              <a:spLocks/>
            </p:cNvSpPr>
            <p:nvPr/>
          </p:nvSpPr>
          <p:spPr>
            <a:xfrm>
              <a:off x="1816884" y="5793628"/>
              <a:ext cx="4442707" cy="4637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FR" sz="1000" i="1" dirty="0" err="1">
                  <a:latin typeface="Ubuntu" panose="020B0504030602030204" pitchFamily="34" charset="0"/>
                </a:rPr>
                <a:t>Fig</a:t>
              </a:r>
              <a:r>
                <a:rPr lang="fr-FR" sz="1000" i="1" dirty="0">
                  <a:latin typeface="Ubuntu" panose="020B0504030602030204" pitchFamily="34" charset="0"/>
                </a:rPr>
                <a:t> 1: Distributions </a:t>
              </a:r>
              <a:r>
                <a:rPr lang="fr-FR" sz="1000" i="1" dirty="0" err="1">
                  <a:latin typeface="Ubuntu" panose="020B0504030602030204" pitchFamily="34" charset="0"/>
                </a:rPr>
                <a:t>obtained</a:t>
              </a:r>
              <a:r>
                <a:rPr lang="fr-FR" sz="1000" i="1" dirty="0">
                  <a:latin typeface="Ubuntu" panose="020B0504030602030204" pitchFamily="34" charset="0"/>
                </a:rPr>
                <a:t> </a:t>
              </a:r>
              <a:r>
                <a:rPr lang="fr-FR" sz="1000" i="1" dirty="0" err="1">
                  <a:latin typeface="Ubuntu" panose="020B0504030602030204" pitchFamily="34" charset="0"/>
                </a:rPr>
                <a:t>after</a:t>
              </a:r>
              <a:r>
                <a:rPr lang="fr-FR" sz="1000" i="1" dirty="0">
                  <a:latin typeface="Ubuntu" panose="020B0504030602030204" pitchFamily="34" charset="0"/>
                </a:rPr>
                <a:t> a </a:t>
              </a:r>
              <a:r>
                <a:rPr lang="fr-FR" sz="1000" i="1" dirty="0" err="1">
                  <a:latin typeface="Ubuntu" panose="020B0504030602030204" pitchFamily="34" charset="0"/>
                </a:rPr>
                <a:t>series</a:t>
              </a:r>
              <a:r>
                <a:rPr lang="fr-FR" sz="1000" i="1" dirty="0">
                  <a:latin typeface="Ubuntu" panose="020B0504030602030204" pitchFamily="34" charset="0"/>
                </a:rPr>
                <a:t> of observation in </a:t>
              </a:r>
              <a:r>
                <a:rPr lang="fr-FR" sz="1000" i="1" dirty="0" err="1">
                  <a:latin typeface="Ubuntu" panose="020B0504030602030204" pitchFamily="34" charset="0"/>
                </a:rPr>
                <a:t>two</a:t>
              </a:r>
              <a:r>
                <a:rPr lang="fr-FR" sz="1000" i="1" dirty="0">
                  <a:latin typeface="Ubuntu" panose="020B0504030602030204" pitchFamily="34" charset="0"/>
                </a:rPr>
                <a:t> </a:t>
              </a:r>
              <a:r>
                <a:rPr lang="fr-FR" sz="1000" i="1" dirty="0" err="1">
                  <a:latin typeface="Ubuntu" panose="020B0504030602030204" pitchFamily="34" charset="0"/>
                </a:rPr>
                <a:t>different</a:t>
              </a:r>
              <a:r>
                <a:rPr lang="fr-FR" sz="1000" i="1" dirty="0">
                  <a:latin typeface="Ubuntu" panose="020B0504030602030204" pitchFamily="34" charset="0"/>
                </a:rPr>
                <a:t> scenarios (</a:t>
              </a:r>
              <a:r>
                <a:rPr lang="fr-FR" sz="1000" i="1" dirty="0" err="1">
                  <a:latin typeface="Ubuntu" panose="020B0504030602030204" pitchFamily="34" charset="0"/>
                </a:rPr>
                <a:t>with</a:t>
              </a:r>
              <a:r>
                <a:rPr lang="fr-FR" sz="1000" i="1" dirty="0">
                  <a:latin typeface="Ubuntu" panose="020B0504030602030204" pitchFamily="34" charset="0"/>
                </a:rPr>
                <a:t> and </a:t>
              </a:r>
              <a:r>
                <a:rPr lang="fr-FR" sz="1000" i="1" dirty="0" err="1">
                  <a:latin typeface="Ubuntu" panose="020B0504030602030204" pitchFamily="34" charset="0"/>
                </a:rPr>
                <a:t>without</a:t>
              </a:r>
              <a:r>
                <a:rPr lang="fr-FR" sz="1000" i="1" dirty="0">
                  <a:latin typeface="Ubuntu" panose="020B0504030602030204" pitchFamily="34" charset="0"/>
                </a:rPr>
                <a:t> </a:t>
              </a:r>
              <a:r>
                <a:rPr lang="fr-FR" sz="1000" i="1" dirty="0" err="1">
                  <a:latin typeface="Ubuntu" panose="020B0504030602030204" pitchFamily="34" charset="0"/>
                </a:rPr>
                <a:t>companion</a:t>
              </a:r>
              <a:r>
                <a:rPr lang="fr-FR" sz="1000" i="1" dirty="0">
                  <a:latin typeface="Ubuntu" panose="020B0504030602030204" pitchFamily="34" charset="0"/>
                </a:rPr>
                <a:t>)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C87BBE7-F2E7-700E-B483-2E32A59FFC98}"/>
              </a:ext>
            </a:extLst>
          </p:cNvPr>
          <p:cNvGrpSpPr/>
          <p:nvPr/>
        </p:nvGrpSpPr>
        <p:grpSpPr>
          <a:xfrm>
            <a:off x="7876067" y="3102216"/>
            <a:ext cx="4061391" cy="3532499"/>
            <a:chOff x="5968451" y="1505356"/>
            <a:chExt cx="6393261" cy="4887525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8312CF11-AEEC-7945-7758-1EE078E37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0329" y="1505356"/>
              <a:ext cx="4407168" cy="3847287"/>
            </a:xfrm>
            <a:prstGeom prst="rect">
              <a:avLst/>
            </a:prstGeom>
          </p:spPr>
        </p:pic>
        <p:sp>
          <p:nvSpPr>
            <p:cNvPr id="24" name="Espace réservé du contenu 2">
              <a:extLst>
                <a:ext uri="{FF2B5EF4-FFF2-40B4-BE49-F238E27FC236}">
                  <a16:creationId xmlns:a16="http://schemas.microsoft.com/office/drawing/2014/main" id="{C0EF3FDA-2BE5-27BF-0476-9311C6B4AA09}"/>
                </a:ext>
              </a:extLst>
            </p:cNvPr>
            <p:cNvSpPr txBox="1">
              <a:spLocks/>
            </p:cNvSpPr>
            <p:nvPr/>
          </p:nvSpPr>
          <p:spPr>
            <a:xfrm>
              <a:off x="5968451" y="5352643"/>
              <a:ext cx="6393261" cy="10402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FR" sz="1000" i="1" dirty="0">
                  <a:latin typeface="Ubuntu" panose="020B0504030602030204" pitchFamily="34" charset="0"/>
                </a:rPr>
                <a:t>Fig. 2: ROC </a:t>
              </a:r>
              <a:r>
                <a:rPr lang="fr-FR" sz="1000" i="1" dirty="0" err="1">
                  <a:latin typeface="Ubuntu" panose="020B0504030602030204" pitchFamily="34" charset="0"/>
                </a:rPr>
                <a:t>curves</a:t>
              </a:r>
              <a:r>
                <a:rPr lang="fr-FR" sz="1000" i="1" dirty="0">
                  <a:latin typeface="Ubuntu" panose="020B0504030602030204" pitchFamily="34" charset="0"/>
                </a:rPr>
                <a:t> </a:t>
              </a:r>
              <a:r>
                <a:rPr lang="fr-FR" sz="1000" i="1" dirty="0" err="1">
                  <a:latin typeface="Ubuntu" panose="020B0504030602030204" pitchFamily="34" charset="0"/>
                </a:rPr>
                <a:t>used</a:t>
              </a:r>
              <a:r>
                <a:rPr lang="fr-FR" sz="1000" i="1" dirty="0">
                  <a:latin typeface="Ubuntu" panose="020B0504030602030204" pitchFamily="34" charset="0"/>
                </a:rPr>
                <a:t> to </a:t>
              </a:r>
              <a:r>
                <a:rPr lang="fr-FR" sz="1000" i="1" dirty="0" err="1">
                  <a:latin typeface="Ubuntu" panose="020B0504030602030204" pitchFamily="34" charset="0"/>
                </a:rPr>
                <a:t>visualize</a:t>
              </a:r>
              <a:r>
                <a:rPr lang="fr-FR" sz="1000" i="1" dirty="0">
                  <a:latin typeface="Ubuntu" panose="020B0504030602030204" pitchFamily="34" charset="0"/>
                </a:rPr>
                <a:t> and compare the performance of </a:t>
              </a:r>
              <a:r>
                <a:rPr lang="fr-FR" sz="1000" i="1" dirty="0" err="1">
                  <a:latin typeface="Ubuntu" panose="020B0504030602030204" pitchFamily="34" charset="0"/>
                </a:rPr>
                <a:t>different</a:t>
              </a:r>
              <a:r>
                <a:rPr lang="fr-FR" sz="1000" i="1" dirty="0">
                  <a:latin typeface="Ubuntu" panose="020B0504030602030204" pitchFamily="34" charset="0"/>
                </a:rPr>
                <a:t> </a:t>
              </a:r>
              <a:r>
                <a:rPr lang="fr-FR" sz="1000" i="1" dirty="0" err="1">
                  <a:latin typeface="Ubuntu" panose="020B0504030602030204" pitchFamily="34" charset="0"/>
                </a:rPr>
                <a:t>considered</a:t>
              </a:r>
              <a:r>
                <a:rPr lang="fr-FR" sz="1000" i="1" dirty="0">
                  <a:latin typeface="Ubuntu" panose="020B0504030602030204" pitchFamily="34" charset="0"/>
                </a:rPr>
                <a:t> </a:t>
              </a:r>
              <a:r>
                <a:rPr lang="fr-FR" sz="1000" i="1" dirty="0" err="1">
                  <a:latin typeface="Ubuntu" panose="020B0504030602030204" pitchFamily="34" charset="0"/>
                </a:rPr>
                <a:t>statistical</a:t>
              </a:r>
              <a:r>
                <a:rPr lang="fr-FR" sz="1000" i="1" dirty="0">
                  <a:latin typeface="Ubuntu" panose="020B0504030602030204" pitchFamily="34" charset="0"/>
                </a:rPr>
                <a:t> tests. </a:t>
              </a:r>
              <a:r>
                <a:rPr lang="fr-FR" sz="1000" i="1" dirty="0" err="1">
                  <a:latin typeface="Ubuntu" panose="020B0504030602030204" pitchFamily="34" charset="0"/>
                </a:rPr>
                <a:t>We</a:t>
              </a:r>
              <a:r>
                <a:rPr lang="fr-FR" sz="1000" i="1" dirty="0">
                  <a:latin typeface="Ubuntu" panose="020B0504030602030204" pitchFamily="34" charset="0"/>
                </a:rPr>
                <a:t> are </a:t>
              </a:r>
              <a:r>
                <a:rPr lang="fr-FR" sz="1000" i="1" dirty="0" err="1">
                  <a:latin typeface="Ubuntu" panose="020B0504030602030204" pitchFamily="34" charset="0"/>
                </a:rPr>
                <a:t>searching</a:t>
              </a:r>
              <a:r>
                <a:rPr lang="fr-FR" sz="1000" i="1" dirty="0">
                  <a:latin typeface="Ubuntu" panose="020B0504030602030204" pitchFamily="34" charset="0"/>
                </a:rPr>
                <a:t> for a test </a:t>
              </a:r>
              <a:r>
                <a:rPr lang="fr-FR" sz="1000" i="1" dirty="0" err="1">
                  <a:latin typeface="Ubuntu" panose="020B0504030602030204" pitchFamily="34" charset="0"/>
                </a:rPr>
                <a:t>that</a:t>
              </a:r>
              <a:r>
                <a:rPr lang="fr-FR" sz="1000" i="1" dirty="0">
                  <a:latin typeface="Ubuntu" panose="020B0504030602030204" pitchFamily="34" charset="0"/>
                </a:rPr>
                <a:t> </a:t>
              </a:r>
              <a:r>
                <a:rPr lang="fr-FR" sz="1000" i="1" dirty="0" err="1">
                  <a:latin typeface="Ubuntu" panose="020B0504030602030204" pitchFamily="34" charset="0"/>
                </a:rPr>
                <a:t>maximizes</a:t>
              </a:r>
              <a:r>
                <a:rPr lang="fr-FR" sz="1000" i="1" dirty="0">
                  <a:latin typeface="Ubuntu" panose="020B0504030602030204" pitchFamily="34" charset="0"/>
                </a:rPr>
                <a:t> the </a:t>
              </a:r>
              <a:r>
                <a:rPr lang="fr-FR" sz="1000" i="1" dirty="0" err="1">
                  <a:latin typeface="Ubuntu" panose="020B0504030602030204" pitchFamily="34" charset="0"/>
                </a:rPr>
                <a:t>True</a:t>
              </a:r>
              <a:r>
                <a:rPr lang="fr-FR" sz="1000" i="1" dirty="0">
                  <a:latin typeface="Ubuntu" panose="020B0504030602030204" pitchFamily="34" charset="0"/>
                </a:rPr>
                <a:t> Positive Rate </a:t>
              </a:r>
              <a:r>
                <a:rPr lang="fr-FR" sz="1000" i="1" dirty="0" err="1">
                  <a:latin typeface="Ubuntu" panose="020B0504030602030204" pitchFamily="34" charset="0"/>
                </a:rPr>
                <a:t>while</a:t>
              </a:r>
              <a:r>
                <a:rPr lang="fr-FR" sz="1000" i="1" dirty="0">
                  <a:latin typeface="Ubuntu" panose="020B0504030602030204" pitchFamily="34" charset="0"/>
                </a:rPr>
                <a:t> </a:t>
              </a:r>
              <a:r>
                <a:rPr lang="fr-FR" sz="1000" i="1" dirty="0" err="1">
                  <a:latin typeface="Ubuntu" panose="020B0504030602030204" pitchFamily="34" charset="0"/>
                </a:rPr>
                <a:t>minimizing</a:t>
              </a:r>
              <a:r>
                <a:rPr lang="fr-FR" sz="1000" i="1" dirty="0">
                  <a:latin typeface="Ubuntu" panose="020B0504030602030204" pitchFamily="34" charset="0"/>
                </a:rPr>
                <a:t> the False Positive Rate, I.e. a test </a:t>
              </a:r>
              <a:r>
                <a:rPr lang="fr-FR" sz="1000" i="1" dirty="0" err="1">
                  <a:latin typeface="Ubuntu" panose="020B0504030602030204" pitchFamily="34" charset="0"/>
                </a:rPr>
                <a:t>that</a:t>
              </a:r>
              <a:r>
                <a:rPr lang="fr-FR" sz="1000" i="1" dirty="0">
                  <a:latin typeface="Ubuntu" panose="020B0504030602030204" pitchFamily="34" charset="0"/>
                </a:rPr>
                <a:t> lies in the top </a:t>
              </a:r>
              <a:r>
                <a:rPr lang="fr-FR" sz="1000" i="1" dirty="0" err="1">
                  <a:latin typeface="Ubuntu" panose="020B0504030602030204" pitchFamily="34" charset="0"/>
                </a:rPr>
                <a:t>left</a:t>
              </a:r>
              <a:r>
                <a:rPr lang="fr-FR" sz="1000" i="1" dirty="0">
                  <a:latin typeface="Ubuntu" panose="020B0504030602030204" pitchFamily="34" charset="0"/>
                </a:rPr>
                <a:t> of the plot.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75829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832</Words>
  <Application>Microsoft Office PowerPoint</Application>
  <PresentationFormat>Grand écran</PresentationFormat>
  <Paragraphs>83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Ubuntu</vt:lpstr>
      <vt:lpstr>Thème Office</vt:lpstr>
      <vt:lpstr>IMPROVING NULLING INTERFEROMETRY WITH A TUNABLE KERNEL-NULLING FOR DIRECT DETECTION OF EXOPLANETS</vt:lpstr>
      <vt:lpstr>Tunable Kernel Nuller</vt:lpstr>
      <vt:lpstr>Work 1: Numerical simulation &amp; tools</vt:lpstr>
      <vt:lpstr>Work 2: Calibration methods</vt:lpstr>
      <vt:lpstr>Work 3: Statistical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Foriel</dc:creator>
  <cp:lastModifiedBy>Vincent Foriel</cp:lastModifiedBy>
  <cp:revision>33</cp:revision>
  <dcterms:created xsi:type="dcterms:W3CDTF">2025-01-28T14:29:09Z</dcterms:created>
  <dcterms:modified xsi:type="dcterms:W3CDTF">2025-10-03T09:35:05Z</dcterms:modified>
</cp:coreProperties>
</file>