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0" r:id="rId5"/>
    <p:sldId id="261" r:id="rId6"/>
    <p:sldId id="258" r:id="rId7"/>
    <p:sldId id="268" r:id="rId8"/>
    <p:sldId id="264" r:id="rId9"/>
    <p:sldId id="262" r:id="rId10"/>
    <p:sldId id="265" r:id="rId11"/>
    <p:sldId id="269" r:id="rId12"/>
    <p:sldId id="266" r:id="rId13"/>
    <p:sldId id="263" r:id="rId14"/>
    <p:sldId id="25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895A-C383-35F8-D336-AE6663FE2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E0B137-B24C-1B01-8ADF-C48198DF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88E12-A500-A5C8-FEF5-1FBEFA436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6041-4781-6111-2D93-5BF512F7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1EECA5-BE23-71F3-76DB-AE85A04A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28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C1D58-3DF6-3859-2523-19C51334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07BDF1-1ECB-FAF3-4C0B-F7BC74E2D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ED4C97-318E-84F5-02A2-E84A4F5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37C7D-48D3-61C0-02EA-1012F163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C0A8C2-12F8-1812-2971-8987C0D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9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649AD1-A2AD-14B8-421D-8576C35EF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C8D76E-E21B-19DF-B5B7-E0BE41B98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4AA89E-C6EA-15DA-5B4D-8207311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F41861-00A2-832A-8849-9398377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F3419-8C72-FDCB-5A40-A215AD8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2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00C3A-838F-BDA6-E452-CF2C52A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EC018-3652-6D30-DB6C-26B259A5B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723571-65C9-BDA5-5478-1ADDC5C3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D20238-461C-BFC2-E563-5358304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60A9B2-1042-224E-DF68-406BE59B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1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B3FE-AE82-9F84-BF2A-019505E32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D2E020-4C55-0485-1CD8-6ADFD5DA4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0FB237-CDF5-3F2F-D697-95969C3B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A55405-E31F-4D29-9E0E-89581AB4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E85E70-D73A-F961-D106-7BADBD0D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34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5F1E-2CD9-BB38-C690-F9AC97E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70C468-5E16-73FA-178B-DE2DB178D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3D7C22-C988-FB95-2142-25A5BA933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B9FC20-C5CB-D7D0-D1D0-1C7AF42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B739FB-E7CC-F5AA-5611-9C3658F0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180AD-F520-8316-3537-604AC8EF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22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FC044-185F-9D3A-8929-F2D9D690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734EB-8180-915A-B771-10AD9B19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4CA1DD-76CD-F9CE-57FF-25C1C292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18032-D7DB-42F3-129A-BA3C7D8B4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09FD74-D55D-513C-128D-4A2C2F2C1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745FE2-80AA-6140-86C8-F9AA9707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2E1286E-A0D6-AF21-4875-B75D30D2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96B4794-3F5F-C5EE-E434-F26270EA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48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44F46-91E6-953E-74C1-4EAF986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6ECCAA0-D1F9-EFCB-D9AF-7C534003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EBAAFC-5377-FE9A-EF60-69A9040F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7D82CD-2521-CDBE-AD12-D53B517D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6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C3C5298-D4A9-2324-AC5B-9D83DD9B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11C62-8996-5A99-BBC8-A5CE542B5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B7DB1E-031A-63DF-D559-C78BDB44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7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F36D8-7240-E327-B0D4-98311997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44962E-A22A-6A66-1B84-340B0A5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A979C-DED6-6336-9433-84AC81470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7AF92B-2B64-BBBD-DBCC-C93B51B4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898730-170E-76C8-1C17-C6BE1D93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10C9A-4348-3AC6-7015-207F5910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22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0DCE-BC18-486A-D6F6-FDBAA81D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D0C4C-0D78-73A4-184D-0B20924B9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532676-3293-E0F3-43DB-5218D643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12D0E8-B1AF-FA42-D1B9-9A459D53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C74BE-083E-C49D-5668-A31CD214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4F58E-55F7-A087-14CA-644E344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65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757CC4-2DD5-6144-424E-9BB38B3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9BE020-6A6F-D035-9025-B7337B0FA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B7DC-B6EB-79B0-8EF6-2FFBA74F1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97DC6-8026-4A75-858C-DCC3FDFB3DA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CC9F2-2DE2-9516-B6F4-ABA9A5D39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B72543-E80D-04AA-E965-499D27334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D363A-B46D-432E-B45D-2468511ED4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9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xoplanets.nasa.gov/alien-worlds/ways-to-find-a-planet/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AD79E-723C-57CC-EA71-D6B91AEC6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DIRECT DETECTION OF EXOPLANETS</a:t>
            </a:r>
            <a:br>
              <a:rPr lang="en-US" sz="4000" dirty="0"/>
            </a:br>
            <a:r>
              <a:rPr lang="en-US" sz="4000" dirty="0"/>
              <a:t>USING </a:t>
            </a:r>
            <a:r>
              <a:rPr lang="en-US" sz="4000" b="1" dirty="0"/>
              <a:t>TUNABLE KERNEL-NULLING</a:t>
            </a:r>
            <a:endParaRPr lang="fr-FR" sz="40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93F36F-D3F2-FFF5-1B6B-0A3309681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41331"/>
          </a:xfrm>
        </p:spPr>
        <p:txBody>
          <a:bodyPr anchor="ctr">
            <a:normAutofit/>
          </a:bodyPr>
          <a:lstStyle/>
          <a:p>
            <a:r>
              <a:rPr lang="fr-FR" sz="2000" dirty="0"/>
              <a:t>Vincent Foriel</a:t>
            </a:r>
            <a:r>
              <a:rPr lang="fr-FR" sz="2000" baseline="30000" dirty="0"/>
              <a:t>1*</a:t>
            </a:r>
            <a:r>
              <a:rPr lang="fr-FR" sz="2000" dirty="0"/>
              <a:t>, Frantz Martinache</a:t>
            </a:r>
            <a:r>
              <a:rPr lang="fr-FR" sz="2000" baseline="30000" dirty="0"/>
              <a:t>1</a:t>
            </a:r>
            <a:r>
              <a:rPr lang="fr-FR" sz="2000" dirty="0"/>
              <a:t>, David Mary</a:t>
            </a:r>
            <a:r>
              <a:rPr lang="fr-FR" sz="2000" baseline="30000" dirty="0"/>
              <a:t>1</a:t>
            </a:r>
          </a:p>
        </p:txBody>
      </p:sp>
      <p:grpSp>
        <p:nvGrpSpPr>
          <p:cNvPr id="4" name="Groupe 63">
            <a:extLst>
              <a:ext uri="{FF2B5EF4-FFF2-40B4-BE49-F238E27FC236}">
                <a16:creationId xmlns:a16="http://schemas.microsoft.com/office/drawing/2014/main" id="{59B6D740-BE19-DFE5-249F-BD91F3418F7C}"/>
              </a:ext>
            </a:extLst>
          </p:cNvPr>
          <p:cNvGrpSpPr/>
          <p:nvPr/>
        </p:nvGrpSpPr>
        <p:grpSpPr>
          <a:xfrm>
            <a:off x="1165763" y="245892"/>
            <a:ext cx="9860473" cy="830434"/>
            <a:chOff x="609249" y="6466066"/>
            <a:chExt cx="31267929" cy="2633337"/>
          </a:xfrm>
        </p:grpSpPr>
        <p:grpSp>
          <p:nvGrpSpPr>
            <p:cNvPr id="5" name="Groupe 59">
              <a:extLst>
                <a:ext uri="{FF2B5EF4-FFF2-40B4-BE49-F238E27FC236}">
                  <a16:creationId xmlns:a16="http://schemas.microsoft.com/office/drawing/2014/main" id="{AEDF648B-B061-8161-F4B8-54C17A21AC58}"/>
                </a:ext>
              </a:extLst>
            </p:cNvPr>
            <p:cNvGrpSpPr/>
            <p:nvPr/>
          </p:nvGrpSpPr>
          <p:grpSpPr>
            <a:xfrm>
              <a:off x="609249" y="6466066"/>
              <a:ext cx="31267929" cy="2633337"/>
              <a:chOff x="609249" y="6453787"/>
              <a:chExt cx="31267929" cy="2633337"/>
            </a:xfrm>
          </p:grpSpPr>
          <p:grpSp>
            <p:nvGrpSpPr>
              <p:cNvPr id="7" name="Groupe 27">
                <a:extLst>
                  <a:ext uri="{FF2B5EF4-FFF2-40B4-BE49-F238E27FC236}">
                    <a16:creationId xmlns:a16="http://schemas.microsoft.com/office/drawing/2014/main" id="{7E2A8668-FE98-E9F4-A4F2-61A6A618C324}"/>
                  </a:ext>
                </a:extLst>
              </p:cNvPr>
              <p:cNvGrpSpPr/>
              <p:nvPr/>
            </p:nvGrpSpPr>
            <p:grpSpPr>
              <a:xfrm>
                <a:off x="609249" y="6453787"/>
                <a:ext cx="22319363" cy="2633337"/>
                <a:chOff x="1108706" y="5844780"/>
                <a:chExt cx="20144607" cy="2376750"/>
              </a:xfrm>
            </p:grpSpPr>
            <p:pic>
              <p:nvPicPr>
                <p:cNvPr id="9" name="Image 20" descr="Une image contenant Police, Graphique, texte, typographie&#10;&#10;Description générée automatiquement">
                  <a:extLst>
                    <a:ext uri="{FF2B5EF4-FFF2-40B4-BE49-F238E27FC236}">
                      <a16:creationId xmlns:a16="http://schemas.microsoft.com/office/drawing/2014/main" id="{955D6789-B878-3736-0C14-267A318AE7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4337" y="6284041"/>
                  <a:ext cx="6919119" cy="1389230"/>
                </a:xfrm>
                <a:prstGeom prst="rect">
                  <a:avLst/>
                </a:prstGeom>
              </p:spPr>
            </p:pic>
            <p:pic>
              <p:nvPicPr>
                <p:cNvPr id="10" name="Image 22" descr="Une image contenant Police, Graphique, capture d’écran, graphisme&#10;&#10;Description générée automatiquement">
                  <a:extLst>
                    <a:ext uri="{FF2B5EF4-FFF2-40B4-BE49-F238E27FC236}">
                      <a16:creationId xmlns:a16="http://schemas.microsoft.com/office/drawing/2014/main" id="{619D0F92-162D-5662-B705-9B5D684A9C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706" y="6231245"/>
                  <a:ext cx="5759698" cy="1468520"/>
                </a:xfrm>
                <a:prstGeom prst="rect">
                  <a:avLst/>
                </a:prstGeom>
              </p:spPr>
            </p:pic>
            <p:pic>
              <p:nvPicPr>
                <p:cNvPr id="11" name="Image 24" descr="Une image contenant cercle, capture d’écran, vortex, spirale&#10;&#10;Description générée automatiquement">
                  <a:extLst>
                    <a:ext uri="{FF2B5EF4-FFF2-40B4-BE49-F238E27FC236}">
                      <a16:creationId xmlns:a16="http://schemas.microsoft.com/office/drawing/2014/main" id="{B6D9DCF9-AA93-8321-DF64-50DA663D82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503016" y="5844780"/>
                  <a:ext cx="3750297" cy="2376750"/>
                </a:xfrm>
                <a:prstGeom prst="rect">
                  <a:avLst/>
                </a:prstGeom>
              </p:spPr>
            </p:pic>
            <p:pic>
              <p:nvPicPr>
                <p:cNvPr id="12" name="Image 26" descr="Une image contenant Police, Graphique, logo, cercle&#10;&#10;Description générée automatiquement">
                  <a:extLst>
                    <a:ext uri="{FF2B5EF4-FFF2-40B4-BE49-F238E27FC236}">
                      <a16:creationId xmlns:a16="http://schemas.microsoft.com/office/drawing/2014/main" id="{29739520-2587-3AF5-EE9E-8F03D75D48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150797" y="6091180"/>
                  <a:ext cx="1838159" cy="1838160"/>
                </a:xfrm>
                <a:prstGeom prst="rect">
                  <a:avLst/>
                </a:prstGeom>
              </p:spPr>
            </p:pic>
          </p:grpSp>
          <p:pic>
            <p:nvPicPr>
              <p:cNvPr id="8" name="Image 58" descr="Une image contenant Graphique, cercle, Police, graphisme&#10;&#10;Description générée automatiquement">
                <a:extLst>
                  <a:ext uri="{FF2B5EF4-FFF2-40B4-BE49-F238E27FC236}">
                    <a16:creationId xmlns:a16="http://schemas.microsoft.com/office/drawing/2014/main" id="{F27BAEA8-D9F0-3340-4E35-E20743AEC2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97155" y="6645432"/>
                <a:ext cx="2080023" cy="2036689"/>
              </a:xfrm>
              <a:prstGeom prst="rect">
                <a:avLst/>
              </a:prstGeom>
            </p:spPr>
          </p:pic>
        </p:grpSp>
        <p:pic>
          <p:nvPicPr>
            <p:cNvPr id="6" name="Graphique 62">
              <a:extLst>
                <a:ext uri="{FF2B5EF4-FFF2-40B4-BE49-F238E27FC236}">
                  <a16:creationId xmlns:a16="http://schemas.microsoft.com/office/drawing/2014/main" id="{DECDA565-C86F-49C0-0417-1806EC626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498168" y="6556320"/>
              <a:ext cx="5285532" cy="2138080"/>
            </a:xfrm>
            <a:prstGeom prst="rect">
              <a:avLst/>
            </a:prstGeom>
          </p:spPr>
        </p:pic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854DAA6-81EB-EA96-5D34-74B4C3A65EEE}"/>
              </a:ext>
            </a:extLst>
          </p:cNvPr>
          <p:cNvSpPr txBox="1"/>
          <p:nvPr/>
        </p:nvSpPr>
        <p:spPr>
          <a:xfrm>
            <a:off x="98080" y="6130150"/>
            <a:ext cx="10385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</a:t>
            </a:r>
            <a:r>
              <a:rPr lang="fr-FR" sz="1600" baseline="30000" dirty="0"/>
              <a:t>1</a:t>
            </a:r>
            <a:r>
              <a:rPr lang="fr-FR" sz="1600" dirty="0"/>
              <a:t> Université Côte d'Azur, Observatoire de la Côte d'Azur, CNRS, Laboratoire Lagrange, France</a:t>
            </a:r>
            <a:br>
              <a:rPr lang="fr-FR" sz="1600" dirty="0"/>
            </a:br>
            <a:r>
              <a:rPr lang="fr-FR" sz="1600" dirty="0"/>
              <a:t> </a:t>
            </a:r>
            <a:r>
              <a:rPr lang="fr-FR" sz="1600" baseline="30000" dirty="0"/>
              <a:t>*</a:t>
            </a:r>
            <a:r>
              <a:rPr lang="fr-FR" sz="1600" dirty="0"/>
              <a:t> vincent.foriel@oca.eu</a:t>
            </a:r>
          </a:p>
        </p:txBody>
      </p:sp>
    </p:spTree>
    <p:extLst>
      <p:ext uri="{BB962C8B-B14F-4D97-AF65-F5344CB8AC3E}">
        <p14:creationId xmlns:p14="http://schemas.microsoft.com/office/powerpoint/2010/main" val="259500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9E5FA-BADC-2D8F-7E56-E2B23CF3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Kernel-</a:t>
            </a:r>
            <a:r>
              <a:rPr lang="fr-FR" dirty="0" err="1"/>
              <a:t>Nulling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CE11-5A98-BD98-5497-FDC76BB62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CCDB36-2115-C38A-E1E0-8FB7AF357F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9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102C256-93DE-139F-7B35-BC705AA3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Materials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BFC81D9-66B8-88A1-6637-223E30057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very</a:t>
            </a:r>
            <a:r>
              <a:rPr lang="fr-FR" dirty="0"/>
              <a:t> cool </a:t>
            </a:r>
            <a:r>
              <a:rPr lang="fr-FR" dirty="0" err="1"/>
              <a:t>toys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playing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3677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3D876-DC87-E4BA-3E10-EE470CE85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VLTI / ASGARD / NOTT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13A290-90B4-2FA7-75C8-9A4E4524CB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 descr="Une image contenant ciel, plein air, sol, lever de soleil&#10;&#10;Description générée automatiquement">
            <a:extLst>
              <a:ext uri="{FF2B5EF4-FFF2-40B4-BE49-F238E27FC236}">
                <a16:creationId xmlns:a16="http://schemas.microsoft.com/office/drawing/2014/main" id="{5851F121-827C-5031-835E-083011D64F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435"/>
            <a:ext cx="5181600" cy="2915718"/>
          </a:xfrm>
        </p:spPr>
      </p:pic>
    </p:spTree>
    <p:extLst>
      <p:ext uri="{BB962C8B-B14F-4D97-AF65-F5344CB8AC3E}">
        <p14:creationId xmlns:p14="http://schemas.microsoft.com/office/powerpoint/2010/main" val="1954813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F2474-098D-2D69-640C-CB7F14C4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MMI: Multi Mode </a:t>
            </a:r>
            <a:r>
              <a:rPr lang="fr-FR" dirty="0" err="1"/>
              <a:t>Interferometer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D3A4E-E885-45A6-388B-E7D73A547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 descr="Cvetojevic, N. et al., 2022. 3-beam self-calibrated Kernel nulling photonic interferometer. arXiv e-prints. https://doi.org/10.48550/arXiv.2206.04977">
            <a:extLst>
              <a:ext uri="{FF2B5EF4-FFF2-40B4-BE49-F238E27FC236}">
                <a16:creationId xmlns:a16="http://schemas.microsoft.com/office/drawing/2014/main" id="{51D4845E-88A6-B6F3-DC1F-E573600BD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0472" y="1825625"/>
            <a:ext cx="3605055" cy="4351338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C7C2932-1703-7BDE-B35C-343C8DEAA560}"/>
              </a:ext>
            </a:extLst>
          </p:cNvPr>
          <p:cNvSpPr txBox="1"/>
          <p:nvPr/>
        </p:nvSpPr>
        <p:spPr>
          <a:xfrm>
            <a:off x="5681158" y="6222534"/>
            <a:ext cx="6163682" cy="456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sz="1200" i="1" dirty="0" err="1"/>
              <a:t>Cvetojevic</a:t>
            </a:r>
            <a:r>
              <a:rPr lang="fr-FR" sz="1200" i="1" dirty="0"/>
              <a:t>, N. et al., 2022. 3-beam self-</a:t>
            </a:r>
            <a:r>
              <a:rPr lang="fr-FR" sz="1200" i="1" dirty="0" err="1"/>
              <a:t>calibrated</a:t>
            </a:r>
            <a:r>
              <a:rPr lang="fr-FR" sz="1200" i="1" dirty="0"/>
              <a:t> Kernel </a:t>
            </a:r>
            <a:r>
              <a:rPr lang="fr-FR" sz="1200" i="1" dirty="0" err="1"/>
              <a:t>nulling</a:t>
            </a:r>
            <a:r>
              <a:rPr lang="fr-FR" sz="1200" i="1" dirty="0"/>
              <a:t> </a:t>
            </a:r>
            <a:r>
              <a:rPr lang="fr-FR" sz="1200" i="1" dirty="0" err="1"/>
              <a:t>photonic</a:t>
            </a:r>
            <a:r>
              <a:rPr lang="fr-FR" sz="1200" i="1" dirty="0"/>
              <a:t> </a:t>
            </a:r>
            <a:r>
              <a:rPr lang="fr-FR" sz="1200" i="1" dirty="0" err="1"/>
              <a:t>interferometer</a:t>
            </a:r>
            <a:r>
              <a:rPr lang="fr-FR" sz="1200" i="1" dirty="0"/>
              <a:t>. </a:t>
            </a:r>
            <a:r>
              <a:rPr lang="fr-FR" sz="1200" i="1" dirty="0" err="1"/>
              <a:t>arXiv</a:t>
            </a:r>
            <a:r>
              <a:rPr lang="fr-FR" sz="1200" i="1" dirty="0"/>
              <a:t> e-</a:t>
            </a:r>
            <a:r>
              <a:rPr lang="fr-FR" sz="1200" i="1" dirty="0" err="1"/>
              <a:t>prints</a:t>
            </a:r>
            <a:r>
              <a:rPr lang="fr-FR" sz="1200" i="1" dirty="0"/>
              <a:t>. https://doi.org/10.48550/arXiv.2206.04977</a:t>
            </a:r>
          </a:p>
        </p:txBody>
      </p:sp>
    </p:spTree>
    <p:extLst>
      <p:ext uri="{BB962C8B-B14F-4D97-AF65-F5344CB8AC3E}">
        <p14:creationId xmlns:p14="http://schemas.microsoft.com/office/powerpoint/2010/main" val="34778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D63CBA-0546-AE36-247A-162E00D96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control</a:t>
            </a:r>
            <a:br>
              <a:rPr lang="en-US" dirty="0"/>
            </a:br>
            <a:r>
              <a:rPr lang="en-US" sz="2800" dirty="0"/>
              <a:t>Using TOPS (Thermo-Optic Phase Shifters)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49087D-2EF6-50A6-41A5-D9DE4A38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marL="457200" lvl="1" indent="0">
              <a:buNone/>
            </a:pPr>
            <a:r>
              <a:rPr lang="en-US" dirty="0"/>
              <a:t>Electric resistance</a:t>
            </a:r>
          </a:p>
          <a:p>
            <a:pPr marL="457200" lvl="1" indent="0">
              <a:buNone/>
            </a:pPr>
            <a:r>
              <a:rPr lang="en-US" dirty="0"/>
              <a:t>  ⤷ Heat</a:t>
            </a:r>
          </a:p>
          <a:p>
            <a:pPr marL="457200" lvl="1" indent="0">
              <a:buNone/>
            </a:pPr>
            <a:r>
              <a:rPr lang="en-US" dirty="0"/>
              <a:t>      ⤷ Optical index modification</a:t>
            </a:r>
          </a:p>
          <a:p>
            <a:pPr marL="457200" lvl="1" indent="0">
              <a:buNone/>
            </a:pPr>
            <a:r>
              <a:rPr lang="en-US" dirty="0"/>
              <a:t>           ⤷ Phase delay</a:t>
            </a:r>
          </a:p>
          <a:p>
            <a:r>
              <a:rPr lang="en-US" dirty="0"/>
              <a:t>Response time ~ 1 </a:t>
            </a:r>
            <a:r>
              <a:rPr lang="en-US" dirty="0" err="1"/>
              <a:t>μs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D82B26-54E8-AA83-5C98-5E3C22143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592" y="2444846"/>
            <a:ext cx="4842163" cy="17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6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B2D4B7-ECC8-69DE-9DAB-B9443F57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Tunable</a:t>
            </a:r>
            <a:r>
              <a:rPr lang="fr-FR" dirty="0"/>
              <a:t>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B69B1A-F463-0718-9AF2-6F5DEEE98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95CFB5B-139C-9E36-17A0-9661B6A0DB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45594"/>
            <a:ext cx="5181600" cy="2311400"/>
          </a:xfrm>
        </p:spPr>
      </p:pic>
    </p:spTree>
    <p:extLst>
      <p:ext uri="{BB962C8B-B14F-4D97-AF65-F5344CB8AC3E}">
        <p14:creationId xmlns:p14="http://schemas.microsoft.com/office/powerpoint/2010/main" val="3169366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D9BDE-C4E7-4044-3127-6B2989A1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Calibration </a:t>
            </a:r>
            <a:r>
              <a:rPr lang="fr-FR" dirty="0" err="1"/>
              <a:t>algorithms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FC1AAA-4894-9637-21A4-18A896564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wizard</a:t>
            </a:r>
            <a:r>
              <a:rPr lang="fr-FR" dirty="0"/>
              <a:t> tricks to </a:t>
            </a:r>
            <a:r>
              <a:rPr lang="fr-FR" dirty="0" err="1"/>
              <a:t>make</a:t>
            </a:r>
            <a:r>
              <a:rPr lang="fr-FR" dirty="0"/>
              <a:t> the impossible… </a:t>
            </a:r>
            <a:r>
              <a:rPr lang="fr-FR" dirty="0" err="1"/>
              <a:t>very</a:t>
            </a:r>
            <a:r>
              <a:rPr lang="fr-FR" dirty="0"/>
              <a:t> hard.</a:t>
            </a:r>
          </a:p>
        </p:txBody>
      </p:sp>
    </p:spTree>
    <p:extLst>
      <p:ext uri="{BB962C8B-B14F-4D97-AF65-F5344CB8AC3E}">
        <p14:creationId xmlns:p14="http://schemas.microsoft.com/office/powerpoint/2010/main" val="1083367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A0E808A0-8DD6-EF6A-5054-36D89287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Genetic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7A6002F-8375-5E95-D0C3-2C66D982F9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AB116B9B-A460-342C-1FE3-D9CD6C057C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4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1EDCBE-0224-8CBB-D336-060B41F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C3FCB-998C-C87C-DECE-DB5D6A60F4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C7CE34-0762-285E-1983-71D01908E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73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87D2A-AF33-A022-34D5-154EF223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558170-304F-35B5-AD48-CE425B0E5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CBFEED-4F62-2559-5D97-529FC893F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3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8F2BD-141D-7144-04B6-8BC549A6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54C52-AA7C-7719-CDDB-17A4B0BC7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184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1. </a:t>
            </a:r>
            <a:r>
              <a:rPr lang="fr-FR" b="1" dirty="0" err="1"/>
              <a:t>Context</a:t>
            </a:r>
            <a:endParaRPr lang="fr-FR" b="1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Exoplanet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Challenges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Current</a:t>
            </a:r>
            <a:r>
              <a:rPr lang="fr-FR" dirty="0"/>
              <a:t> techniques</a:t>
            </a:r>
          </a:p>
          <a:p>
            <a:pPr marL="0" indent="0">
              <a:buNone/>
            </a:pPr>
            <a:r>
              <a:rPr lang="fr-FR" b="1" dirty="0"/>
              <a:t>2. Introduction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Interferometry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Nulling</a:t>
            </a:r>
            <a:r>
              <a:rPr lang="fr-FR" dirty="0"/>
              <a:t> </a:t>
            </a:r>
            <a:r>
              <a:rPr lang="fr-FR" dirty="0" err="1"/>
              <a:t>Interferometry</a:t>
            </a:r>
            <a:endParaRPr lang="fr-FR" dirty="0"/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Kernel-</a:t>
            </a:r>
            <a:r>
              <a:rPr lang="fr-FR" dirty="0" err="1"/>
              <a:t>Nulling</a:t>
            </a:r>
            <a:endParaRPr lang="fr-FR" dirty="0"/>
          </a:p>
          <a:p>
            <a:pPr marL="0" indent="0">
              <a:buNone/>
            </a:pPr>
            <a:r>
              <a:rPr lang="fr-FR" b="1" dirty="0"/>
              <a:t>3. Materials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/>
              <a:t>VLTI / ASGARD / NOTT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Multi-Mode</a:t>
            </a:r>
            <a:r>
              <a:rPr lang="fr-FR" dirty="0"/>
              <a:t> </a:t>
            </a:r>
            <a:r>
              <a:rPr lang="fr-FR" dirty="0" err="1"/>
              <a:t>Interferometers</a:t>
            </a:r>
            <a:r>
              <a:rPr lang="fr-FR" dirty="0"/>
              <a:t> (MMI)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Thermo-Optic</a:t>
            </a:r>
            <a:r>
              <a:rPr lang="fr-FR" dirty="0"/>
              <a:t> Phase </a:t>
            </a:r>
            <a:r>
              <a:rPr lang="fr-FR" dirty="0" err="1"/>
              <a:t>Shifters</a:t>
            </a:r>
            <a:r>
              <a:rPr lang="fr-FR" dirty="0"/>
              <a:t> (TOPS)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fr-FR" dirty="0" err="1"/>
              <a:t>Tunable</a:t>
            </a:r>
            <a:r>
              <a:rPr lang="fr-FR" dirty="0"/>
              <a:t> Architecture</a:t>
            </a:r>
          </a:p>
          <a:p>
            <a:pPr marL="971550" lvl="1" indent="-514350">
              <a:buFont typeface="+mj-lt"/>
              <a:buAutoNum type="alphaLcParenR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562995-BFDB-CBBF-07E7-1C3557106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4. Calibration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Genetic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Obstruction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Machine Learning</a:t>
            </a:r>
          </a:p>
          <a:p>
            <a:pPr marL="0" indent="0">
              <a:buNone/>
            </a:pPr>
            <a:r>
              <a:rPr lang="en-US" b="1" dirty="0"/>
              <a:t>5. Statistical analysis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Output distribution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Time-</a:t>
            </a:r>
            <a:r>
              <a:rPr lang="en-US" dirty="0" err="1"/>
              <a:t>dependant</a:t>
            </a:r>
            <a:r>
              <a:rPr lang="en-US" dirty="0"/>
              <a:t> response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Sky contribution map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Futurs</a:t>
            </a:r>
            <a:r>
              <a:rPr lang="en-US" b="1" dirty="0"/>
              <a:t> prospects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Amplitude control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Achromatic solution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Image reconstruction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More statistical analysis</a:t>
            </a:r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pPr marL="971550" lvl="1" indent="-514350">
              <a:buFont typeface="+mj-lt"/>
              <a:buAutoNum type="alphaLcParenR"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45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5134D-A8B1-B6C8-0878-A7A134D8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7F9CB-D7F2-96A9-F933-CD9D86BDC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maths to show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serious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965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D74F77B-DB97-4EFD-9718-22713B2D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Output distribution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1A5E255-AA77-1B88-A85C-D4AFD4560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DBAFE9A1-9871-7F8B-E6A0-BCF454AD4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15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36472-FB14-E884-D09A-44D5FF56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Time-</a:t>
            </a:r>
            <a:r>
              <a:rPr lang="fr-FR" dirty="0" err="1"/>
              <a:t>dependant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29A4E-0A42-75F0-F93C-1422F1A7AF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7601D-5E48-C55B-9930-844F202146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12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05E59E-EACA-362C-B6ED-E18EB556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Sky contribution </a:t>
            </a:r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ED781-FF6E-569C-B2F0-0D6FB688B7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28A617-7EAC-FCCD-DFC2-7D198A46F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49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C2151-A40D-AFA8-FB6D-2430E7BE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Futurs prospects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CD112-6C0C-B9CA-3986-958BC54BE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more,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more!</a:t>
            </a:r>
          </a:p>
        </p:txBody>
      </p:sp>
    </p:spTree>
    <p:extLst>
      <p:ext uri="{BB962C8B-B14F-4D97-AF65-F5344CB8AC3E}">
        <p14:creationId xmlns:p14="http://schemas.microsoft.com/office/powerpoint/2010/main" val="3991454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0A030678-63D4-25E5-41E5-7805BB1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Amplitude control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0C98F50-7071-4120-09CA-E0C7BFEC2F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1D666B01-2AA2-A5E3-DCF3-E50DC4107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580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663A2-B581-BD02-43C0-9881AB15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Achromatic</a:t>
            </a:r>
            <a:r>
              <a:rPr lang="fr-FR" dirty="0"/>
              <a:t>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FA7446-916D-57ED-9BBB-1DBF5305DF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1B249D-5586-4818-E2E5-DA0756321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973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AC09A-B12E-F5A4-F712-78C9AFE7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Image reconstruction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974C54-F84F-29FE-A261-5957327CBB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97497F-2A60-CD60-4F79-FE528DF26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81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D95F7-3B48-A60D-23E7-549E7B5A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More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DDD44-552B-A137-9919-102B8B00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784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B2C21-5DA5-FA08-4380-6DA772B4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405D8-5C7D-2F01-C398-2FEF62340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are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hard?</a:t>
            </a:r>
          </a:p>
        </p:txBody>
      </p:sp>
    </p:spTree>
    <p:extLst>
      <p:ext uri="{BB962C8B-B14F-4D97-AF65-F5344CB8AC3E}">
        <p14:creationId xmlns:p14="http://schemas.microsoft.com/office/powerpoint/2010/main" val="40965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18412-5A1F-460C-2076-675D27BB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Exoplanet</a:t>
            </a:r>
            <a:r>
              <a:rPr lang="fr-FR" dirty="0"/>
              <a:t> </a:t>
            </a:r>
            <a:r>
              <a:rPr lang="fr-FR" dirty="0" err="1"/>
              <a:t>detection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2E8F1-5B56-8531-1A08-6AADCD42C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?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3A9CD97-D16B-C7BA-5F20-24E383748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93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5A026-0C9F-5118-4C7A-6BE3F9EE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Challenges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00B998-1B93-8716-82E1-7ABC4122AA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High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resolution</a:t>
            </a:r>
            <a:endParaRPr lang="fr-FR" dirty="0"/>
          </a:p>
          <a:p>
            <a:r>
              <a:rPr lang="fr-FR" dirty="0"/>
              <a:t>High </a:t>
            </a:r>
            <a:r>
              <a:rPr lang="fr-FR"/>
              <a:t>contrast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2AB1F6-8823-F197-162D-68513C11D4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8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37A70F8-20CA-D6B9-0679-722FF332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D0BA52-0622-38EB-CD7E-E8CE4E720A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</a:t>
            </a:r>
          </a:p>
          <a:p>
            <a:r>
              <a:rPr lang="en-US" dirty="0"/>
              <a:t>Radial Velocity</a:t>
            </a:r>
          </a:p>
          <a:p>
            <a:r>
              <a:rPr lang="en-US" dirty="0"/>
              <a:t>Gravitational microlensing</a:t>
            </a:r>
          </a:p>
          <a:p>
            <a:r>
              <a:rPr lang="en-US" dirty="0"/>
              <a:t>Direct imaging</a:t>
            </a:r>
          </a:p>
          <a:p>
            <a:r>
              <a:rPr lang="en-US" dirty="0"/>
              <a:t>Astrometry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https://exoplanets.nasa.gov/alien-worlds/ways-to-find-a-planet/</a:t>
            </a:r>
            <a:endParaRPr lang="en-US" sz="1800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A221CAB5-685E-625A-A8AE-AA73283E59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</p:spTree>
    <p:extLst>
      <p:ext uri="{BB962C8B-B14F-4D97-AF65-F5344CB8AC3E}">
        <p14:creationId xmlns:p14="http://schemas.microsoft.com/office/powerpoint/2010/main" val="326123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2AD0FF-30FA-D297-1F7A-390BEAE3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A9A1A-4310-F13E-D52C-85DC08C71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giants</a:t>
            </a:r>
            <a:r>
              <a:rPr lang="fr-FR" dirty="0"/>
              <a:t> on </a:t>
            </a:r>
            <a:r>
              <a:rPr lang="fr-FR" dirty="0" err="1"/>
              <a:t>whose</a:t>
            </a:r>
            <a:r>
              <a:rPr lang="fr-FR" dirty="0"/>
              <a:t> </a:t>
            </a:r>
            <a:r>
              <a:rPr lang="fr-FR" dirty="0" err="1"/>
              <a:t>shoulders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stand.</a:t>
            </a:r>
          </a:p>
        </p:txBody>
      </p:sp>
    </p:spTree>
    <p:extLst>
      <p:ext uri="{BB962C8B-B14F-4D97-AF65-F5344CB8AC3E}">
        <p14:creationId xmlns:p14="http://schemas.microsoft.com/office/powerpoint/2010/main" val="334118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B9DDC-19A3-6298-8394-819F44A5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Interferometry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AEC5A-4E2A-DBB0-3138-A7A4DAB1B0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121A14-465C-7C1F-D923-1B5F6A91EB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24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B05E9CE-A13B-1ADC-A4ED-8E0A774F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Nulling</a:t>
            </a:r>
            <a:r>
              <a:rPr lang="fr-FR" dirty="0"/>
              <a:t> </a:t>
            </a:r>
            <a:r>
              <a:rPr lang="fr-FR" dirty="0" err="1"/>
              <a:t>Interferometry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07D6C2F-4B06-7981-994C-8407CDA749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Descructive</a:t>
            </a:r>
            <a:r>
              <a:rPr lang="fr-FR" dirty="0"/>
              <a:t> </a:t>
            </a:r>
            <a:r>
              <a:rPr lang="fr-FR" dirty="0" err="1"/>
              <a:t>interference</a:t>
            </a:r>
            <a:endParaRPr lang="fr-FR" dirty="0"/>
          </a:p>
          <a:p>
            <a:endParaRPr lang="fr-FR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FAB9DF-2FA9-5FBD-D2A7-29324ED3BC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6587" r="10910"/>
          <a:stretch/>
        </p:blipFill>
        <p:spPr>
          <a:xfrm>
            <a:off x="6295621" y="1911556"/>
            <a:ext cx="5497894" cy="4265407"/>
          </a:xfrm>
        </p:spPr>
      </p:pic>
    </p:spTree>
    <p:extLst>
      <p:ext uri="{BB962C8B-B14F-4D97-AF65-F5344CB8AC3E}">
        <p14:creationId xmlns:p14="http://schemas.microsoft.com/office/powerpoint/2010/main" val="18760550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306</Words>
  <Application>Microsoft Office PowerPoint</Application>
  <PresentationFormat>Grand écran</PresentationFormat>
  <Paragraphs>82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Thème Office</vt:lpstr>
      <vt:lpstr>DIRECT DETECTION OF EXOPLANETS USING TUNABLE KERNEL-NULLING</vt:lpstr>
      <vt:lpstr>Content</vt:lpstr>
      <vt:lpstr>Context</vt:lpstr>
      <vt:lpstr>Exoplanet detection</vt:lpstr>
      <vt:lpstr>Challenges</vt:lpstr>
      <vt:lpstr>Current methods</vt:lpstr>
      <vt:lpstr>Introduction</vt:lpstr>
      <vt:lpstr>Interferometry</vt:lpstr>
      <vt:lpstr>Nulling Interferometry</vt:lpstr>
      <vt:lpstr>Kernel-Nulling</vt:lpstr>
      <vt:lpstr>Materials</vt:lpstr>
      <vt:lpstr>VLTI / ASGARD / NOTT</vt:lpstr>
      <vt:lpstr>MMI: Multi Mode Interferometer</vt:lpstr>
      <vt:lpstr>Phase control Using TOPS (Thermo-Optic Phase Shifters)</vt:lpstr>
      <vt:lpstr>Tunable architecture</vt:lpstr>
      <vt:lpstr>Calibration algorithms</vt:lpstr>
      <vt:lpstr>Genetic</vt:lpstr>
      <vt:lpstr>Obstruction</vt:lpstr>
      <vt:lpstr>Machine Learning</vt:lpstr>
      <vt:lpstr>Statistical analysis</vt:lpstr>
      <vt:lpstr>Output distribution</vt:lpstr>
      <vt:lpstr>Time-dependant response</vt:lpstr>
      <vt:lpstr>Sky contribution map</vt:lpstr>
      <vt:lpstr>Futurs prospects</vt:lpstr>
      <vt:lpstr>Amplitude control</vt:lpstr>
      <vt:lpstr>Achromatic solution</vt:lpstr>
      <vt:lpstr>Image reconstruction</vt:lpstr>
      <vt:lpstr>More statistical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Foriel</dc:creator>
  <cp:lastModifiedBy>Vincent Foriel</cp:lastModifiedBy>
  <cp:revision>10</cp:revision>
  <dcterms:created xsi:type="dcterms:W3CDTF">2025-01-28T14:29:09Z</dcterms:created>
  <dcterms:modified xsi:type="dcterms:W3CDTF">2025-01-28T16:21:07Z</dcterms:modified>
</cp:coreProperties>
</file>