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98" r:id="rId2"/>
    <p:sldId id="265" r:id="rId3"/>
    <p:sldId id="270" r:id="rId4"/>
    <p:sldId id="293" r:id="rId5"/>
    <p:sldId id="294" r:id="rId6"/>
    <p:sldId id="29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2B61-FF5E-4A9F-AF20-743D865C026B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B460-6B34-4AA6-80AE-1EF77B5B8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7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DB7A-2025-4EB3-A858-E9B32E71C799}" type="datetime1">
              <a:rPr lang="fr-FR" smtClean="0"/>
              <a:t>09/10/2025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97F7-55A7-43A7-8F27-1961EE31760F}" type="datetime1">
              <a:rPr lang="fr-FR" smtClean="0"/>
              <a:t>09/10/2025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AE58-CFB9-4865-AAC5-23B4358E843A}" type="datetime1">
              <a:rPr lang="fr-FR" smtClean="0"/>
              <a:t>09/10/2025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6C3D-052B-4451-AF41-1536E2DE33D7}" type="datetime1">
              <a:rPr lang="fr-FR" smtClean="0"/>
              <a:t>09/10/2025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6A79-5A04-4995-B985-0911991A29BC}" type="datetime1">
              <a:rPr lang="fr-FR" smtClean="0"/>
              <a:t>09/10/2025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D0A7-FFAF-4C8C-A8C0-200F8C7FF32D}" type="datetime1">
              <a:rPr lang="fr-FR" smtClean="0"/>
              <a:t>09/10/2025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701B-64D9-46BA-BA6A-A517B363A916}" type="datetime1">
              <a:rPr lang="fr-FR" smtClean="0"/>
              <a:t>09/10/2025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30183-8B6E-4CE7-88FB-CD42D8F9B798}" type="datetime1">
              <a:rPr lang="fr-FR" smtClean="0"/>
              <a:t>09/10/2025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3BA7-F0F0-4963-8462-50E7D924F56F}" type="datetime1">
              <a:rPr lang="fr-FR" smtClean="0"/>
              <a:t>09/10/2025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0F484-2D0B-438F-BE4C-79C844334FDB}" type="datetime1">
              <a:rPr lang="fr-FR" smtClean="0"/>
              <a:t>09/10/2025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7F9F6-F581-4E88-B5BF-9E77DEC49E85}" type="datetime1">
              <a:rPr lang="fr-FR" smtClean="0"/>
              <a:t>09/10/2025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53719-26B4-4521-B392-846712D40BB3}" type="datetime1">
              <a:rPr lang="fr-FR" smtClean="0"/>
              <a:t>09/10/2025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0CCE-028C-AB09-4441-7AF08472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055C5-6C57-B21B-9B5E-E350A6D3C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0" dirty="0">
                <a:latin typeface="Ubuntu" panose="020B0504030602030204" pitchFamily="34" charset="0"/>
              </a:rPr>
              <a:t>DIRECT DETECTION OF EXOPLANETS</a:t>
            </a:r>
            <a:br>
              <a:rPr lang="en-US" sz="4000" b="0" dirty="0">
                <a:latin typeface="Ubuntu" panose="020B0504030602030204" pitchFamily="34" charset="0"/>
              </a:rPr>
            </a:br>
            <a:r>
              <a:rPr lang="en-US" sz="4000" b="0" dirty="0">
                <a:latin typeface="Ubuntu" panose="020B0504030602030204" pitchFamily="34" charset="0"/>
              </a:rPr>
              <a:t>USING </a:t>
            </a:r>
            <a:r>
              <a:rPr lang="en-US" sz="4000" b="1" dirty="0">
                <a:latin typeface="Ubuntu" panose="020B0504030602030204" pitchFamily="34" charset="0"/>
              </a:rPr>
              <a:t>TUNABLE KERNEL-NULLING</a:t>
            </a:r>
            <a:endParaRPr lang="fr-FR" sz="4000" b="1" dirty="0">
              <a:latin typeface="Ubuntu" panose="020B050403060203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48B019-5C14-8A24-82AA-773B0AC0B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1331"/>
          </a:xfrm>
        </p:spPr>
        <p:txBody>
          <a:bodyPr anchor="ctr">
            <a:normAutofit/>
          </a:bodyPr>
          <a:lstStyle/>
          <a:p>
            <a:r>
              <a:rPr lang="fr-FR" sz="2000" dirty="0">
                <a:latin typeface="Ubuntu" panose="020B0504030602030204" pitchFamily="34" charset="0"/>
              </a:rPr>
              <a:t>Vincent Foriel</a:t>
            </a:r>
            <a:r>
              <a:rPr lang="fr-FR" sz="2000" baseline="30000" dirty="0">
                <a:latin typeface="Ubuntu" panose="020B0504030602030204" pitchFamily="34" charset="0"/>
              </a:rPr>
              <a:t>1*</a:t>
            </a:r>
            <a:r>
              <a:rPr lang="fr-FR" sz="2000" dirty="0">
                <a:latin typeface="Ubuntu" panose="020B0504030602030204" pitchFamily="34" charset="0"/>
              </a:rPr>
              <a:t>, Frantz Martinache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David Mary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r-FR" sz="2000" dirty="0">
              <a:latin typeface="Ubuntu" panose="020B0504030602030204" pitchFamily="34" charset="0"/>
            </a:endParaRPr>
          </a:p>
          <a:p>
            <a:r>
              <a:rPr lang="fr-FR" sz="2000" dirty="0">
                <a:latin typeface="Ubuntu" panose="020B0504030602030204" pitchFamily="34" charset="0"/>
              </a:rPr>
              <a:t>Nick Cvetojevic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r>
              <a:rPr lang="fr-FR" sz="2000" dirty="0">
                <a:latin typeface="Ubuntu" panose="020B0504030602030204" pitchFamily="34" charset="0"/>
              </a:rPr>
              <a:t>, Romain Laugier</a:t>
            </a:r>
            <a:r>
              <a:rPr lang="fr-FR" sz="2000" baseline="30000" dirty="0">
                <a:latin typeface="Ubuntu" panose="020B0504030602030204" pitchFamily="34" charset="0"/>
              </a:rPr>
              <a:t>2</a:t>
            </a:r>
            <a:r>
              <a:rPr lang="fr-FR" sz="2000" dirty="0">
                <a:latin typeface="Ubuntu" panose="020B0504030602030204" pitchFamily="34" charset="0"/>
              </a:rPr>
              <a:t>, Marc-Antoine Martinod</a:t>
            </a:r>
            <a:r>
              <a:rPr lang="fr-FR" sz="2000" baseline="30000" dirty="0">
                <a:latin typeface="Ubuntu" panose="020B0504030602030204" pitchFamily="34" charset="0"/>
              </a:rPr>
              <a:t>1</a:t>
            </a:r>
            <a:endParaRPr lang="fa-IR" sz="2000" dirty="0">
              <a:latin typeface="Ubuntu" panose="020B0504030602030204" pitchFamily="34" charset="0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205627D-A6B8-5660-E818-4224B3950F05}"/>
              </a:ext>
            </a:extLst>
          </p:cNvPr>
          <p:cNvSpPr/>
          <p:nvPr/>
        </p:nvSpPr>
        <p:spPr>
          <a:xfrm>
            <a:off x="208725" y="5667153"/>
            <a:ext cx="7930498" cy="918704"/>
          </a:xfrm>
          <a:prstGeom prst="roundRect">
            <a:avLst>
              <a:gd name="adj" fmla="val 3256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1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Université Côte d'Azur, Observatoire de la Côte d'Azur, CNRS, Laboratoire Lagrange, France</a:t>
            </a:r>
          </a:p>
          <a:p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</a:rPr>
              <a:t>2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KU Leuven </a:t>
            </a:r>
            <a:r>
              <a:rPr lang="fr-FR" sz="1400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university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, Leuven, </a:t>
            </a:r>
            <a:r>
              <a:rPr lang="fr-FR" sz="1400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Belgium</a:t>
            </a:r>
            <a:b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400" baseline="30000" dirty="0">
                <a:solidFill>
                  <a:prstClr val="black"/>
                </a:solidFill>
                <a:latin typeface="Ubuntu" panose="020B0504030602030204" pitchFamily="34" charset="0"/>
              </a:rPr>
              <a:t>*</a:t>
            </a:r>
            <a:r>
              <a:rPr lang="fr-FR" sz="105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4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vincent.foriel@oca.eu</a:t>
            </a:r>
            <a:endParaRPr lang="en-US" sz="1400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6A7868-1159-D0EE-1CDF-7518C6A763FF}"/>
              </a:ext>
            </a:extLst>
          </p:cNvPr>
          <p:cNvGrpSpPr/>
          <p:nvPr/>
        </p:nvGrpSpPr>
        <p:grpSpPr>
          <a:xfrm>
            <a:off x="208725" y="-20985"/>
            <a:ext cx="11776446" cy="1686224"/>
            <a:chOff x="208725" y="-20985"/>
            <a:chExt cx="11776446" cy="168622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E518169-6F96-91E3-F029-6DD190D11DB0}"/>
                </a:ext>
              </a:extLst>
            </p:cNvPr>
            <p:cNvGrpSpPr/>
            <p:nvPr/>
          </p:nvGrpSpPr>
          <p:grpSpPr>
            <a:xfrm>
              <a:off x="208725" y="189556"/>
              <a:ext cx="11776446" cy="1178832"/>
              <a:chOff x="208725" y="189556"/>
              <a:chExt cx="11776446" cy="1178832"/>
            </a:xfrm>
          </p:grpSpPr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7EF5FC5C-51FC-C3F8-7AFA-C3376CD01BF9}"/>
                  </a:ext>
                </a:extLst>
              </p:cNvPr>
              <p:cNvSpPr/>
              <p:nvPr/>
            </p:nvSpPr>
            <p:spPr>
              <a:xfrm>
                <a:off x="208725" y="189556"/>
                <a:ext cx="11776446" cy="1178832"/>
              </a:xfrm>
              <a:prstGeom prst="roundRect">
                <a:avLst>
                  <a:gd name="adj" fmla="val 2870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  <p:grpSp>
            <p:nvGrpSpPr>
              <p:cNvPr id="4" name="Groupe 63">
                <a:extLst>
                  <a:ext uri="{FF2B5EF4-FFF2-40B4-BE49-F238E27FC236}">
                    <a16:creationId xmlns:a16="http://schemas.microsoft.com/office/drawing/2014/main" id="{34E490F4-6143-DA5E-B025-4FC0D24900CD}"/>
                  </a:ext>
                </a:extLst>
              </p:cNvPr>
              <p:cNvGrpSpPr/>
              <p:nvPr/>
            </p:nvGrpSpPr>
            <p:grpSpPr>
              <a:xfrm>
                <a:off x="656504" y="391884"/>
                <a:ext cx="10939761" cy="830434"/>
                <a:chOff x="-1005630" y="6929014"/>
                <a:chExt cx="34690391" cy="2633338"/>
              </a:xfrm>
            </p:grpSpPr>
            <p:grpSp>
              <p:nvGrpSpPr>
                <p:cNvPr id="5" name="Groupe 59">
                  <a:extLst>
                    <a:ext uri="{FF2B5EF4-FFF2-40B4-BE49-F238E27FC236}">
                      <a16:creationId xmlns:a16="http://schemas.microsoft.com/office/drawing/2014/main" id="{12FB0146-C2FA-5C84-A934-2B3AF719A51C}"/>
                    </a:ext>
                  </a:extLst>
                </p:cNvPr>
                <p:cNvGrpSpPr/>
                <p:nvPr/>
              </p:nvGrpSpPr>
              <p:grpSpPr>
                <a:xfrm>
                  <a:off x="-1005630" y="6929015"/>
                  <a:ext cx="34690391" cy="2633337"/>
                  <a:chOff x="-1005630" y="6916736"/>
                  <a:chExt cx="34690391" cy="2633337"/>
                </a:xfrm>
              </p:grpSpPr>
              <p:grpSp>
                <p:nvGrpSpPr>
                  <p:cNvPr id="7" name="Groupe 27">
                    <a:extLst>
                      <a:ext uri="{FF2B5EF4-FFF2-40B4-BE49-F238E27FC236}">
                        <a16:creationId xmlns:a16="http://schemas.microsoft.com/office/drawing/2014/main" id="{EC8B3024-68D4-A1ED-6E52-5C8134C2EB6E}"/>
                      </a:ext>
                    </a:extLst>
                  </p:cNvPr>
                  <p:cNvGrpSpPr/>
                  <p:nvPr/>
                </p:nvGrpSpPr>
                <p:grpSpPr>
                  <a:xfrm>
                    <a:off x="-1005630" y="6916736"/>
                    <a:ext cx="22579441" cy="2633337"/>
                    <a:chOff x="-348823" y="6262620"/>
                    <a:chExt cx="20379344" cy="2376750"/>
                  </a:xfrm>
                </p:grpSpPr>
                <p:pic>
                  <p:nvPicPr>
                    <p:cNvPr id="10" name="Image 22" descr="Une image contenant Police, Graphique, capture d’écran, graphisme&#10;&#10;Description générée automatiquement">
                      <a:extLst>
                        <a:ext uri="{FF2B5EF4-FFF2-40B4-BE49-F238E27FC236}">
                          <a16:creationId xmlns:a16="http://schemas.microsoft.com/office/drawing/2014/main" id="{46878CE2-1212-472F-9E38-F1926736C58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-348823" y="6573697"/>
                      <a:ext cx="5759699" cy="146851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Image 24" descr="Une image contenant cercle, capture d’écran, vortex, spirale&#10;&#10;Description générée automatiquement">
                      <a:extLst>
                        <a:ext uri="{FF2B5EF4-FFF2-40B4-BE49-F238E27FC236}">
                          <a16:creationId xmlns:a16="http://schemas.microsoft.com/office/drawing/2014/main" id="{713885E9-B5E9-7BAA-B717-4561FDA40AD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280224" y="6262620"/>
                      <a:ext cx="3750297" cy="23767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Image 26" descr="Une image contenant Police, Graphique, logo, cercle&#10;&#10;Description générée automatiquement">
                      <a:extLst>
                        <a:ext uri="{FF2B5EF4-FFF2-40B4-BE49-F238E27FC236}">
                          <a16:creationId xmlns:a16="http://schemas.microsoft.com/office/drawing/2014/main" id="{47B01376-E000-AEC6-F008-05E3EA6DF4C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2628459" y="6417758"/>
                      <a:ext cx="1838159" cy="183815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" name="Image 58" descr="Une image contenant Graphique, cercle, Police, graphisme&#10;&#10;Description générée automatiquement">
                    <a:extLst>
                      <a:ext uri="{FF2B5EF4-FFF2-40B4-BE49-F238E27FC236}">
                        <a16:creationId xmlns:a16="http://schemas.microsoft.com/office/drawing/2014/main" id="{F7AE922D-C6B5-9E9B-28C1-E42B215AE41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604738" y="7018127"/>
                    <a:ext cx="2080023" cy="203669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" name="Graphique 62">
                  <a:extLst>
                    <a:ext uri="{FF2B5EF4-FFF2-40B4-BE49-F238E27FC236}">
                      <a16:creationId xmlns:a16="http://schemas.microsoft.com/office/drawing/2014/main" id="{B437AAFE-F116-D9C2-85CE-28FE70EE6B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44317" y="6929014"/>
                  <a:ext cx="5285533" cy="2138082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896AA019-FD01-4B2C-C750-A1BBF150B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3009" y="-20985"/>
              <a:ext cx="1723246" cy="1686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11072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70649A1-CFBD-BE70-0878-32AE1ECA5BBE}"/>
              </a:ext>
            </a:extLst>
          </p:cNvPr>
          <p:cNvGrpSpPr/>
          <p:nvPr/>
        </p:nvGrpSpPr>
        <p:grpSpPr>
          <a:xfrm>
            <a:off x="838199" y="1687463"/>
            <a:ext cx="3930652" cy="3252837"/>
            <a:chOff x="4737226" y="1690688"/>
            <a:chExt cx="5085456" cy="4208502"/>
          </a:xfrm>
        </p:grpSpPr>
        <p:sp>
          <p:nvSpPr>
            <p:cNvPr id="11" name="Rectangle : coins arrondis 20">
              <a:extLst>
                <a:ext uri="{FF2B5EF4-FFF2-40B4-BE49-F238E27FC236}">
                  <a16:creationId xmlns:a16="http://schemas.microsoft.com/office/drawing/2014/main" id="{907E89BC-FADB-7CAC-B2E6-2A3BAEE7356A}"/>
                </a:ext>
              </a:extLst>
            </p:cNvPr>
            <p:cNvSpPr/>
            <p:nvPr/>
          </p:nvSpPr>
          <p:spPr>
            <a:xfrm>
              <a:off x="4737226" y="1690688"/>
              <a:ext cx="5085456" cy="4208502"/>
            </a:xfrm>
            <a:prstGeom prst="roundRect">
              <a:avLst>
                <a:gd name="adj" fmla="val 12954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372FE7-4530-5BB0-12F7-176732EC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5405" r="-1"/>
            <a:stretch>
              <a:fillRect/>
            </a:stretch>
          </p:blipFill>
          <p:spPr>
            <a:xfrm>
              <a:off x="6720929" y="1937437"/>
              <a:ext cx="3015165" cy="3511211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3E9E5FA-BADC-2D8F-7E56-E2B23CF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Ubuntu" panose="020B0504030602030204" pitchFamily="34" charset="0"/>
              </a:rPr>
              <a:t>What</a:t>
            </a:r>
            <a:r>
              <a:rPr lang="fr-FR" b="1" dirty="0">
                <a:latin typeface="Ubuntu" panose="020B0504030602030204" pitchFamily="34" charset="0"/>
              </a:rPr>
              <a:t> </a:t>
            </a:r>
            <a:r>
              <a:rPr lang="fr-FR" b="1" dirty="0" err="1">
                <a:latin typeface="Ubuntu" panose="020B0504030602030204" pitchFamily="34" charset="0"/>
              </a:rPr>
              <a:t>is</a:t>
            </a:r>
            <a:r>
              <a:rPr lang="fr-FR" b="1" dirty="0">
                <a:latin typeface="Ubuntu" panose="020B0504030602030204" pitchFamily="34" charset="0"/>
              </a:rPr>
              <a:t> Kernel-</a:t>
            </a:r>
            <a:r>
              <a:rPr lang="fr-FR" b="1" dirty="0" err="1">
                <a:latin typeface="Ubuntu" panose="020B0504030602030204" pitchFamily="34" charset="0"/>
              </a:rPr>
              <a:t>Nulling</a:t>
            </a:r>
            <a:r>
              <a:rPr lang="fr-FR" b="1" dirty="0">
                <a:latin typeface="Ubuntu" panose="020B0504030602030204" pitchFamily="34" charset="0"/>
              </a:rPr>
              <a:t>?</a:t>
            </a:r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F6E58-C0E4-64C7-542D-296625C2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2</a:t>
            </a:fld>
            <a:endParaRPr lang="fr-FR"/>
          </a:p>
        </p:txBody>
      </p:sp>
      <p:sp>
        <p:nvSpPr>
          <p:cNvPr id="20" name="Rectangle : coins arrondis 4">
            <a:extLst>
              <a:ext uri="{FF2B5EF4-FFF2-40B4-BE49-F238E27FC236}">
                <a16:creationId xmlns:a16="http://schemas.microsoft.com/office/drawing/2014/main" id="{D89A3299-E1B6-386F-47F0-99BA0EACE9B9}"/>
              </a:ext>
            </a:extLst>
          </p:cNvPr>
          <p:cNvSpPr/>
          <p:nvPr/>
        </p:nvSpPr>
        <p:spPr>
          <a:xfrm>
            <a:off x="5109247" y="2384788"/>
            <a:ext cx="3778721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Place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signals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in phase quadrature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0FEE2256-B4FC-47F1-EA1D-61DAD91724B4}"/>
              </a:ext>
            </a:extLst>
          </p:cNvPr>
          <p:cNvSpPr/>
          <p:nvPr/>
        </p:nvSpPr>
        <p:spPr>
          <a:xfrm>
            <a:off x="5109245" y="3082113"/>
            <a:ext cx="5904157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Difference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between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pairs of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symmetric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combinations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70C7D60F-60C7-96DB-089D-B69423DE990C}"/>
              </a:ext>
            </a:extLst>
          </p:cNvPr>
          <p:cNvSpPr/>
          <p:nvPr/>
        </p:nvSpPr>
        <p:spPr>
          <a:xfrm>
            <a:off x="5109246" y="3779438"/>
            <a:ext cx="4298975" cy="5544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Robust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to first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order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phase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aberations</a:t>
            </a:r>
            <a:endParaRPr lang="fr-FR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  <a:p>
            <a:r>
              <a:rPr lang="fr-FR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Martinache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&amp; Ireland (2018)</a:t>
            </a:r>
            <a:endParaRPr lang="en-US" sz="1200" i="1" dirty="0">
              <a:solidFill>
                <a:schemeClr val="bg1">
                  <a:lumMod val="50000"/>
                </a:schemeClr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2E05FC-E793-984E-B823-F0B309461414}"/>
              </a:ext>
            </a:extLst>
          </p:cNvPr>
          <p:cNvGrpSpPr/>
          <p:nvPr/>
        </p:nvGrpSpPr>
        <p:grpSpPr>
          <a:xfrm>
            <a:off x="2833442" y="5324987"/>
            <a:ext cx="6525116" cy="1213925"/>
            <a:chOff x="988877" y="4759347"/>
            <a:chExt cx="8208704" cy="152713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D5B691F-4808-5979-E0E5-B93E15E75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4958" y="4871388"/>
              <a:ext cx="3392623" cy="131351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9FCBB2-D44F-EAED-F6F0-727A62E02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8877" y="4871388"/>
              <a:ext cx="3392623" cy="131351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1D074E-AA63-BE34-D4CA-F3458344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3727" y="4759347"/>
              <a:ext cx="3039004" cy="1527138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520CACB-59DA-72C1-B781-F7606D0D37C1}"/>
              </a:ext>
            </a:extLst>
          </p:cNvPr>
          <p:cNvGrpSpPr/>
          <p:nvPr/>
        </p:nvGrpSpPr>
        <p:grpSpPr>
          <a:xfrm>
            <a:off x="802770" y="1690689"/>
            <a:ext cx="1763861" cy="3249612"/>
            <a:chOff x="792360" y="1825627"/>
            <a:chExt cx="2282073" cy="4204329"/>
          </a:xfrm>
        </p:grpSpPr>
        <p:sp>
          <p:nvSpPr>
            <p:cNvPr id="4" name="Rectangle : coins arrondis 20">
              <a:extLst>
                <a:ext uri="{FF2B5EF4-FFF2-40B4-BE49-F238E27FC236}">
                  <a16:creationId xmlns:a16="http://schemas.microsoft.com/office/drawing/2014/main" id="{42B276E4-E19A-089A-A7AB-48A6E69AC66D}"/>
                </a:ext>
              </a:extLst>
            </p:cNvPr>
            <p:cNvSpPr/>
            <p:nvPr/>
          </p:nvSpPr>
          <p:spPr>
            <a:xfrm>
              <a:off x="838200" y="1825627"/>
              <a:ext cx="2137965" cy="4204329"/>
            </a:xfrm>
            <a:prstGeom prst="roundRect">
              <a:avLst>
                <a:gd name="adj" fmla="val 26019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9F5D0-699B-21B6-CB19-3C63C2528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8679"/>
            <a:stretch>
              <a:fillRect/>
            </a:stretch>
          </p:blipFill>
          <p:spPr>
            <a:xfrm>
              <a:off x="792360" y="1983264"/>
              <a:ext cx="2282073" cy="351121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95B466-6C31-81A5-CA9D-110D7431D167}"/>
              </a:ext>
            </a:extLst>
          </p:cNvPr>
          <p:cNvSpPr txBox="1"/>
          <p:nvPr/>
        </p:nvSpPr>
        <p:spPr>
          <a:xfrm>
            <a:off x="853791" y="4643073"/>
            <a:ext cx="3614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b="0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</a:t>
            </a:r>
            <a:r>
              <a:rPr lang="fr-FR" sz="1000" b="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sz="1000" b="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Bracewell</a:t>
            </a:r>
            <a:r>
              <a:rPr lang="fr-FR" sz="1000" b="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et al. (1979)</a:t>
            </a:r>
            <a:endParaRPr lang="en-US" sz="1000" dirty="0"/>
          </a:p>
        </p:txBody>
      </p:sp>
      <p:sp>
        <p:nvSpPr>
          <p:cNvPr id="18" name="Rectangle : coins arrondis 4">
            <a:extLst>
              <a:ext uri="{FF2B5EF4-FFF2-40B4-BE49-F238E27FC236}">
                <a16:creationId xmlns:a16="http://schemas.microsoft.com/office/drawing/2014/main" id="{A1C7B719-7222-4197-0DC6-4D5B57A40CF5}"/>
              </a:ext>
            </a:extLst>
          </p:cNvPr>
          <p:cNvSpPr/>
          <p:nvPr/>
        </p:nvSpPr>
        <p:spPr>
          <a:xfrm>
            <a:off x="5109247" y="1687463"/>
            <a:ext cx="3577553" cy="490537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Extend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nulling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interferometry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99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  <p:bldP spid="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D4B7-ECC8-69DE-9DAB-B9443F5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latin typeface="Ubuntu" panose="020B0504030602030204" pitchFamily="34" charset="0"/>
              </a:rPr>
              <a:t>Tunable</a:t>
            </a:r>
            <a:r>
              <a:rPr lang="fr-FR" b="1" dirty="0">
                <a:latin typeface="Ubuntu" panose="020B0504030602030204" pitchFamily="34" charset="0"/>
              </a:rPr>
              <a:t> architecture </a:t>
            </a:r>
            <a:r>
              <a:rPr lang="fr-FR" dirty="0">
                <a:latin typeface="Ubuntu" panose="020B0504030602030204" pitchFamily="34" charset="0"/>
              </a:rPr>
              <a:t>🔧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9B1A-F463-0718-9AF2-6F5DEEE98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595795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6651D-2BFE-794E-C00D-3E01168C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3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84F5D2B-39B1-AF2C-3898-C2CEE7EC97E9}"/>
              </a:ext>
            </a:extLst>
          </p:cNvPr>
          <p:cNvGrpSpPr/>
          <p:nvPr/>
        </p:nvGrpSpPr>
        <p:grpSpPr>
          <a:xfrm>
            <a:off x="869795" y="1543603"/>
            <a:ext cx="7189924" cy="2873560"/>
            <a:chOff x="2643809" y="3034748"/>
            <a:chExt cx="8992129" cy="3598156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A542006-BCCD-B39D-78C6-2ADC35EED7F0}"/>
                </a:ext>
              </a:extLst>
            </p:cNvPr>
            <p:cNvSpPr/>
            <p:nvPr/>
          </p:nvSpPr>
          <p:spPr>
            <a:xfrm>
              <a:off x="2643809" y="3034748"/>
              <a:ext cx="8992129" cy="3598156"/>
            </a:xfrm>
            <a:prstGeom prst="roundRect">
              <a:avLst>
                <a:gd name="adj" fmla="val 882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0" name="Image 9" descr="Une image contenant capture d’écran,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1D9169C8-13F5-F553-A9A3-3244BC8B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417" y="3199935"/>
              <a:ext cx="8461514" cy="3305086"/>
            </a:xfrm>
            <a:prstGeom prst="rect">
              <a:avLst/>
            </a:prstGeom>
            <a:grpFill/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5BF1A62-A46C-1734-AB45-892B11D82AF3}"/>
              </a:ext>
            </a:extLst>
          </p:cNvPr>
          <p:cNvGrpSpPr/>
          <p:nvPr/>
        </p:nvGrpSpPr>
        <p:grpSpPr>
          <a:xfrm>
            <a:off x="901391" y="4626219"/>
            <a:ext cx="2233935" cy="1814217"/>
            <a:chOff x="8433995" y="3955775"/>
            <a:chExt cx="2919806" cy="2641535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7FDFC539-E341-0CC8-C3DA-FFC0F1BDB85D}"/>
                </a:ext>
              </a:extLst>
            </p:cNvPr>
            <p:cNvSpPr/>
            <p:nvPr/>
          </p:nvSpPr>
          <p:spPr>
            <a:xfrm>
              <a:off x="8433995" y="3955775"/>
              <a:ext cx="2919806" cy="2641535"/>
            </a:xfrm>
            <a:prstGeom prst="roundRect">
              <a:avLst>
                <a:gd name="adj" fmla="val 106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Photonic chip (16mm large)</a:t>
              </a:r>
            </a:p>
          </p:txBody>
        </p:sp>
        <p:pic>
          <p:nvPicPr>
            <p:cNvPr id="17" name="Espace réservé du contenu 5">
              <a:extLst>
                <a:ext uri="{FF2B5EF4-FFF2-40B4-BE49-F238E27FC236}">
                  <a16:creationId xmlns:a16="http://schemas.microsoft.com/office/drawing/2014/main" id="{4EAE6778-BD31-4E36-28EB-B267F4EA6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0309" y="4144213"/>
              <a:ext cx="2543959" cy="1950248"/>
            </a:xfrm>
            <a:prstGeom prst="roundRect">
              <a:avLst>
                <a:gd name="adj" fmla="val 8594"/>
              </a:avLst>
            </a:prstGeom>
            <a:grpFill/>
            <a:ln>
              <a:noFill/>
            </a:ln>
            <a:effectLst/>
          </p:spPr>
        </p:pic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A9253072-72DD-F8BB-AFBB-F0C0E56824FE}"/>
              </a:ext>
            </a:extLst>
          </p:cNvPr>
          <p:cNvGrpSpPr/>
          <p:nvPr/>
        </p:nvGrpSpPr>
        <p:grpSpPr>
          <a:xfrm>
            <a:off x="4182258" y="4970661"/>
            <a:ext cx="2747605" cy="1125693"/>
            <a:chOff x="838200" y="1690688"/>
            <a:chExt cx="3952623" cy="1619389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9A9DD074-590F-5074-D0B3-42DA90C217C8}"/>
                </a:ext>
              </a:extLst>
            </p:cNvPr>
            <p:cNvSpPr/>
            <p:nvPr/>
          </p:nvSpPr>
          <p:spPr>
            <a:xfrm>
              <a:off x="838200" y="1690688"/>
              <a:ext cx="3952623" cy="1619389"/>
            </a:xfrm>
            <a:prstGeom prst="roundRect">
              <a:avLst>
                <a:gd name="adj" fmla="val 2244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0B4D1B6-4275-1AAC-7D61-1A7F7AA4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653" y="1778133"/>
              <a:ext cx="3835859" cy="1519535"/>
            </a:xfrm>
            <a:prstGeom prst="rect">
              <a:avLst/>
            </a:prstGeom>
          </p:spPr>
        </p:pic>
      </p:grp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5D87E41-E15B-5E7A-FD96-CC46537858BE}"/>
              </a:ext>
            </a:extLst>
          </p:cNvPr>
          <p:cNvSpPr/>
          <p:nvPr/>
        </p:nvSpPr>
        <p:spPr>
          <a:xfrm>
            <a:off x="8797924" y="2902384"/>
            <a:ext cx="2555876" cy="3534935"/>
          </a:xfrm>
          <a:prstGeom prst="roundRect">
            <a:avLst>
              <a:gd name="adj" fmla="val 885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Wave propagation simulation</a:t>
            </a:r>
            <a:b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in a MMI</a:t>
            </a:r>
            <a:br>
              <a:rPr lang="en-US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</a:br>
            <a:r>
              <a:rPr lang="fr-FR" sz="10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📚 </a:t>
            </a:r>
            <a:r>
              <a:rPr lang="en-US" sz="1000" i="1" dirty="0" err="1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Cvetojevic</a:t>
            </a:r>
            <a:r>
              <a:rPr lang="en-US" sz="1000" i="1" dirty="0">
                <a:solidFill>
                  <a:schemeClr val="bg1">
                    <a:lumMod val="50000"/>
                  </a:schemeClr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et al. (2022)</a:t>
            </a:r>
          </a:p>
        </p:txBody>
      </p:sp>
      <p:pic>
        <p:nvPicPr>
          <p:cNvPr id="16" name="Espace réservé du contenu 5" descr="Cvetojevic, N. et al., 2022. 3-beam self-calibrated Kernel nulling photonic interferometer. arXiv e-prints. https://doi.org/10.48550/arXiv.2206.04977">
            <a:extLst>
              <a:ext uri="{FF2B5EF4-FFF2-40B4-BE49-F238E27FC236}">
                <a16:creationId xmlns:a16="http://schemas.microsoft.com/office/drawing/2014/main" id="{A350E51C-79C7-5131-6AE8-286B2503B8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 l="2790" t="3112" r="3675" b="3071"/>
          <a:stretch/>
        </p:blipFill>
        <p:spPr>
          <a:xfrm>
            <a:off x="8971228" y="3080346"/>
            <a:ext cx="2199825" cy="2663212"/>
          </a:xfrm>
          <a:prstGeom prst="roundRect">
            <a:avLst>
              <a:gd name="adj" fmla="val 490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EE4BE25-941D-4753-A531-A988502E8927}"/>
              </a:ext>
            </a:extLst>
          </p:cNvPr>
          <p:cNvCxnSpPr>
            <a:cxnSpLocks/>
          </p:cNvCxnSpPr>
          <p:nvPr/>
        </p:nvCxnSpPr>
        <p:spPr>
          <a:xfrm>
            <a:off x="3762222" y="3763782"/>
            <a:ext cx="677988" cy="11262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6B9F547-BD2C-9CF0-54EE-BE6A3A2613A7}"/>
              </a:ext>
            </a:extLst>
          </p:cNvPr>
          <p:cNvCxnSpPr>
            <a:cxnSpLocks/>
          </p:cNvCxnSpPr>
          <p:nvPr/>
        </p:nvCxnSpPr>
        <p:spPr>
          <a:xfrm>
            <a:off x="6467061" y="4315033"/>
            <a:ext cx="2193503" cy="5750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366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FCC4A-5787-2BAD-32CF-69CEC31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481"/>
            <a:ext cx="10515600" cy="1325563"/>
          </a:xfrm>
        </p:spPr>
        <p:txBody>
          <a:bodyPr/>
          <a:lstStyle/>
          <a:p>
            <a:r>
              <a:rPr lang="fr-FR" b="1" dirty="0">
                <a:latin typeface="Ubuntu" panose="020B0504030602030204" pitchFamily="34" charset="0"/>
              </a:rPr>
              <a:t>Calibration </a:t>
            </a:r>
            <a:r>
              <a:rPr lang="fr-FR" b="1" dirty="0" err="1">
                <a:latin typeface="Ubuntu" panose="020B0504030602030204" pitchFamily="34" charset="0"/>
              </a:rPr>
              <a:t>algorithms</a:t>
            </a:r>
            <a:endParaRPr lang="fr-FR" dirty="0">
              <a:latin typeface="Ubuntu" panose="020B0504030602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937AF6-2672-F963-FB22-F0A8947E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4</a:t>
            </a:fld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3AF217B9-D90D-AF79-FD83-47EDBE617DF2}"/>
              </a:ext>
            </a:extLst>
          </p:cNvPr>
          <p:cNvGrpSpPr/>
          <p:nvPr/>
        </p:nvGrpSpPr>
        <p:grpSpPr>
          <a:xfrm>
            <a:off x="6703215" y="3176292"/>
            <a:ext cx="3607457" cy="2784090"/>
            <a:chOff x="6891133" y="4186571"/>
            <a:chExt cx="3008241" cy="2393133"/>
          </a:xfrm>
        </p:grpSpPr>
        <p:sp>
          <p:nvSpPr>
            <p:cNvPr id="33" name="Rectangle : coins arrondis 8">
              <a:extLst>
                <a:ext uri="{FF2B5EF4-FFF2-40B4-BE49-F238E27FC236}">
                  <a16:creationId xmlns:a16="http://schemas.microsoft.com/office/drawing/2014/main" id="{3356AED8-E831-7C34-C7FE-13C4A194DD66}"/>
                </a:ext>
              </a:extLst>
            </p:cNvPr>
            <p:cNvSpPr/>
            <p:nvPr/>
          </p:nvSpPr>
          <p:spPr>
            <a:xfrm>
              <a:off x="6891133" y="4186571"/>
              <a:ext cx="3008241" cy="2393133"/>
            </a:xfrm>
            <a:prstGeom prst="roundRect">
              <a:avLst>
                <a:gd name="adj" fmla="val 110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7E8C39B1-A4A1-AAD6-6365-73F9B2623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50765" y="4272138"/>
              <a:ext cx="2834495" cy="220623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1B85AB3C-5B1F-082D-E22A-D622DB462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3259" y="4582206"/>
              <a:ext cx="762001" cy="46264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B75B53-FB15-D7F6-2DFB-3E2A6E6ECBF0}"/>
              </a:ext>
            </a:extLst>
          </p:cNvPr>
          <p:cNvGrpSpPr/>
          <p:nvPr/>
        </p:nvGrpSpPr>
        <p:grpSpPr>
          <a:xfrm>
            <a:off x="838200" y="1719072"/>
            <a:ext cx="5005707" cy="4241310"/>
            <a:chOff x="6197499" y="1825625"/>
            <a:chExt cx="5135565" cy="4351338"/>
          </a:xfrm>
        </p:grpSpPr>
        <p:sp>
          <p:nvSpPr>
            <p:cNvPr id="15" name="Rectangle : coins arrondis 11">
              <a:extLst>
                <a:ext uri="{FF2B5EF4-FFF2-40B4-BE49-F238E27FC236}">
                  <a16:creationId xmlns:a16="http://schemas.microsoft.com/office/drawing/2014/main" id="{3DB1CE64-93B9-539B-02E0-9F9D81C20A37}"/>
                </a:ext>
              </a:extLst>
            </p:cNvPr>
            <p:cNvSpPr/>
            <p:nvPr/>
          </p:nvSpPr>
          <p:spPr>
            <a:xfrm>
              <a:off x="6197499" y="1825625"/>
              <a:ext cx="5131002" cy="4351338"/>
            </a:xfrm>
            <a:prstGeom prst="roundRect">
              <a:avLst>
                <a:gd name="adj" fmla="val 8853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9D29CD-8518-6E53-BD11-F995CBDED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2040" y="2006599"/>
              <a:ext cx="5091024" cy="410198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5E34D7-ED88-CD05-08BB-2232AE718A12}"/>
              </a:ext>
            </a:extLst>
          </p:cNvPr>
          <p:cNvGrpSpPr/>
          <p:nvPr/>
        </p:nvGrpSpPr>
        <p:grpSpPr>
          <a:xfrm>
            <a:off x="6096000" y="1719072"/>
            <a:ext cx="4821888" cy="1270146"/>
            <a:chOff x="5516880" y="1493020"/>
            <a:chExt cx="5836921" cy="1537518"/>
          </a:xfrm>
        </p:grpSpPr>
        <p:sp>
          <p:nvSpPr>
            <p:cNvPr id="23" name="Rectangle : coins arrondis 4">
              <a:extLst>
                <a:ext uri="{FF2B5EF4-FFF2-40B4-BE49-F238E27FC236}">
                  <a16:creationId xmlns:a16="http://schemas.microsoft.com/office/drawing/2014/main" id="{5D5D4068-2CCE-E3A4-AF0B-0F5182978660}"/>
                </a:ext>
              </a:extLst>
            </p:cNvPr>
            <p:cNvSpPr/>
            <p:nvPr/>
          </p:nvSpPr>
          <p:spPr>
            <a:xfrm>
              <a:off x="5516880" y="1493020"/>
              <a:ext cx="5836921" cy="1537518"/>
            </a:xfrm>
            <a:prstGeom prst="roundRect">
              <a:avLst>
                <a:gd name="adj" fmla="val 15791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24" name="Picture 23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C569435A-FE49-163D-E548-744090F1E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1671" y="1776312"/>
              <a:ext cx="5247662" cy="970933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92680D-05F3-409D-CC72-3D490D7165EB}"/>
                </a:ext>
              </a:extLst>
            </p:cNvPr>
            <p:cNvSpPr/>
            <p:nvPr/>
          </p:nvSpPr>
          <p:spPr>
            <a:xfrm>
              <a:off x="6439337" y="2474418"/>
              <a:ext cx="307086" cy="307086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FFBFBB8-45DA-72FA-F641-3C978C66B9CD}"/>
                </a:ext>
              </a:extLst>
            </p:cNvPr>
            <p:cNvSpPr/>
            <p:nvPr/>
          </p:nvSpPr>
          <p:spPr>
            <a:xfrm>
              <a:off x="6489793" y="2206625"/>
              <a:ext cx="231775" cy="23264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D98D877-7D97-E0F4-7E07-2E17E9D98D53}"/>
                </a:ext>
              </a:extLst>
            </p:cNvPr>
            <p:cNvSpPr/>
            <p:nvPr/>
          </p:nvSpPr>
          <p:spPr>
            <a:xfrm>
              <a:off x="7635277" y="2202859"/>
              <a:ext cx="231775" cy="232645"/>
            </a:xfrm>
            <a:prstGeom prst="roundRect">
              <a:avLst/>
            </a:prstGeom>
            <a:solidFill>
              <a:schemeClr val="accent5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7992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F121F-5528-BA4D-5D0D-2F221A2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Specific</a:t>
            </a:r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 </a:t>
            </a:r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statistical</a:t>
            </a:r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 tests </a:t>
            </a:r>
            <a:endParaRPr lang="fr-FR" b="1" dirty="0">
              <a:latin typeface="Ubuntu" panose="020B0504030602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69807C-2261-8891-9C12-CEC7A46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5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59A5E47-806A-1D00-3ADF-7EC5CE4E0480}"/>
              </a:ext>
            </a:extLst>
          </p:cNvPr>
          <p:cNvGrpSpPr/>
          <p:nvPr/>
        </p:nvGrpSpPr>
        <p:grpSpPr>
          <a:xfrm>
            <a:off x="6717131" y="1693355"/>
            <a:ext cx="4636669" cy="4459664"/>
            <a:chOff x="3498886" y="3515931"/>
            <a:chExt cx="3095097" cy="297694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F49BC621-7B62-F83F-4B37-DECDD11FEC2F}"/>
                </a:ext>
              </a:extLst>
            </p:cNvPr>
            <p:cNvSpPr/>
            <p:nvPr/>
          </p:nvSpPr>
          <p:spPr>
            <a:xfrm>
              <a:off x="3498886" y="3515931"/>
              <a:ext cx="3095097" cy="2976941"/>
            </a:xfrm>
            <a:prstGeom prst="roundRect">
              <a:avLst>
                <a:gd name="adj" fmla="val 11491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ROC </a:t>
              </a:r>
              <a:r>
                <a:rPr lang="fr-FR" sz="1200" dirty="0" err="1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rPr>
                <a:t>curves</a:t>
              </a:r>
              <a:endParaRPr lang="en-US" sz="1200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B0FB0D4-EB30-8226-238A-C14F20EC1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458" y="3591475"/>
              <a:ext cx="2660017" cy="2525401"/>
            </a:xfrm>
            <a:prstGeom prst="rect">
              <a:avLst/>
            </a:prstGeom>
            <a:grpFill/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F8B09C9-29DE-BD64-E63B-644418453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380" y="4931036"/>
              <a:ext cx="1244882" cy="805839"/>
            </a:xfrm>
            <a:prstGeom prst="rect">
              <a:avLst/>
            </a:prstGeom>
            <a:grpFill/>
          </p:spPr>
        </p:pic>
      </p:grpSp>
      <p:grpSp>
        <p:nvGrpSpPr>
          <p:cNvPr id="30" name="Groupe 11">
            <a:extLst>
              <a:ext uri="{FF2B5EF4-FFF2-40B4-BE49-F238E27FC236}">
                <a16:creationId xmlns:a16="http://schemas.microsoft.com/office/drawing/2014/main" id="{EB8A9B5A-3909-F93D-57EF-3849C4987944}"/>
              </a:ext>
            </a:extLst>
          </p:cNvPr>
          <p:cNvGrpSpPr/>
          <p:nvPr/>
        </p:nvGrpSpPr>
        <p:grpSpPr>
          <a:xfrm>
            <a:off x="838200" y="1696023"/>
            <a:ext cx="5203388" cy="4454329"/>
            <a:chOff x="7059168" y="1825625"/>
            <a:chExt cx="4269332" cy="4351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 : coins arrondis 9">
                  <a:extLst>
                    <a:ext uri="{FF2B5EF4-FFF2-40B4-BE49-F238E27FC236}">
                      <a16:creationId xmlns:a16="http://schemas.microsoft.com/office/drawing/2014/main" id="{C9641A89-34AD-1303-CDF4-64DA7C808A44}"/>
                    </a:ext>
                  </a:extLst>
                </p:cNvPr>
                <p:cNvSpPr/>
                <p:nvPr/>
              </p:nvSpPr>
              <p:spPr>
                <a:xfrm>
                  <a:off x="7059168" y="1825625"/>
                  <a:ext cx="4269332" cy="4351338"/>
                </a:xfrm>
                <a:prstGeom prst="roundRect">
                  <a:avLst>
                    <a:gd name="adj" fmla="val 8629"/>
                  </a:avLst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fr-FR" sz="1200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Expected distribution shift for a companion at </a:t>
                  </a:r>
                  <a14:m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𝑐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volini" panose="03000502040302020204" pitchFamily="66" charset="0"/>
                        </a:rPr>
                        <m:t>=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volini" panose="03000502040302020204" pitchFamily="66" charset="0"/>
                            </a:rPr>
                            <m:t>−7</m:t>
                          </m:r>
                        </m:sup>
                      </m:sSup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Ubuntu" panose="020B0504030602030204" pitchFamily="34" charset="0"/>
                      <a:cs typeface="Cavolini" panose="03000502040302020204" pitchFamily="66" charset="0"/>
                    </a:rPr>
                    <a:t> with an ideal Kernel-Nulling system placed in space </a:t>
                  </a:r>
                </a:p>
              </p:txBody>
            </p:sp>
          </mc:Choice>
          <mc:Fallback xmlns="">
            <p:sp>
              <p:nvSpPr>
                <p:cNvPr id="33" name="Rectangle : coins arrondis 9">
                  <a:extLst>
                    <a:ext uri="{FF2B5EF4-FFF2-40B4-BE49-F238E27FC236}">
                      <a16:creationId xmlns:a16="http://schemas.microsoft.com/office/drawing/2014/main" id="{C9641A89-34AD-1303-CDF4-64DA7C808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168" y="1825625"/>
                  <a:ext cx="4269332" cy="4351338"/>
                </a:xfrm>
                <a:prstGeom prst="roundRect">
                  <a:avLst>
                    <a:gd name="adj" fmla="val 8629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Image 17">
              <a:extLst>
                <a:ext uri="{FF2B5EF4-FFF2-40B4-BE49-F238E27FC236}">
                  <a16:creationId xmlns:a16="http://schemas.microsoft.com/office/drawing/2014/main" id="{675E2D55-4A91-59D2-DE13-5C9172BB7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5899" y="1825625"/>
              <a:ext cx="3755870" cy="3819709"/>
            </a:xfrm>
            <a:prstGeom prst="rect">
              <a:avLst/>
            </a:prstGeom>
          </p:spPr>
        </p:pic>
        <p:pic>
          <p:nvPicPr>
            <p:cNvPr id="40" name="Image 15">
              <a:extLst>
                <a:ext uri="{FF2B5EF4-FFF2-40B4-BE49-F238E27FC236}">
                  <a16:creationId xmlns:a16="http://schemas.microsoft.com/office/drawing/2014/main" id="{E893D606-5069-41BB-C901-0B1BC34B8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2925" b="20544"/>
            <a:stretch>
              <a:fillRect/>
            </a:stretch>
          </p:blipFill>
          <p:spPr>
            <a:xfrm>
              <a:off x="9969616" y="2084704"/>
              <a:ext cx="1166813" cy="310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082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02D9-C59F-8D2C-3328-55F50296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prstClr val="black"/>
                </a:solidFill>
                <a:latin typeface="Ubuntu" panose="020B0504030602030204" pitchFamily="34" charset="0"/>
              </a:rPr>
              <a:t>Preliminary </a:t>
            </a:r>
            <a:r>
              <a:rPr lang="fr-FR" b="1" dirty="0" err="1">
                <a:solidFill>
                  <a:prstClr val="black"/>
                </a:solidFill>
                <a:latin typeface="Ubuntu" panose="020B0504030602030204" pitchFamily="34" charset="0"/>
              </a:rPr>
              <a:t>results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FFFF0-C336-A66E-9314-66ABD2C2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id="{6F827ECB-704A-2516-5FB3-B6F8C459BB11}"/>
              </a:ext>
            </a:extLst>
          </p:cNvPr>
          <p:cNvSpPr/>
          <p:nvPr/>
        </p:nvSpPr>
        <p:spPr>
          <a:xfrm>
            <a:off x="824329" y="1785938"/>
            <a:ext cx="3016151" cy="517524"/>
          </a:xfrm>
          <a:prstGeom prst="roundRect">
            <a:avLst>
              <a:gd name="adj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⚠️ </a:t>
            </a:r>
            <a:r>
              <a:rPr lang="fr-FR" dirty="0" err="1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Numerical</a:t>
            </a:r>
            <a:r>
              <a:rPr lang="fr-FR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rPr>
              <a:t> simulations</a:t>
            </a:r>
            <a:endParaRPr lang="en-US" dirty="0">
              <a:solidFill>
                <a:schemeClr val="tx1"/>
              </a:solidFill>
              <a:latin typeface="Ubuntu" panose="020B0504030602030204" pitchFamily="34" charset="0"/>
              <a:cs typeface="Cavolini" panose="0300050204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 : coins arrondis 12">
                <a:extLst>
                  <a:ext uri="{FF2B5EF4-FFF2-40B4-BE49-F238E27FC236}">
                    <a16:creationId xmlns:a16="http://schemas.microsoft.com/office/drawing/2014/main" id="{9CE0EBCC-5332-B4D0-854F-62C903912069}"/>
                  </a:ext>
                </a:extLst>
              </p:cNvPr>
              <p:cNvSpPr/>
              <p:nvPr/>
            </p:nvSpPr>
            <p:spPr>
              <a:xfrm>
                <a:off x="838200" y="2478088"/>
                <a:ext cx="3340608" cy="51752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VLTI conditions: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7" name="Rectangle : coins arrondis 12">
                <a:extLst>
                  <a:ext uri="{FF2B5EF4-FFF2-40B4-BE49-F238E27FC236}">
                    <a16:creationId xmlns:a16="http://schemas.microsoft.com/office/drawing/2014/main" id="{9CE0EBCC-5332-B4D0-854F-62C9039120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8088"/>
                <a:ext cx="3340608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 : coins arrondis 12">
                <a:extLst>
                  <a:ext uri="{FF2B5EF4-FFF2-40B4-BE49-F238E27FC236}">
                    <a16:creationId xmlns:a16="http://schemas.microsoft.com/office/drawing/2014/main" id="{05C76801-DFAE-E2D2-7E49-3845FC639043}"/>
                  </a:ext>
                </a:extLst>
              </p:cNvPr>
              <p:cNvSpPr/>
              <p:nvPr/>
            </p:nvSpPr>
            <p:spPr>
              <a:xfrm>
                <a:off x="824329" y="3170238"/>
                <a:ext cx="3340608" cy="517524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LIFE conditions: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volini" panose="03000502040302020204" pitchFamily="66" charset="0"/>
                          </a:rPr>
                          <m:t>−9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8" name="Rectangle : coins arrondis 12">
                <a:extLst>
                  <a:ext uri="{FF2B5EF4-FFF2-40B4-BE49-F238E27FC236}">
                    <a16:creationId xmlns:a16="http://schemas.microsoft.com/office/drawing/2014/main" id="{05C76801-DFAE-E2D2-7E49-3845FC639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29" y="3170238"/>
                <a:ext cx="3340608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 : coins arrondis 12">
                <a:extLst>
                  <a:ext uri="{FF2B5EF4-FFF2-40B4-BE49-F238E27FC236}">
                    <a16:creationId xmlns:a16="http://schemas.microsoft.com/office/drawing/2014/main" id="{D5EBBFDE-B523-6331-691A-94B65614ABB7}"/>
                  </a:ext>
                </a:extLst>
              </p:cNvPr>
              <p:cNvSpPr/>
              <p:nvPr/>
            </p:nvSpPr>
            <p:spPr>
              <a:xfrm>
                <a:off x="3840480" y="178593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Soon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to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be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validated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in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lab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9" name="Rectangle : coins arrondis 12">
                <a:extLst>
                  <a:ext uri="{FF2B5EF4-FFF2-40B4-BE49-F238E27FC236}">
                    <a16:creationId xmlns:a16="http://schemas.microsoft.com/office/drawing/2014/main" id="{D5EBBFDE-B523-6331-691A-94B65614A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178593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 : coins arrondis 12">
                <a:extLst>
                  <a:ext uri="{FF2B5EF4-FFF2-40B4-BE49-F238E27FC236}">
                    <a16:creationId xmlns:a16="http://schemas.microsoft.com/office/drawing/2014/main" id="{3DFB26EA-A70C-D45C-AD92-198CC8D855A5}"/>
                  </a:ext>
                </a:extLst>
              </p:cNvPr>
              <p:cNvSpPr/>
              <p:nvPr/>
            </p:nvSpPr>
            <p:spPr>
              <a:xfrm>
                <a:off x="4178808" y="247808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Performances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mainly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limited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by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atmosphere</a:t>
                </a:r>
                <a:endParaRPr lang="fr-FR" sz="1400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In accordance with the </a:t>
                </a:r>
                <a:r>
                  <a:rPr lang="en-US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litterature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12" name="Rectangle : coins arrondis 12">
                <a:extLst>
                  <a:ext uri="{FF2B5EF4-FFF2-40B4-BE49-F238E27FC236}">
                    <a16:creationId xmlns:a16="http://schemas.microsoft.com/office/drawing/2014/main" id="{3DFB26EA-A70C-D45C-AD92-198CC8D85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808" y="247808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t="-19048" b="-30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3">
            <a:extLst>
              <a:ext uri="{FF2B5EF4-FFF2-40B4-BE49-F238E27FC236}">
                <a16:creationId xmlns:a16="http://schemas.microsoft.com/office/drawing/2014/main" id="{ADD9E4E6-E9B1-407B-6C64-D873F2D9DFFF}"/>
              </a:ext>
            </a:extLst>
          </p:cNvPr>
          <p:cNvGrpSpPr/>
          <p:nvPr/>
        </p:nvGrpSpPr>
        <p:grpSpPr>
          <a:xfrm>
            <a:off x="2854250" y="3862388"/>
            <a:ext cx="6483499" cy="2516966"/>
            <a:chOff x="838200" y="3822915"/>
            <a:chExt cx="5983041" cy="2354048"/>
          </a:xfrm>
        </p:grpSpPr>
        <p:sp>
          <p:nvSpPr>
            <p:cNvPr id="14" name="Rectangle : coins arrondis 8">
              <a:extLst>
                <a:ext uri="{FF2B5EF4-FFF2-40B4-BE49-F238E27FC236}">
                  <a16:creationId xmlns:a16="http://schemas.microsoft.com/office/drawing/2014/main" id="{04D4137C-D5C7-836F-7AE0-8A623671887A}"/>
                </a:ext>
              </a:extLst>
            </p:cNvPr>
            <p:cNvSpPr/>
            <p:nvPr/>
          </p:nvSpPr>
          <p:spPr>
            <a:xfrm>
              <a:off x="838200" y="3822915"/>
              <a:ext cx="5983041" cy="2354048"/>
            </a:xfrm>
            <a:prstGeom prst="roundRect">
              <a:avLst>
                <a:gd name="adj" fmla="val 17612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tx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sp>
          <p:nvSpPr>
            <p:cNvPr id="15" name="Rectangle : coins arrondis 16">
              <a:extLst>
                <a:ext uri="{FF2B5EF4-FFF2-40B4-BE49-F238E27FC236}">
                  <a16:creationId xmlns:a16="http://schemas.microsoft.com/office/drawing/2014/main" id="{3A84060A-F42D-90DC-9483-AB8EC1D3A443}"/>
                </a:ext>
              </a:extLst>
            </p:cNvPr>
            <p:cNvSpPr/>
            <p:nvPr/>
          </p:nvSpPr>
          <p:spPr>
            <a:xfrm>
              <a:off x="1430053" y="4083886"/>
              <a:ext cx="632960" cy="396717"/>
            </a:xfrm>
            <a:prstGeom prst="roundRect">
              <a:avLst>
                <a:gd name="adj" fmla="val 228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>
                <a:solidFill>
                  <a:schemeClr val="bg1"/>
                </a:solidFill>
                <a:latin typeface="Ubuntu" panose="020B0504030602030204" pitchFamily="34" charset="0"/>
                <a:cs typeface="Cavolini" panose="03000502040302020204" pitchFamily="66" charset="0"/>
              </a:endParaRPr>
            </a:p>
          </p:txBody>
        </p:sp>
        <p:pic>
          <p:nvPicPr>
            <p:cNvPr id="16" name="Image 2">
              <a:extLst>
                <a:ext uri="{FF2B5EF4-FFF2-40B4-BE49-F238E27FC236}">
                  <a16:creationId xmlns:a16="http://schemas.microsoft.com/office/drawing/2014/main" id="{42C32360-50A0-329E-74E2-550A14B7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1098" y="3966474"/>
              <a:ext cx="5659262" cy="22104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98CA9FBD-B44E-3768-7AD5-52F61F6C8FAF}"/>
                  </a:ext>
                </a:extLst>
              </p:cNvPr>
              <p:cNvSpPr/>
              <p:nvPr/>
            </p:nvSpPr>
            <p:spPr>
              <a:xfrm>
                <a:off x="4164937" y="3170238"/>
                <a:ext cx="5337430" cy="517524"/>
              </a:xfrm>
              <a:prstGeom prst="roundRect">
                <a:avLst>
                  <a:gd name="adj" fmla="val 5000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volini" panose="03000502040302020204" pitchFamily="66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Missing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perturbation sources in the </a:t>
                </a:r>
                <a:r>
                  <a:rPr lang="fr-FR" sz="1400" dirty="0" err="1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numercial</a:t>
                </a:r>
                <a:r>
                  <a:rPr lang="fr-FR" sz="1400" dirty="0">
                    <a:solidFill>
                      <a:schemeClr val="tx1"/>
                    </a:solidFill>
                    <a:latin typeface="Ubuntu" panose="020B0504030602030204" pitchFamily="34" charset="0"/>
                    <a:cs typeface="Cavolini" panose="03000502040302020204" pitchFamily="66" charset="0"/>
                  </a:rPr>
                  <a:t> model?</a:t>
                </a:r>
                <a:endParaRPr lang="en-US" dirty="0">
                  <a:solidFill>
                    <a:schemeClr val="tx1"/>
                  </a:solidFill>
                  <a:latin typeface="Ubuntu" panose="020B0504030602030204" pitchFamily="34" charset="0"/>
                  <a:cs typeface="Cavolini" panose="03000502040302020204" pitchFamily="66" charset="0"/>
                </a:endParaRPr>
              </a:p>
            </p:txBody>
          </p:sp>
        </mc:Choice>
        <mc:Fallback xmlns="">
          <p:sp>
            <p:nvSpPr>
              <p:cNvPr id="17" name="Rectangle : coins arrondis 12">
                <a:extLst>
                  <a:ext uri="{FF2B5EF4-FFF2-40B4-BE49-F238E27FC236}">
                    <a16:creationId xmlns:a16="http://schemas.microsoft.com/office/drawing/2014/main" id="{98CA9FBD-B44E-3768-7AD5-52F61F6C8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37" y="3170238"/>
                <a:ext cx="5337430" cy="517524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Ubuntu</vt:lpstr>
      <vt:lpstr>Thème Office</vt:lpstr>
      <vt:lpstr>DIRECT DETECTION OF EXOPLANETS USING TUNABLE KERNEL-NULLING</vt:lpstr>
      <vt:lpstr>What is Kernel-Nulling?</vt:lpstr>
      <vt:lpstr>Tunable architecture 🔧</vt:lpstr>
      <vt:lpstr>Calibration algorithms</vt:lpstr>
      <vt:lpstr>Specific statistical tests 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20</cp:revision>
  <dcterms:created xsi:type="dcterms:W3CDTF">2025-01-28T14:29:09Z</dcterms:created>
  <dcterms:modified xsi:type="dcterms:W3CDTF">2025-10-09T06:33:50Z</dcterms:modified>
</cp:coreProperties>
</file>