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9" r:id="rId7"/>
    <p:sldId id="270" r:id="rId8"/>
    <p:sldId id="272" r:id="rId9"/>
    <p:sldId id="271" r:id="rId10"/>
    <p:sldId id="260" r:id="rId11"/>
    <p:sldId id="279" r:id="rId12"/>
    <p:sldId id="280" r:id="rId13"/>
    <p:sldId id="273" r:id="rId14"/>
    <p:sldId id="284" r:id="rId15"/>
    <p:sldId id="262" r:id="rId16"/>
    <p:sldId id="264" r:id="rId17"/>
    <p:sldId id="282" r:id="rId18"/>
    <p:sldId id="283" r:id="rId19"/>
    <p:sldId id="274" r:id="rId20"/>
    <p:sldId id="275" r:id="rId21"/>
    <p:sldId id="265" r:id="rId22"/>
    <p:sldId id="276" r:id="rId23"/>
    <p:sldId id="277" r:id="rId24"/>
    <p:sldId id="278" r:id="rId25"/>
    <p:sldId id="267" r:id="rId26"/>
    <p:sldId id="268" r:id="rId27"/>
    <p:sldId id="285" r:id="rId28"/>
    <p:sldId id="287" r:id="rId2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FDD0D-C0F8-A2A8-0BBE-09CB02206617}" v="162" dt="2020-11-18T09:48:23.577"/>
    <p1510:client id="{7D956C1B-57C9-5D8B-75D2-BBC33675FF44}" v="9" dt="2020-11-20T18:19:43.858"/>
    <p1510:client id="{9E25CFD8-5CA1-E81F-DE54-47CAA7B1C89C}" v="4619" dt="2020-11-20T18:01:48.406"/>
    <p1510:client id="{A7FE0890-120D-4263-B5D8-9D2E24F6ED2C}" v="2587" dt="2020-11-15T17:13:36.360"/>
    <p1510:client id="{A919E8CB-7C46-EC42-E111-0E399D954875}" v="18" dt="2020-11-20T23:26:21.345"/>
    <p1510:client id="{D3F5B21F-9CA7-4383-926B-1FCD2DEE93DD}" v="499" dt="2020-11-20T13:45:20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71160" y="623700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375480" y="6312600"/>
            <a:ext cx="14346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57E2AAB-D52D-4C2B-B612-96627718D938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von 12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11"/>
          <p:cNvPicPr/>
          <p:nvPr/>
        </p:nvPicPr>
        <p:blipFill>
          <a:blip r:embed="rId14"/>
          <a:stretch/>
        </p:blipFill>
        <p:spPr>
          <a:xfrm>
            <a:off x="7199640" y="0"/>
            <a:ext cx="4991760" cy="6874560"/>
          </a:xfrm>
          <a:prstGeom prst="rect">
            <a:avLst/>
          </a:prstGeom>
          <a:ln>
            <a:noFill/>
          </a:ln>
        </p:spPr>
      </p:pic>
      <p:pic>
        <p:nvPicPr>
          <p:cNvPr id="3" name="Grafik 2"/>
          <p:cNvPicPr/>
          <p:nvPr/>
        </p:nvPicPr>
        <p:blipFill>
          <a:blip r:embed="rId15"/>
          <a:stretch/>
        </p:blipFill>
        <p:spPr>
          <a:xfrm>
            <a:off x="144000" y="117360"/>
            <a:ext cx="3007800" cy="45792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371160" y="623700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375480" y="6312600"/>
            <a:ext cx="14346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BB3321E-7B8E-48A5-824D-1F9BCFBD178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von 12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371160" y="152064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Grafik 44"/>
          <p:cNvPicPr/>
          <p:nvPr/>
        </p:nvPicPr>
        <p:blipFill>
          <a:blip r:embed="rId14"/>
          <a:stretch/>
        </p:blipFill>
        <p:spPr>
          <a:xfrm>
            <a:off x="9087480" y="117360"/>
            <a:ext cx="3007800" cy="45792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371160" y="6237000"/>
            <a:ext cx="11449080" cy="36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375480" y="6312600"/>
            <a:ext cx="143460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5FB6921-81BF-45B6-919F-125D3DFFAD0F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 von 12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0" y="6093360"/>
            <a:ext cx="12190680" cy="76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Grafik 5"/>
          <p:cNvPicPr/>
          <p:nvPr/>
        </p:nvPicPr>
        <p:blipFill>
          <a:blip r:embed="rId14"/>
          <a:stretch/>
        </p:blipFill>
        <p:spPr>
          <a:xfrm>
            <a:off x="371520" y="1937160"/>
            <a:ext cx="11842560" cy="4929480"/>
          </a:xfrm>
          <a:prstGeom prst="rect">
            <a:avLst/>
          </a:prstGeom>
          <a:ln>
            <a:noFill/>
          </a:ln>
        </p:spPr>
      </p:pic>
      <p:pic>
        <p:nvPicPr>
          <p:cNvPr id="88" name="Grafik 87"/>
          <p:cNvPicPr/>
          <p:nvPr/>
        </p:nvPicPr>
        <p:blipFill>
          <a:blip r:embed="rId15"/>
          <a:stretch/>
        </p:blipFill>
        <p:spPr>
          <a:xfrm>
            <a:off x="9087480" y="117360"/>
            <a:ext cx="3007800" cy="457920"/>
          </a:xfrm>
          <a:prstGeom prst="rect">
            <a:avLst/>
          </a:prstGeom>
          <a:ln>
            <a:noFill/>
          </a:ln>
        </p:spPr>
      </p:pic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f691184@fh-muenster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hyperlink" Target="http://localhost:9000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vf691184@fh-muenster.d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ebe-io/zeebe/releases" TargetMode="External"/><Relationship Id="rId2" Type="http://schemas.openxmlformats.org/officeDocument/2006/relationships/hyperlink" Target="https://zeebe.io/what-is-zeebe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ebe.io/what-is-zeeb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zeebe.io/faq/#is-zeebe-open-source-what-license-does-it-us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zeebe-io/zeebe/releas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19160" y="1113480"/>
            <a:ext cx="7127280" cy="33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ctr">
              <a:lnSpc>
                <a:spcPct val="85000"/>
              </a:lnSpc>
            </a:pPr>
            <a:br>
              <a:rPr/>
            </a:br>
            <a:r>
              <a:rPr lang="de-DE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Interaktion mit Microservices</a:t>
            </a:r>
            <a:endParaRPr lang="de-DE" sz="5400" spc="-1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85000"/>
              </a:lnSpc>
            </a:pPr>
            <a:endParaRPr lang="de-DE" sz="3600" spc="-1"/>
          </a:p>
          <a:p>
            <a:pPr algn="ctr">
              <a:lnSpc>
                <a:spcPct val="85000"/>
              </a:lnSpc>
            </a:pPr>
            <a:br>
              <a:rPr/>
            </a:br>
            <a:br>
              <a:rPr/>
            </a:br>
            <a:r>
              <a:rPr lang="de-DE" sz="5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endParaRPr lang="de-DE" sz="5400" b="0" strike="noStrike" spc="-1" err="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71520" y="4581000"/>
            <a:ext cx="6695280" cy="13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</a:t>
            </a:r>
            <a:endParaRPr lang="de-DE" sz="19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59640" y="6310080"/>
            <a:ext cx="669528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Tel.: 0160 7954400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E-Mail: </a:t>
            </a:r>
            <a:r>
              <a:rPr lang="de-DE" sz="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vf691184@fh-muenster.de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Matrikelnummer: 922815</a:t>
            </a:r>
            <a:endParaRPr lang="de-DE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  <a:p>
            <a:pPr marL="459105" lvl="1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9539306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Wie</a:t>
            </a: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 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löst </a:t>
            </a:r>
            <a:r>
              <a:rPr lang="de-DE" sz="2800" spc="-1" err="1">
                <a:solidFill>
                  <a:srgbClr val="878787"/>
                </a:solidFill>
                <a:latin typeface="Arial"/>
                <a:ea typeface="DejaVu Sans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 die Probleme? - Zuständigkeit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E1E264E-B8AF-4C12-B5FF-A16C5B25899E}"/>
              </a:ext>
            </a:extLst>
          </p:cNvPr>
          <p:cNvSpPr/>
          <p:nvPr/>
        </p:nvSpPr>
        <p:spPr>
          <a:xfrm>
            <a:off x="457396" y="1684002"/>
            <a:ext cx="7069743" cy="4298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Es werden gemäß dem Workflow Jobs "</a:t>
            </a:r>
            <a:r>
              <a:rPr lang="de-DE" sz="2400" spc="-1" err="1">
                <a:latin typeface="Arial"/>
                <a:cs typeface="Arial"/>
              </a:rPr>
              <a:t>published</a:t>
            </a:r>
            <a:r>
              <a:rPr lang="de-DE" sz="2400" spc="-1">
                <a:latin typeface="Arial"/>
                <a:cs typeface="Arial"/>
              </a:rPr>
              <a:t>"</a:t>
            </a:r>
            <a:br>
              <a:rPr lang="de-DE" sz="2400" spc="-1">
                <a:latin typeface="Arial"/>
                <a:cs typeface="Arial"/>
              </a:rPr>
            </a:br>
            <a:endParaRPr lang="de-DE"/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cs typeface="Arial"/>
              </a:rPr>
              <a:t>Clients können Tasks "</a:t>
            </a:r>
            <a:r>
              <a:rPr lang="de-DE" sz="2400" spc="-1" err="1">
                <a:cs typeface="Arial"/>
              </a:rPr>
              <a:t>subscriben</a:t>
            </a:r>
            <a:r>
              <a:rPr lang="de-DE" sz="2400" spc="-1">
                <a:cs typeface="Arial"/>
              </a:rPr>
              <a:t>" und fragen </a:t>
            </a:r>
            <a:br>
              <a:rPr lang="de-DE" sz="2400" spc="-1">
                <a:cs typeface="Arial"/>
              </a:rPr>
            </a:br>
            <a:r>
              <a:rPr lang="de-DE" sz="2400" spc="-1">
                <a:cs typeface="Arial"/>
              </a:rPr>
              <a:t>Jobs regelmäßig ab</a:t>
            </a:r>
            <a:br>
              <a:rPr lang="de-DE" sz="2400" spc="-1">
                <a:cs typeface="Arial"/>
              </a:rPr>
            </a:br>
            <a:endParaRPr lang="de-DE" sz="2400" spc="-1">
              <a:cs typeface="Arial"/>
            </a:endParaRPr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 err="1">
                <a:cs typeface="Arial"/>
              </a:rPr>
              <a:t>Zeebe</a:t>
            </a:r>
            <a:r>
              <a:rPr lang="de-DE" sz="2400" spc="-1">
                <a:cs typeface="Arial"/>
              </a:rPr>
              <a:t> kann auf Fehler von Clients reagieren und verfolgt den Workflow dementsprechend</a:t>
            </a:r>
            <a:br>
              <a:rPr lang="de-DE" sz="2400" spc="-1">
                <a:cs typeface="Arial"/>
              </a:rPr>
            </a:br>
            <a:endParaRPr lang="de-DE" sz="2400" spc="-1">
              <a:cs typeface="Arial"/>
            </a:endParaRPr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 err="1">
                <a:cs typeface="Arial"/>
              </a:rPr>
              <a:t>Zeebe</a:t>
            </a:r>
            <a:r>
              <a:rPr lang="de-DE" sz="2400" spc="-1">
                <a:cs typeface="Arial"/>
              </a:rPr>
              <a:t> arbeitet dezentralisiert, daher gibt es keinen "Single Point </a:t>
            </a:r>
            <a:r>
              <a:rPr lang="de-DE" sz="2400" spc="-1" err="1">
                <a:cs typeface="Arial"/>
              </a:rPr>
              <a:t>of</a:t>
            </a:r>
            <a:r>
              <a:rPr lang="de-DE" sz="2400" spc="-1">
                <a:cs typeface="Arial"/>
              </a:rPr>
              <a:t> </a:t>
            </a:r>
            <a:r>
              <a:rPr lang="de-DE" sz="2400" spc="-1" err="1">
                <a:cs typeface="Arial"/>
              </a:rPr>
              <a:t>Failure</a:t>
            </a:r>
            <a:r>
              <a:rPr lang="de-DE" sz="2400" spc="-1">
                <a:cs typeface="Arial"/>
              </a:rPr>
              <a:t>"</a:t>
            </a: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E025459-7EF8-4F6C-AFE8-5F91E0E4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16" y="2541134"/>
            <a:ext cx="3765246" cy="17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54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Wie löst </a:t>
            </a:r>
            <a:r>
              <a:rPr lang="de-DE" sz="2800" spc="-1" err="1">
                <a:solidFill>
                  <a:srgbClr val="878787"/>
                </a:solidFill>
                <a:latin typeface="Arial"/>
                <a:cs typeface="Arial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 die Probleme? - Einblick</a:t>
            </a:r>
            <a:endParaRPr lang="de-DE" sz="28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BCBED3C-BBCE-4E91-8B71-DBC9CDE0D62F}"/>
              </a:ext>
            </a:extLst>
          </p:cNvPr>
          <p:cNvSpPr/>
          <p:nvPr/>
        </p:nvSpPr>
        <p:spPr>
          <a:xfrm>
            <a:off x="457396" y="1913812"/>
            <a:ext cx="5963029" cy="4074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Mithilfe der Streaming-Exporters kann Einblick in den Status eines Workflows gewonnen werden</a:t>
            </a:r>
            <a:br>
              <a:rPr lang="de-DE" sz="2400" spc="-1">
                <a:latin typeface="Arial"/>
                <a:cs typeface="Arial"/>
              </a:rPr>
            </a:br>
            <a:endParaRPr lang="de-DE" sz="2400" spc="-1">
              <a:latin typeface="Arial"/>
              <a:cs typeface="Arial"/>
            </a:endParaRPr>
          </a:p>
          <a:p>
            <a:pPr marL="459105" indent="-457200"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cs typeface="Arial"/>
              </a:rPr>
              <a:t>Camunda bietet beispielsweise "Camunda Operate ⁷" als Monitoring System für Zeebe an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49C32234-ACDC-42DB-8B6D-70F5E8DE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27" y="2497158"/>
            <a:ext cx="5131653" cy="2478405"/>
          </a:xfrm>
          <a:prstGeom prst="rect">
            <a:avLst/>
          </a:prstGeom>
        </p:spPr>
      </p:pic>
      <p:sp>
        <p:nvSpPr>
          <p:cNvPr id="6" name="CustomShape 4">
            <a:extLst>
              <a:ext uri="{FF2B5EF4-FFF2-40B4-BE49-F238E27FC236}">
                <a16:creationId xmlns:a16="http://schemas.microsoft.com/office/drawing/2014/main" id="{5D75EE19-DFA4-4421-AE34-4DF653111E7D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(7) vgl. </a:t>
            </a:r>
            <a:r>
              <a:rPr lang="de-DE" sz="800" spc="-1">
                <a:ea typeface="+mn-lt"/>
                <a:cs typeface="+mn-lt"/>
              </a:rPr>
              <a:t>https://hub.docker.com/r/camunda/operate</a:t>
            </a:r>
          </a:p>
        </p:txBody>
      </p:sp>
    </p:spTree>
    <p:extLst>
      <p:ext uri="{BB962C8B-B14F-4D97-AF65-F5344CB8AC3E}">
        <p14:creationId xmlns:p14="http://schemas.microsoft.com/office/powerpoint/2010/main" val="463479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pc="-1">
                <a:solidFill>
                  <a:srgbClr val="000000"/>
                </a:solidFill>
                <a:latin typeface="Arial"/>
              </a:rPr>
              <a:t>Übungsvorbereitung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endParaRPr lang="de-DE" sz="2800" b="0" strike="noStrike" spc="-1">
              <a:solidFill>
                <a:srgbClr val="878787"/>
              </a:solidFill>
              <a:latin typeface="Arial"/>
              <a:cs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BCBED3C-BBCE-4E91-8B71-DBC9CDE0D62F}"/>
              </a:ext>
            </a:extLst>
          </p:cNvPr>
          <p:cNvSpPr/>
          <p:nvPr/>
        </p:nvSpPr>
        <p:spPr>
          <a:xfrm>
            <a:off x="457396" y="1913812"/>
            <a:ext cx="11121648" cy="4074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4805" indent="-3429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dirty="0">
                <a:latin typeface="Arial"/>
                <a:cs typeface="Arial"/>
              </a:rPr>
              <a:t>Um die </a:t>
            </a:r>
            <a:r>
              <a:rPr lang="de-DE" sz="2200" spc="-1" dirty="0" err="1">
                <a:latin typeface="Arial"/>
                <a:cs typeface="Arial"/>
              </a:rPr>
              <a:t>Zeebe</a:t>
            </a:r>
            <a:r>
              <a:rPr lang="de-DE" sz="2200" spc="-1" dirty="0">
                <a:latin typeface="Arial"/>
                <a:cs typeface="Arial"/>
              </a:rPr>
              <a:t>-Engine zu starten führen Sie bitte in einem separaten Terminal im Verzeichnis </a:t>
            </a:r>
            <a:r>
              <a:rPr lang="de-DE" sz="2200" b="1" spc="-1" dirty="0">
                <a:latin typeface="Arial"/>
                <a:cs typeface="Arial"/>
              </a:rPr>
              <a:t>"xxx/</a:t>
            </a:r>
            <a:r>
              <a:rPr lang="de-DE" sz="2200" b="1" spc="-1" dirty="0" err="1">
                <a:latin typeface="Arial"/>
                <a:cs typeface="Arial"/>
              </a:rPr>
              <a:t>docker</a:t>
            </a:r>
            <a:r>
              <a:rPr lang="de-DE" sz="2200" b="1" spc="-1" dirty="0">
                <a:latin typeface="Arial"/>
                <a:cs typeface="Arial"/>
              </a:rPr>
              <a:t>"</a:t>
            </a:r>
            <a:r>
              <a:rPr lang="de-DE" sz="2200" spc="-1" dirty="0">
                <a:latin typeface="Arial"/>
                <a:cs typeface="Arial"/>
              </a:rPr>
              <a:t> den Befehl </a:t>
            </a:r>
            <a:r>
              <a:rPr lang="de-DE" sz="2200" b="1" spc="-1" dirty="0">
                <a:cs typeface="Arial"/>
              </a:rPr>
              <a:t>"</a:t>
            </a:r>
            <a:r>
              <a:rPr lang="de-DE" sz="2200" b="1" spc="-1" dirty="0" err="1">
                <a:cs typeface="Arial"/>
              </a:rPr>
              <a:t>docker-compose</a:t>
            </a:r>
            <a:r>
              <a:rPr lang="de-DE" sz="2200" b="1" spc="-1" dirty="0">
                <a:cs typeface="Arial"/>
              </a:rPr>
              <a:t> </a:t>
            </a:r>
            <a:r>
              <a:rPr lang="de-DE" sz="2200" b="1" spc="-1" dirty="0" err="1">
                <a:cs typeface="Arial"/>
              </a:rPr>
              <a:t>up</a:t>
            </a:r>
            <a:r>
              <a:rPr lang="de-DE" sz="2200" b="1" spc="-1" dirty="0">
                <a:cs typeface="Arial"/>
              </a:rPr>
              <a:t> –</a:t>
            </a:r>
            <a:r>
              <a:rPr lang="de-DE" sz="2200" b="1" spc="-1" dirty="0" err="1">
                <a:cs typeface="Arial"/>
              </a:rPr>
              <a:t>force-recreate</a:t>
            </a:r>
            <a:r>
              <a:rPr lang="de-DE" sz="2200" b="1" spc="-1" dirty="0">
                <a:cs typeface="Arial"/>
              </a:rPr>
              <a:t>"</a:t>
            </a:r>
            <a:r>
              <a:rPr lang="de-DE" sz="2200" spc="-1" dirty="0">
                <a:cs typeface="Arial"/>
              </a:rPr>
              <a:t> aus.</a:t>
            </a:r>
            <a:br>
              <a:rPr lang="de-DE" sz="2200" spc="-1" dirty="0">
                <a:cs typeface="Arial"/>
              </a:rPr>
            </a:br>
            <a:endParaRPr lang="de-DE" sz="2200"/>
          </a:p>
          <a:p>
            <a:pPr marL="344805" indent="-3429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 dirty="0">
                <a:cs typeface="Arial"/>
              </a:rPr>
              <a:t>Wenn die Ausführung gestartet ist können Sie fortfahren, das Startup kann bis zu 5 Minuten dauern (abhängig vom Download-Speed)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AA79DD1-6D40-4D8B-ACDC-D26A0FCD5F8D}"/>
              </a:ext>
            </a:extLst>
          </p:cNvPr>
          <p:cNvSpPr/>
          <p:nvPr/>
        </p:nvSpPr>
        <p:spPr>
          <a:xfrm>
            <a:off x="523920" y="10246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Zeebe-Engine mit Docker</a:t>
            </a:r>
            <a:endParaRPr lang="de-DE" sz="2800" b="0" strike="noStrike" spc="-1">
              <a:solidFill>
                <a:srgbClr val="8787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788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</a:t>
            </a:r>
            <a:r>
              <a:rPr lang="de-DE" sz="5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54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de-DE" sz="5400" spc="-1" err="1">
                <a:solidFill>
                  <a:srgbClr val="000000"/>
                </a:solidFill>
                <a:latin typeface="Arial"/>
              </a:rPr>
              <a:t>Zeebe-Modeler</a:t>
            </a:r>
            <a:endParaRPr lang="de-DE" sz="5400" b="0" strike="noStrike" spc="-1" err="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</a:rPr>
              <a:t>Zeebe-Modeler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Bitte modellieren Sie folgenden Workflow mit dem </a:t>
            </a:r>
            <a:r>
              <a:rPr lang="de-DE" sz="2400" spc="-1">
                <a:solidFill>
                  <a:srgbClr val="000000"/>
                </a:solidFill>
                <a:latin typeface="Arial"/>
                <a:ea typeface="DejaVu Sans"/>
              </a:rPr>
              <a:t>Zeebe-Modeler nach.</a:t>
            </a:r>
            <a:br>
              <a:rPr lang="de-DE" sz="2400" spc="-1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de-DE" sz="2400" spc="-1">
                <a:latin typeface="Arial"/>
              </a:rPr>
              <a:t>Beachten Sie die Hinweise auf der nächsten Seite.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Workflow-Anforderungen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13120669-C1BC-4260-AD5E-7889C214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8" y="2824065"/>
            <a:ext cx="10260390" cy="2891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</a:rPr>
              <a:t>Zeebe-Modeler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Um den Zeebe-Modeler zu starten führen Sie bitte im Repository per Terminal folgenden Befehl aus: </a:t>
            </a:r>
            <a:br>
              <a:rPr lang="de-DE" sz="1600" spc="-1">
                <a:latin typeface="Arial"/>
              </a:rPr>
            </a:br>
            <a:r>
              <a:rPr lang="de-DE" sz="1600" spc="-1">
                <a:latin typeface="Arial"/>
              </a:rPr>
              <a:t>"</a:t>
            </a:r>
            <a:r>
              <a:rPr lang="de-DE" sz="1600" b="1" i="1" spc="-1">
                <a:latin typeface="Arial"/>
              </a:rPr>
              <a:t>bash ./zeebe-modeler.sh</a:t>
            </a:r>
            <a:r>
              <a:rPr lang="de-DE" sz="1600" spc="-1">
                <a:latin typeface="Arial"/>
              </a:rPr>
              <a:t>"</a:t>
            </a:r>
            <a:endParaRPr lang="de-DE" sz="1600" b="0" strike="noStrike" spc="-1">
              <a:latin typeface="Arial"/>
            </a:endParaRP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Erstellen Sie ein neues "BPMN-diagram" und machen Sie sich mit dem Modeler vertraut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Fahren Sie das "Properties Panel" am rechten Fensterrand aus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Vergeben Sie dort als Prozess-Namen (Name): </a:t>
            </a:r>
            <a:r>
              <a:rPr lang="de-DE" sz="1600" b="1" spc="-1">
                <a:latin typeface="Arial"/>
              </a:rPr>
              <a:t>scooter_booking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FontTx/>
              <a:buAutoNum type="arabicPeriod"/>
            </a:pPr>
            <a:r>
              <a:rPr lang="de-DE" sz="1600" spc="-1">
                <a:latin typeface="Arial"/>
              </a:rPr>
              <a:t>Versuchen Sie den oben abgebildeten Workflow zu modellieren</a:t>
            </a:r>
            <a:endParaRPr lang="de-DE"/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1" spc="-1">
                <a:latin typeface="Arial"/>
              </a:rPr>
              <a:t>Hinweise zu den benötigten BPMN-Symbolen finden Sie auf der nächsten Folie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Vergeben Sie nach folgenden Beispielen alle Typen der Service-Tasks (Properties-Panel)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1" spc="-1">
                <a:latin typeface="Arial"/>
              </a:rPr>
              <a:t>Check Payment</a:t>
            </a:r>
            <a:r>
              <a:rPr lang="de-DE" sz="1600" spc="-1">
                <a:latin typeface="Arial"/>
              </a:rPr>
              <a:t> zu </a:t>
            </a:r>
            <a:r>
              <a:rPr lang="de-DE" sz="1600" b="1" spc="-1">
                <a:latin typeface="Arial"/>
              </a:rPr>
              <a:t>check_payment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b="1" spc="-1"/>
              <a:t>Send Success Notification </a:t>
            </a:r>
            <a:r>
              <a:rPr lang="de-DE" sz="1600" spc="-1"/>
              <a:t>zu </a:t>
            </a:r>
            <a:r>
              <a:rPr lang="de-DE" sz="1600" b="1" spc="-1"/>
              <a:t>send_success_notification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cs typeface="Arial"/>
              </a:rPr>
              <a:t>Implementieren Sie das XOR-Gateway mit einem abzweigenden </a:t>
            </a:r>
            <a:r>
              <a:rPr lang="de-DE" sz="1600" b="1" spc="-1">
                <a:cs typeface="Arial"/>
              </a:rPr>
              <a:t>default-Flow</a:t>
            </a:r>
            <a:r>
              <a:rPr lang="de-DE" sz="1600" spc="-1">
                <a:cs typeface="Arial"/>
              </a:rPr>
              <a:t> und einem </a:t>
            </a:r>
            <a:r>
              <a:rPr lang="de-DE" sz="1600" b="1" spc="-1">
                <a:cs typeface="Arial"/>
              </a:rPr>
              <a:t>conditional-Flow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ea typeface="+mn-lt"/>
                <a:cs typeface="+mn-lt"/>
              </a:rPr>
              <a:t>Speichern Sie das BPMN-diagram im Repository-Verzeichnis als "</a:t>
            </a:r>
            <a:r>
              <a:rPr lang="de-DE" sz="1600" b="1" spc="-1">
                <a:ea typeface="+mn-lt"/>
                <a:cs typeface="+mn-lt"/>
              </a:rPr>
              <a:t>scooter_booking.bmpn</a:t>
            </a:r>
            <a:r>
              <a:rPr lang="de-DE" sz="1600" spc="-1">
                <a:ea typeface="+mn-lt"/>
                <a:cs typeface="+mn-lt"/>
              </a:rPr>
              <a:t>" </a:t>
            </a:r>
            <a:endParaRPr lang="de-DE" b="1" spc="-1">
              <a:ea typeface="+mn-lt"/>
              <a:cs typeface="+mn-lt"/>
            </a:endParaRP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ea typeface="+mn-lt"/>
                <a:cs typeface="+mn-lt"/>
              </a:rPr>
              <a:t>Schließen Sie den Zeebe-Modeler</a:t>
            </a:r>
            <a:br>
              <a:rPr lang="de-DE" b="1" spc="-1"/>
            </a:br>
            <a:br>
              <a:rPr lang="de-DE" b="1" spc="-1"/>
            </a:br>
            <a:endParaRPr lang="de-DE" b="1" spc="-1"/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endParaRPr lang="de-DE" b="1" spc="-1"/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Workflow-Anforderungen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53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</a:rPr>
              <a:t>Zeebe-Modeler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937853" y="1785600"/>
            <a:ext cx="3610502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r>
              <a:rPr lang="de-DE" spc="-1">
                <a:latin typeface="Arial"/>
              </a:rPr>
              <a:t>Das </a:t>
            </a:r>
            <a:r>
              <a:rPr lang="de-DE" b="1" spc="-1">
                <a:latin typeface="Arial"/>
              </a:rPr>
              <a:t>Start-Symbol</a:t>
            </a:r>
            <a:r>
              <a:rPr lang="de-DE" spc="-1">
                <a:latin typeface="Arial"/>
              </a:rPr>
              <a:t> definiert einen Prozess-Start.</a:t>
            </a: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</a:endParaRPr>
          </a:p>
          <a:p>
            <a:pPr marL="1905">
              <a:lnSpc>
                <a:spcPct val="110000"/>
              </a:lnSpc>
            </a:pPr>
            <a:r>
              <a:rPr lang="de-DE" spc="-1">
                <a:latin typeface="Arial"/>
              </a:rPr>
              <a:t>Das </a:t>
            </a:r>
            <a:r>
              <a:rPr lang="de-DE" b="1" spc="-1">
                <a:latin typeface="Arial"/>
              </a:rPr>
              <a:t>Ende-Symbol</a:t>
            </a:r>
            <a:r>
              <a:rPr lang="de-DE" spc="-1">
                <a:latin typeface="Arial"/>
              </a:rPr>
              <a:t> definiert ein Prozess-Ende.</a:t>
            </a:r>
          </a:p>
          <a:p>
            <a:pPr marL="1905">
              <a:lnSpc>
                <a:spcPct val="110000"/>
              </a:lnSpc>
            </a:pPr>
            <a:br>
              <a:rPr lang="de-DE" spc="-1">
                <a:latin typeface="Arial"/>
              </a:rPr>
            </a:br>
            <a:endParaRPr lang="de-DE" spc="-1">
              <a:latin typeface="Arial"/>
            </a:endParaRPr>
          </a:p>
          <a:p>
            <a:pPr marL="1905">
              <a:lnSpc>
                <a:spcPct val="110000"/>
              </a:lnSpc>
            </a:pPr>
            <a:r>
              <a:rPr lang="de-DE" spc="-1">
                <a:latin typeface="Arial"/>
              </a:rPr>
              <a:t>Ein </a:t>
            </a:r>
            <a:r>
              <a:rPr lang="de-DE" b="1" spc="-1">
                <a:latin typeface="Arial"/>
              </a:rPr>
              <a:t>Service Task</a:t>
            </a:r>
            <a:r>
              <a:rPr lang="de-DE" spc="-1">
                <a:latin typeface="Arial"/>
              </a:rPr>
              <a:t> </a:t>
            </a:r>
            <a:r>
              <a:rPr lang="de-DE" spc="-1">
                <a:latin typeface="Arial"/>
                <a:cs typeface="Arial"/>
              </a:rPr>
              <a:t>repräsentiert</a:t>
            </a:r>
            <a:r>
              <a:rPr lang="de-DE" spc="-1">
                <a:ea typeface="+mn-lt"/>
                <a:cs typeface="+mn-lt"/>
              </a:rPr>
              <a:t> einen Task im Workflow mit einem bestimmten Typ. Durch das Schraubschlüssel-Symbol an einem markierten Task kann ein Service-Task erstellt werden.</a:t>
            </a:r>
            <a:endParaRPr lang="de-DE" spc="-1"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br>
              <a:rPr lang="de-DE" spc="-1">
                <a:latin typeface="Arial"/>
              </a:rPr>
            </a:br>
            <a:endParaRPr lang="de-DE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Benötigte Flow-Objects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 descr="Ein Bild, das Spiegel, Tisch enthält.&#10;&#10;Beschreibung automatisch generiert.">
            <a:extLst>
              <a:ext uri="{FF2B5EF4-FFF2-40B4-BE49-F238E27FC236}">
                <a16:creationId xmlns:a16="http://schemas.microsoft.com/office/drawing/2014/main" id="{7D417BF6-C2F1-4DC6-8506-B310DA2A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2" y="4372655"/>
            <a:ext cx="1133475" cy="942975"/>
          </a:xfrm>
          <a:prstGeom prst="rect">
            <a:avLst/>
          </a:prstGeom>
        </p:spPr>
      </p:pic>
      <p:pic>
        <p:nvPicPr>
          <p:cNvPr id="3" name="Grafik 3">
            <a:extLst>
              <a:ext uri="{FF2B5EF4-FFF2-40B4-BE49-F238E27FC236}">
                <a16:creationId xmlns:a16="http://schemas.microsoft.com/office/drawing/2014/main" id="{ED71AFD4-40DB-4BF6-9FCF-1731675C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99" y="1871814"/>
            <a:ext cx="714375" cy="695325"/>
          </a:xfrm>
          <a:prstGeom prst="rect">
            <a:avLst/>
          </a:prstGeom>
        </p:spPr>
      </p:pic>
      <p:pic>
        <p:nvPicPr>
          <p:cNvPr id="5" name="Grafik 5" descr="Ein Bild, das Objekt, Uhr enthält.&#10;&#10;Beschreibung automatisch generiert.">
            <a:extLst>
              <a:ext uri="{FF2B5EF4-FFF2-40B4-BE49-F238E27FC236}">
                <a16:creationId xmlns:a16="http://schemas.microsoft.com/office/drawing/2014/main" id="{CB7382FB-457F-4124-8A5C-84B83D086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903" y="3823985"/>
            <a:ext cx="819150" cy="1762125"/>
          </a:xfrm>
          <a:prstGeom prst="rect">
            <a:avLst/>
          </a:prstGeom>
        </p:spPr>
      </p:pic>
      <p:sp>
        <p:nvSpPr>
          <p:cNvPr id="10" name="CustomShape 2">
            <a:extLst>
              <a:ext uri="{FF2B5EF4-FFF2-40B4-BE49-F238E27FC236}">
                <a16:creationId xmlns:a16="http://schemas.microsoft.com/office/drawing/2014/main" id="{01DF8AD8-B996-44AC-B4A0-8F2CD15C9196}"/>
              </a:ext>
            </a:extLst>
          </p:cNvPr>
          <p:cNvSpPr/>
          <p:nvPr/>
        </p:nvSpPr>
        <p:spPr>
          <a:xfrm>
            <a:off x="7253711" y="1694885"/>
            <a:ext cx="4566024" cy="45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905">
              <a:lnSpc>
                <a:spcPct val="110000"/>
              </a:lnSpc>
            </a:pPr>
            <a:r>
              <a:rPr lang="de-DE" spc="-1">
                <a:cs typeface="Arial"/>
              </a:rPr>
              <a:t>Ein </a:t>
            </a:r>
            <a:r>
              <a:rPr lang="de-DE" b="1" spc="-1">
                <a:cs typeface="Arial"/>
              </a:rPr>
              <a:t>exklusives Gateway</a:t>
            </a:r>
            <a:r>
              <a:rPr lang="de-DE" spc="-1">
                <a:cs typeface="Arial"/>
              </a:rPr>
              <a:t> (auch bekannt als XOR-Gateway) ermöglicht es, eine Entscheidung basierend auf Daten (dh auf Workflow-Instanzvariablen) zu treffen.</a:t>
            </a:r>
            <a:endParaRPr lang="de-DE" b="1" spc="-1"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cs typeface="Arial"/>
            </a:endParaRPr>
          </a:p>
          <a:p>
            <a:pPr marL="1905">
              <a:lnSpc>
                <a:spcPct val="110000"/>
              </a:lnSpc>
            </a:pPr>
            <a:r>
              <a:rPr lang="de-DE" spc="-1">
                <a:cs typeface="Arial"/>
              </a:rPr>
              <a:t>Flows hinter einem exklusiven Gateway können </a:t>
            </a:r>
            <a:r>
              <a:rPr lang="de-DE" b="1" spc="-1">
                <a:cs typeface="Arial"/>
              </a:rPr>
              <a:t>Bedingungen</a:t>
            </a:r>
            <a:r>
              <a:rPr lang="de-DE" spc="-1">
                <a:cs typeface="Arial"/>
              </a:rPr>
              <a:t> enthalten oder einen </a:t>
            </a:r>
            <a:r>
              <a:rPr lang="de-DE" b="1" spc="-1">
                <a:cs typeface="Arial"/>
              </a:rPr>
              <a:t>default-Flow</a:t>
            </a:r>
            <a:r>
              <a:rPr lang="de-DE" spc="-1">
                <a:cs typeface="Arial"/>
              </a:rPr>
              <a:t> darstellen (else).</a:t>
            </a:r>
            <a:br>
              <a:rPr lang="de-DE" spc="-1">
                <a:cs typeface="Arial"/>
              </a:rPr>
            </a:br>
            <a:br>
              <a:rPr lang="de-DE" spc="-1">
                <a:cs typeface="Arial"/>
              </a:rPr>
            </a:br>
            <a:r>
              <a:rPr lang="de-DE" spc="-1">
                <a:cs typeface="Arial"/>
              </a:rPr>
              <a:t>Im Properties-Panel können Bedingungen festgelegt werden.</a:t>
            </a:r>
            <a:r>
              <a:rPr lang="de-DE" spc="-1">
                <a:latin typeface="Arial"/>
                <a:cs typeface="Arial"/>
              </a:rPr>
              <a:t> Sie müssen immer mit einem "=" beginnen, z.B.: </a:t>
            </a:r>
            <a:endParaRPr lang="de-DE" b="1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r>
              <a:rPr lang="de-DE" b="1" spc="-1">
                <a:latin typeface="Arial"/>
                <a:cs typeface="Arial"/>
              </a:rPr>
              <a:t>=</a:t>
            </a:r>
            <a:r>
              <a:rPr lang="de-DE" b="1" spc="-1">
                <a:ea typeface="+mn-lt"/>
                <a:cs typeface="+mn-lt"/>
              </a:rPr>
              <a:t>paymentSuccess=true</a:t>
            </a:r>
            <a:endParaRPr lang="de-DE" b="1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ea typeface="+mn-lt"/>
              <a:cs typeface="+mn-lt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endParaRPr lang="de-DE" spc="-1">
              <a:latin typeface="Arial"/>
              <a:cs typeface="Arial"/>
            </a:endParaRPr>
          </a:p>
          <a:p>
            <a:pPr marL="1905">
              <a:lnSpc>
                <a:spcPct val="110000"/>
              </a:lnSpc>
            </a:pPr>
            <a:br>
              <a:rPr lang="de-DE" spc="-1">
                <a:latin typeface="Arial"/>
              </a:rPr>
            </a:br>
            <a:endParaRPr lang="de-DE" b="0" strike="noStrike" spc="-1">
              <a:latin typeface="Arial"/>
            </a:endParaRP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DE8390F-42F0-43B9-88B8-3F5EFFE65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84" y="1787677"/>
            <a:ext cx="619125" cy="609600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9B2F5317-B5EC-455B-B20D-17D18013D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07" y="3016779"/>
            <a:ext cx="571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01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</a:t>
            </a:r>
            <a:r>
              <a:rPr lang="de-DE" sz="5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54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de-DE" sz="5400" spc="-1">
                <a:solidFill>
                  <a:srgbClr val="000000"/>
                </a:solidFill>
                <a:latin typeface="Arial"/>
                <a:cs typeface="Arial"/>
              </a:rPr>
              <a:t>Zeebe-ZBCTL als CLI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538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Übung: Zeebe-ZBCTL als CLI</a:t>
            </a:r>
            <a:endParaRPr lang="de-DE"/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Deployment eines Workflows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D18683C-1D44-46A3-B4AC-E281C443B498}"/>
              </a:ext>
            </a:extLst>
          </p:cNvPr>
          <p:cNvSpPr/>
          <p:nvPr/>
        </p:nvSpPr>
        <p:spPr>
          <a:xfrm>
            <a:off x="505777" y="1575905"/>
            <a:ext cx="11436120" cy="459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Überprüfen des Docker-Startups</a:t>
            </a:r>
            <a:endParaRPr lang="de-DE" sz="1600" b="0" strike="noStrike" spc="-1">
              <a:latin typeface="Arial"/>
            </a:endParaRP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Nach erfolgreichem Start sollte unter </a:t>
            </a:r>
            <a:r>
              <a:rPr lang="de-DE" sz="1600" spc="-1">
                <a:latin typeface="Arial"/>
                <a:hlinkClick r:id="rId2"/>
              </a:rPr>
              <a:t>http://localhost:8080</a:t>
            </a:r>
            <a:r>
              <a:rPr lang="de-DE" sz="1600" spc="-1">
                <a:latin typeface="Arial"/>
              </a:rPr>
              <a:t> </a:t>
            </a:r>
            <a:r>
              <a:rPr lang="de-DE" sz="1600" spc="-1" err="1">
                <a:latin typeface="Arial"/>
              </a:rPr>
              <a:t>Camunda-Operate</a:t>
            </a:r>
            <a:r>
              <a:rPr lang="de-DE" sz="1600" spc="-1">
                <a:latin typeface="Arial"/>
              </a:rPr>
              <a:t> zu erreichen sein (Im Browser).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latin typeface="Arial"/>
              </a:rPr>
              <a:t>Ein Login ist mit dem Username: </a:t>
            </a:r>
            <a:r>
              <a:rPr lang="de-DE" sz="1600" b="1" spc="-1" err="1">
                <a:latin typeface="Arial"/>
              </a:rPr>
              <a:t>demo</a:t>
            </a:r>
            <a:r>
              <a:rPr lang="de-DE" sz="1600" b="1" spc="-1">
                <a:latin typeface="Arial"/>
              </a:rPr>
              <a:t> </a:t>
            </a:r>
            <a:r>
              <a:rPr lang="de-DE" sz="1600" spc="-1">
                <a:latin typeface="Arial"/>
              </a:rPr>
              <a:t>und dem Passwort: </a:t>
            </a:r>
            <a:r>
              <a:rPr lang="de-DE" sz="1600" b="1" spc="-1" err="1">
                <a:latin typeface="Arial"/>
              </a:rPr>
              <a:t>demo</a:t>
            </a:r>
            <a:r>
              <a:rPr lang="de-DE" sz="1600" spc="-1">
                <a:latin typeface="Arial"/>
              </a:rPr>
              <a:t> möglich</a:t>
            </a:r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Deployen Sie den erstellen Workflow "</a:t>
            </a:r>
            <a:r>
              <a:rPr lang="de-DE" sz="1600" b="1" spc="-1" err="1">
                <a:cs typeface="Arial"/>
              </a:rPr>
              <a:t>scooter-booking.bmpn</a:t>
            </a:r>
            <a:r>
              <a:rPr lang="de-DE" sz="1600" spc="-1">
                <a:cs typeface="Arial"/>
              </a:rPr>
              <a:t>" in die </a:t>
            </a:r>
            <a:r>
              <a:rPr lang="de-DE" sz="1600" spc="-1" err="1">
                <a:cs typeface="Arial"/>
              </a:rPr>
              <a:t>Zeebe</a:t>
            </a:r>
            <a:r>
              <a:rPr lang="de-DE" sz="1600" spc="-1">
                <a:cs typeface="Arial"/>
              </a:rPr>
              <a:t>-Engine mit dem ZBTCL-CLI</a:t>
            </a:r>
          </a:p>
          <a:p>
            <a:pPr marL="13735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>
                <a:cs typeface="Arial"/>
              </a:rPr>
              <a:t>Führen Sie dafür folgenden Befehl in einem Terminal im Repository-Verzeichnis aus: </a:t>
            </a:r>
            <a:br>
              <a:rPr lang="de-DE" sz="1600" spc="-1">
                <a:cs typeface="Arial"/>
              </a:rPr>
            </a:br>
            <a:r>
              <a:rPr lang="de-DE" sz="1600" b="1" spc="-1">
                <a:cs typeface="Arial"/>
              </a:rPr>
              <a:t>./</a:t>
            </a:r>
            <a:r>
              <a:rPr lang="de-DE" sz="1600" b="1" spc="-1" err="1">
                <a:ea typeface="+mn-lt"/>
                <a:cs typeface="+mn-lt"/>
              </a:rPr>
              <a:t>zbctl</a:t>
            </a:r>
            <a:r>
              <a:rPr lang="de-DE" sz="1600" b="1" spc="-1">
                <a:ea typeface="+mn-lt"/>
                <a:cs typeface="+mn-lt"/>
              </a:rPr>
              <a:t>/</a:t>
            </a:r>
            <a:r>
              <a:rPr lang="de-DE" sz="1600" b="1" spc="-1" err="1">
                <a:ea typeface="+mn-lt"/>
                <a:cs typeface="+mn-lt"/>
              </a:rPr>
              <a:t>zbctl</a:t>
            </a:r>
            <a:r>
              <a:rPr lang="de-DE" sz="1600" b="1" spc="-1">
                <a:ea typeface="+mn-lt"/>
                <a:cs typeface="+mn-lt"/>
              </a:rPr>
              <a:t> --</a:t>
            </a:r>
            <a:r>
              <a:rPr lang="de-DE" sz="1600" b="1" spc="-1" err="1">
                <a:ea typeface="+mn-lt"/>
                <a:cs typeface="+mn-lt"/>
              </a:rPr>
              <a:t>insecure</a:t>
            </a:r>
            <a:r>
              <a:rPr lang="de-DE" sz="1600" b="1" spc="-1">
                <a:ea typeface="+mn-lt"/>
                <a:cs typeface="+mn-lt"/>
              </a:rPr>
              <a:t> deploy ./</a:t>
            </a:r>
            <a:r>
              <a:rPr lang="de-DE" sz="1600" b="1" spc="-1" err="1">
                <a:ea typeface="+mn-lt"/>
                <a:cs typeface="+mn-lt"/>
              </a:rPr>
              <a:t>scooter-booking.bpmn</a:t>
            </a:r>
            <a:r>
              <a:rPr lang="de-DE" sz="1600" b="1" spc="-1">
                <a:ea typeface="+mn-lt"/>
                <a:cs typeface="+mn-lt"/>
              </a:rPr>
              <a:t> </a:t>
            </a:r>
            <a:br>
              <a:rPr lang="de-DE" sz="1600" b="1" spc="-1">
                <a:ea typeface="+mn-lt"/>
                <a:cs typeface="+mn-lt"/>
              </a:rPr>
            </a:br>
            <a:r>
              <a:rPr lang="de-DE" sz="1600" spc="-1">
                <a:ea typeface="+mn-lt"/>
                <a:cs typeface="+mn-lt"/>
              </a:rPr>
              <a:t>Das</a:t>
            </a:r>
            <a:r>
              <a:rPr lang="de-DE" sz="1600" spc="-1">
                <a:cs typeface="Arial"/>
              </a:rPr>
              <a:t> ZBCTL sollte folgende Antwort liefern (vermutlich anderer </a:t>
            </a:r>
            <a:r>
              <a:rPr lang="de-DE" sz="1600" spc="-1" err="1">
                <a:cs typeface="Arial"/>
              </a:rPr>
              <a:t>key</a:t>
            </a:r>
            <a:r>
              <a:rPr lang="de-DE" sz="1600" spc="-1">
                <a:cs typeface="Arial"/>
              </a:rPr>
              <a:t> und </a:t>
            </a:r>
            <a:r>
              <a:rPr lang="de-DE" sz="1600" spc="-1" err="1">
                <a:cs typeface="Arial"/>
              </a:rPr>
              <a:t>workflowKey</a:t>
            </a:r>
            <a:r>
              <a:rPr lang="de-DE" sz="1600" spc="-1">
                <a:cs typeface="Arial"/>
              </a:rPr>
              <a:t>):</a:t>
            </a:r>
            <a:br>
              <a:rPr lang="de-DE" sz="1600" spc="-1">
                <a:cs typeface="Arial"/>
              </a:rPr>
            </a:br>
            <a:endParaRPr lang="de-DE" sz="1600" spc="-1">
              <a:cs typeface="+mn-lt"/>
            </a:endParaRPr>
          </a:p>
          <a:p>
            <a:pPr marL="459105" lvl="1">
              <a:lnSpc>
                <a:spcPct val="110000"/>
              </a:lnSpc>
              <a:buClr>
                <a:srgbClr val="000000"/>
              </a:buClr>
            </a:pPr>
            <a:endParaRPr lang="de-DE" sz="1600" spc="-1">
              <a:cs typeface="Arial"/>
            </a:endParaRP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1600">
              <a:cs typeface="Arial"/>
            </a:endParaRPr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FontTx/>
              <a:buAutoNum type="arabicPeriod"/>
            </a:pPr>
            <a:endParaRPr lang="de-DE" sz="1600" b="1" spc="-1"/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FontTx/>
              <a:buAutoNum type="arabicPeriod"/>
            </a:pPr>
            <a:r>
              <a:rPr lang="de-DE" sz="1600" spc="-1"/>
              <a:t>Vergewissern Sie sich, ob der Workflow erfolgreich </a:t>
            </a:r>
            <a:r>
              <a:rPr lang="de-DE" sz="1600" spc="-1" err="1"/>
              <a:t>deployed</a:t>
            </a:r>
            <a:r>
              <a:rPr lang="de-DE" sz="1600" spc="-1"/>
              <a:t> wurde</a:t>
            </a:r>
          </a:p>
          <a:p>
            <a:pPr marL="744855" lvl="1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Aktualisieren Sie </a:t>
            </a:r>
            <a:r>
              <a:rPr lang="de-DE" sz="1600" spc="-1" err="1"/>
              <a:t>Camunda</a:t>
            </a:r>
            <a:r>
              <a:rPr lang="de-DE" sz="1600" spc="-1"/>
              <a:t> </a:t>
            </a:r>
            <a:r>
              <a:rPr lang="de-DE" sz="1600" spc="-1" err="1"/>
              <a:t>Operate</a:t>
            </a:r>
            <a:r>
              <a:rPr lang="de-DE" sz="1600" spc="-1"/>
              <a:t> unter </a:t>
            </a:r>
            <a:r>
              <a:rPr lang="de-DE" sz="1600" spc="-1">
                <a:hlinkClick r:id="rId2"/>
              </a:rPr>
              <a:t>http://localhost:8080</a:t>
            </a:r>
            <a:endParaRPr lang="de-DE" sz="1600" spc="-1"/>
          </a:p>
          <a:p>
            <a:pPr marL="744855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Dort sollten Sie den neuen Workflow unter "</a:t>
            </a:r>
            <a:r>
              <a:rPr lang="de-DE" sz="1600" b="1" err="1"/>
              <a:t>Instances</a:t>
            </a:r>
            <a:r>
              <a:rPr lang="de-DE" sz="1600" b="1"/>
              <a:t> </a:t>
            </a:r>
            <a:r>
              <a:rPr lang="de-DE" sz="1600" b="1" err="1"/>
              <a:t>by</a:t>
            </a:r>
            <a:r>
              <a:rPr lang="de-DE" sz="1600" b="1"/>
              <a:t> Workflow</a:t>
            </a:r>
            <a:r>
              <a:rPr lang="de-DE" sz="1600"/>
              <a:t>" vorfinden und auswählen.</a:t>
            </a:r>
          </a:p>
          <a:p>
            <a:pPr marL="744855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/>
              <a:t>Falls ein Fehler auftritt (Fehler im BPMN) sollten Sie die Musterlösung für die folgenden Übungen deployen: </a:t>
            </a:r>
            <a:br>
              <a:rPr lang="de-DE" sz="1600">
                <a:ea typeface="+mn-lt"/>
                <a:cs typeface="+mn-lt"/>
              </a:rPr>
            </a:br>
            <a:r>
              <a:rPr lang="de-DE" sz="1600" b="1">
                <a:ea typeface="+mn-lt"/>
                <a:cs typeface="+mn-lt"/>
              </a:rPr>
              <a:t>./</a:t>
            </a:r>
            <a:r>
              <a:rPr lang="de-DE" sz="1600" b="1" err="1">
                <a:cs typeface="Arial"/>
              </a:rPr>
              <a:t>zbctl</a:t>
            </a:r>
            <a:r>
              <a:rPr lang="de-DE" sz="1600" b="1">
                <a:cs typeface="Arial"/>
              </a:rPr>
              <a:t>/</a:t>
            </a:r>
            <a:r>
              <a:rPr lang="de-DE" sz="1600" b="1" err="1">
                <a:cs typeface="Arial"/>
              </a:rPr>
              <a:t>zbctl</a:t>
            </a:r>
            <a:r>
              <a:rPr lang="de-DE" sz="1600" b="1">
                <a:cs typeface="Arial"/>
              </a:rPr>
              <a:t> --</a:t>
            </a:r>
            <a:r>
              <a:rPr lang="de-DE" sz="1600" b="1" err="1">
                <a:cs typeface="Arial"/>
              </a:rPr>
              <a:t>insecure</a:t>
            </a:r>
            <a:r>
              <a:rPr lang="de-DE" sz="1600" b="1">
                <a:cs typeface="Arial"/>
              </a:rPr>
              <a:t> deploy ./.</a:t>
            </a:r>
            <a:r>
              <a:rPr lang="de-DE" sz="1600" b="1" err="1">
                <a:cs typeface="Arial"/>
              </a:rPr>
              <a:t>scooter_booking_example</a:t>
            </a:r>
            <a:r>
              <a:rPr lang="de-DE" sz="1600" b="1">
                <a:cs typeface="Arial"/>
              </a:rPr>
              <a:t>/</a:t>
            </a:r>
            <a:r>
              <a:rPr lang="de-DE" sz="1600" b="1" err="1">
                <a:cs typeface="Arial"/>
              </a:rPr>
              <a:t>scooter-booking.bpmn</a:t>
            </a:r>
            <a:r>
              <a:rPr lang="de-DE" sz="1600" b="1">
                <a:ea typeface="+mn-lt"/>
                <a:cs typeface="+mn-lt"/>
              </a:rPr>
              <a:t> </a:t>
            </a:r>
            <a:br>
              <a:rPr lang="de-DE" sz="1600" b="1">
                <a:ea typeface="+mn-lt"/>
                <a:cs typeface="+mn-lt"/>
              </a:rPr>
            </a:br>
            <a:r>
              <a:rPr lang="de-DE" sz="1600">
                <a:ea typeface="+mn-lt"/>
                <a:cs typeface="+mn-lt"/>
              </a:rPr>
              <a:t>(ZBCTL sollte dann unter </a:t>
            </a:r>
            <a:r>
              <a:rPr lang="de-DE" sz="1600" err="1">
                <a:ea typeface="+mn-lt"/>
                <a:cs typeface="+mn-lt"/>
              </a:rPr>
              <a:t>version</a:t>
            </a:r>
            <a:r>
              <a:rPr lang="de-DE" sz="1600">
                <a:ea typeface="+mn-lt"/>
                <a:cs typeface="+mn-lt"/>
              </a:rPr>
              <a:t> "2" angeben)</a:t>
            </a:r>
          </a:p>
          <a:p>
            <a:pPr marL="744855" indent="-28575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1600">
              <a:cs typeface="Arial"/>
            </a:endParaRPr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00775BA1-0EBE-4266-9EF2-5A5BAAB5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62" y="3428106"/>
            <a:ext cx="2203200" cy="10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30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</a:t>
            </a:r>
            <a:r>
              <a:rPr lang="de-DE" sz="5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5400" b="0" strike="noStrike" spc="-1">
              <a:latin typeface="Arial"/>
            </a:endParaRPr>
          </a:p>
          <a:p>
            <a:r>
              <a:rPr lang="de-DE" sz="5400" spc="-1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Zeebe</a:t>
            </a:r>
            <a:r>
              <a:rPr lang="de-DE" sz="5400" spc="-1">
                <a:solidFill>
                  <a:srgbClr val="000000"/>
                </a:solidFill>
                <a:latin typeface="Arial"/>
                <a:ea typeface="+mn-lt"/>
                <a:cs typeface="Arial"/>
              </a:rPr>
              <a:t>-Clients</a:t>
            </a:r>
            <a:endParaRPr lang="de-DE" sz="5400" spc="-1">
              <a:ea typeface="+mn-lt"/>
              <a:cs typeface="+mn-lt"/>
            </a:endParaRPr>
          </a:p>
          <a:p>
            <a:pPr>
              <a:lnSpc>
                <a:spcPct val="85000"/>
              </a:lnSpc>
            </a:pP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Ablauf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71520" y="1785600"/>
            <a:ext cx="8822880" cy="40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31800" indent="-3225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2400" b="0" strike="noStrike" spc="-1">
              <a:latin typeface="Arial"/>
            </a:endParaRPr>
          </a:p>
          <a:p>
            <a:pPr marL="909320" lvl="1" indent="-3429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>
                <a:solidFill>
                  <a:srgbClr val="000000"/>
                </a:solidFill>
                <a:latin typeface="Arial"/>
                <a:ea typeface="DejaVu Sans"/>
              </a:rPr>
              <a:t>Probleme einer Microservice-Architektur</a:t>
            </a:r>
          </a:p>
          <a:p>
            <a:pPr marL="909320" lvl="1" indent="-3429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endParaRPr lang="de-DE" spc="-1">
              <a:solidFill>
                <a:srgbClr val="000000"/>
              </a:solidFill>
              <a:latin typeface="Arial"/>
              <a:ea typeface="DejaVu Sans"/>
            </a:endParaRPr>
          </a:p>
          <a:p>
            <a:pPr marL="909320" lvl="1" indent="-3429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>
                <a:solidFill>
                  <a:srgbClr val="000000"/>
                </a:solidFill>
                <a:latin typeface="Arial"/>
                <a:ea typeface="DejaVu Sans"/>
              </a:rPr>
              <a:t>Wie löst </a:t>
            </a:r>
            <a:r>
              <a:rPr lang="de-DE" spc="-1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r>
              <a:rPr lang="de-DE" spc="-1">
                <a:solidFill>
                  <a:srgbClr val="000000"/>
                </a:solidFill>
                <a:latin typeface="Arial"/>
                <a:ea typeface="DejaVu Sans"/>
              </a:rPr>
              <a:t> die Probleme? - Beispiel</a:t>
            </a:r>
          </a:p>
          <a:p>
            <a:pPr marL="431800" indent="-3225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Zeebe-Modeller</a:t>
            </a:r>
            <a:endParaRPr lang="de-DE" sz="2400" b="0" strike="noStrike" spc="-1" err="1">
              <a:latin typeface="Arial"/>
            </a:endParaRPr>
          </a:p>
          <a:p>
            <a:pPr marL="431800" indent="-322580"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2400" spc="-1">
                <a:solidFill>
                  <a:srgbClr val="000000"/>
                </a:solidFill>
                <a:latin typeface="Arial"/>
                <a:ea typeface="DejaVu Sans"/>
              </a:rPr>
              <a:t>Zeebe-ZBCTL</a:t>
            </a: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als CLI</a:t>
            </a:r>
            <a:r>
              <a:rPr lang="de-DE" sz="24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de-DE" sz="2400" b="0" strike="noStrike" spc="-1">
              <a:latin typeface="Arial"/>
            </a:endParaRPr>
          </a:p>
          <a:p>
            <a:pPr marL="431800" indent="-3225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Übung: </a:t>
            </a:r>
            <a:r>
              <a:rPr lang="de-DE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Zeebe</a:t>
            </a: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-Clients</a:t>
            </a:r>
          </a:p>
          <a:p>
            <a:pPr marL="431800" indent="-322580">
              <a:spcBef>
                <a:spcPts val="1417"/>
              </a:spcBef>
              <a:buClr>
                <a:srgbClr val="000000"/>
              </a:buClr>
              <a:buAutoNum type="arabicPeriod"/>
            </a:pPr>
            <a:r>
              <a:rPr lang="de-DE" sz="2400" spc="-1">
                <a:latin typeface="Arial"/>
              </a:rPr>
              <a:t>Zusammenfassung</a:t>
            </a:r>
          </a:p>
        </p:txBody>
      </p:sp>
      <p:sp>
        <p:nvSpPr>
          <p:cNvPr id="13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Um was geht es heute?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Übung: </a:t>
            </a:r>
            <a:r>
              <a:rPr lang="de-DE" sz="3600" b="1" spc="-1" err="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Zeebe</a:t>
            </a:r>
            <a:r>
              <a:rPr lang="de-DE" sz="3600" b="1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-Clients</a:t>
            </a:r>
            <a:endParaRPr lang="de-DE"/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Workflow-Beobachtung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2EC5CF6-4385-4DB0-8FF6-28D176AEB63B}"/>
              </a:ext>
            </a:extLst>
          </p:cNvPr>
          <p:cNvSpPr/>
          <p:nvPr/>
        </p:nvSpPr>
        <p:spPr>
          <a:xfrm>
            <a:off x="499777" y="1617905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r>
              <a:rPr lang="de-DE" sz="1600" spc="-1">
                <a:latin typeface="Arial"/>
              </a:rPr>
              <a:t>Nach erfolgreichem Docker-Startup sollte ebenfalls </a:t>
            </a:r>
            <a:r>
              <a:rPr lang="de-DE" sz="1600" spc="-1">
                <a:latin typeface="Arial"/>
                <a:hlinkClick r:id="rId2"/>
              </a:rPr>
              <a:t>http://localhost:9000</a:t>
            </a:r>
            <a:r>
              <a:rPr lang="de-DE" sz="1600" spc="-1">
                <a:latin typeface="Arial"/>
              </a:rPr>
              <a:t> im Browser zur Verfügung stehen und eine Buchungswebsite für Scooter dargestellt werden.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Nehmen Sie eine Buchung für einen Scooter gemäß des anzeigten Formularelements durch 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Beobachten Sie anschließend die Darstellung in Camunda Operate (</a:t>
            </a:r>
            <a:r>
              <a:rPr lang="de-DE" sz="1600" spc="-1">
                <a:hlinkClick r:id="rId3"/>
              </a:rPr>
              <a:t>http://localhost:8080</a:t>
            </a:r>
            <a:r>
              <a:rPr lang="de-DE" sz="1600" spc="-1"/>
              <a:t>)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Falls keine Änderung vorliegt warten Sie bis zu 10 Sekunden und laden Sie die Seite erneut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Was fällt Ihnen auf?</a:t>
            </a:r>
          </a:p>
          <a:p>
            <a:pPr marL="459105" indent="-457200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de-DE" sz="1600" spc="-1"/>
              <a:t>Für den Task "Check Payment" muss ein Microservice die Bearbeitung übernehmen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Im Repository unter "xx/microservices" werden "Payment"-Microservices bereitgestellt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Sie können in Java </a:t>
            </a:r>
            <a:r>
              <a:rPr lang="de-DE" sz="1600" b="1" spc="-1"/>
              <a:t>oder </a:t>
            </a:r>
            <a:r>
              <a:rPr lang="de-DE" sz="1600" spc="-1"/>
              <a:t>Javascript entwickeln (zeebe_xxx_client)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Starten Sie im jeweiligen Verzeichnis des Microservices in einem neuen Terminal "</a:t>
            </a:r>
            <a:r>
              <a:rPr lang="de-DE" sz="1600" b="1" spc="-1"/>
              <a:t>docker-compose up</a:t>
            </a:r>
            <a:r>
              <a:rPr lang="de-DE" sz="1600" spc="-1"/>
              <a:t>"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Was fällt Ihnen nach erfolgreichem Start des Microservices in Bezug auf die durchgeführte Bezahlung auf?</a:t>
            </a:r>
          </a:p>
          <a:p>
            <a:pPr marL="916305" lvl="1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Können Sie den vorliegenden Fehler im Code erkennen und beheben?</a:t>
            </a:r>
          </a:p>
          <a:p>
            <a:pPr marL="1373505" lvl="2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Unter Java muss docker-compose beendet werden und mit "</a:t>
            </a:r>
            <a:r>
              <a:rPr lang="de-DE" sz="1600" b="1" spc="-1"/>
              <a:t>docker-compose --build</a:t>
            </a:r>
            <a:r>
              <a:rPr lang="de-DE" sz="1600" spc="-1"/>
              <a:t>" neu gestartet werden</a:t>
            </a:r>
          </a:p>
          <a:p>
            <a:pPr marL="1373505" lvl="2" indent="-4572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600" spc="-1"/>
              <a:t>Unter Javascript wird der Server bei Änderung automatisch neu gestartet</a:t>
            </a:r>
            <a:endParaRPr lang="de-DE" sz="1600" b="1" spc="-1"/>
          </a:p>
          <a:p>
            <a:pPr marL="1905">
              <a:lnSpc>
                <a:spcPct val="110000"/>
              </a:lnSpc>
              <a:buClr>
                <a:srgbClr val="000000"/>
              </a:buClr>
            </a:pPr>
            <a:endParaRPr lang="de-DE" sz="1600" b="1" spc="-1"/>
          </a:p>
          <a:p>
            <a:pPr marL="1905">
              <a:lnSpc>
                <a:spcPct val="110000"/>
              </a:lnSpc>
            </a:pPr>
            <a:r>
              <a:rPr lang="de-DE" sz="1600" b="1" spc="-1"/>
              <a:t>Hinweis: </a:t>
            </a:r>
            <a:r>
              <a:rPr lang="de-DE" sz="1600" spc="-1"/>
              <a:t>Sie können jederzeit neue Scooter-Booking-Requests unter </a:t>
            </a:r>
            <a:r>
              <a:rPr lang="de-DE" sz="1600" spc="-1">
                <a:hlinkClick r:id="rId2"/>
              </a:rPr>
              <a:t>http://localhost:9000</a:t>
            </a:r>
            <a:r>
              <a:rPr lang="de-DE" sz="1600" spc="-1"/>
              <a:t> vornehmen.</a:t>
            </a:r>
            <a:endParaRPr lang="de-DE" sz="1600" b="1" spc="-1"/>
          </a:p>
          <a:p>
            <a:pPr marL="459105" indent="-457200">
              <a:lnSpc>
                <a:spcPct val="110000"/>
              </a:lnSpc>
              <a:buClr>
                <a:srgbClr val="000000"/>
              </a:buClr>
              <a:buAutoNum type="arabicPeriod"/>
            </a:pPr>
            <a:endParaRPr lang="de-DE" sz="1600" spc="-1"/>
          </a:p>
        </p:txBody>
      </p:sp>
    </p:spTree>
    <p:extLst>
      <p:ext uri="{BB962C8B-B14F-4D97-AF65-F5344CB8AC3E}">
        <p14:creationId xmlns:p14="http://schemas.microsoft.com/office/powerpoint/2010/main" val="2386001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spc="-1">
                <a:solidFill>
                  <a:srgbClr val="000000"/>
                </a:solidFill>
                <a:latin typeface="Arial"/>
              </a:rPr>
              <a:t>Zusammenfassung und Ausblick</a:t>
            </a:r>
            <a:endParaRPr lang="de-DE" sz="54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de-DE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709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cs typeface="Arial"/>
              </a:rPr>
              <a:t>Zusammenfassung</a:t>
            </a:r>
            <a:endParaRPr lang="de-DE" sz="3600" b="1" spc="-1">
              <a:cs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solidFill>
                  <a:srgbClr val="000000"/>
                </a:solidFill>
                <a:latin typeface="Arial"/>
              </a:rPr>
              <a:t>Zeebe ist eine Engine für die Orchestration von Microservices</a:t>
            </a:r>
            <a:endParaRPr lang="de-DE" sz="2000" spc="-1">
              <a:latin typeface="Arial"/>
            </a:endParaRP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  <a:cs typeface="Arial"/>
              </a:rPr>
              <a:t>Vereint viele bekannte Modelle wie "Event Sourcing" und das "Publish-Subscribe"-Modell 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  <a:cs typeface="Arial"/>
              </a:rPr>
              <a:t>Erweiterung um nützliche Funktionalitäten durch die Prozessdefinition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Streaming-Exporter ermöglichen unternehmensweiten Einblick in aktuellen Status 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Zeebe-ZBCTL-CLI ermöglicht vereinfache Entwicklung mit Zeebe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Clients sind durch gRPC sprachunabhängig und können einfach imlementiert werden</a:t>
            </a:r>
          </a:p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Zeebe verdeutlicht wie komplex die Microservice-Orchestration werden kann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Cluster-System mit Replikationsmechanismus</a:t>
            </a:r>
          </a:p>
          <a:p>
            <a:pPr marL="812800" lvl="1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spc="-1">
                <a:latin typeface="Arial"/>
              </a:rPr>
              <a:t>Partitionierung von Workflows auf mehrere Broker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Zeebe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212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Fragen?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1113480"/>
            <a:ext cx="6623280" cy="339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br/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Vielen Dank für die Aufmerksamkeit!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71520" y="4581000"/>
            <a:ext cx="6695280" cy="133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371520" y="5949360"/>
            <a:ext cx="669528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359640" y="6298560"/>
            <a:ext cx="6695280" cy="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Tel.: 0160 7954400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E-Mail: </a:t>
            </a:r>
            <a:r>
              <a:rPr lang="de-DE" sz="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vf691184@fh-muenster.de</a:t>
            </a:r>
            <a:endParaRPr lang="de-DE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Matrikelnummer: 922815</a:t>
            </a:r>
            <a:endParaRPr lang="de-DE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85000"/>
              </a:lnSpc>
            </a:pPr>
            <a:r>
              <a:rPr lang="de-DE" sz="5400" spc="-1">
                <a:solidFill>
                  <a:srgbClr val="000000"/>
                </a:solidFill>
                <a:latin typeface="Arial"/>
              </a:rPr>
              <a:t>Quellen</a:t>
            </a:r>
            <a:endParaRPr lang="de-DE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899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3600" b="1" spc="-1">
                <a:solidFill>
                  <a:srgbClr val="000000"/>
                </a:solidFill>
                <a:latin typeface="Arial"/>
                <a:cs typeface="Arial"/>
              </a:rPr>
              <a:t>Zusammenfassung</a:t>
            </a:r>
            <a:endParaRPr lang="de-DE" sz="3600" b="1" spc="-1">
              <a:cs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Zeebe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BE93CF4-8930-4338-8471-42CC0D876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77811"/>
              </p:ext>
            </p:extLst>
          </p:nvPr>
        </p:nvGraphicFramePr>
        <p:xfrm>
          <a:off x="771918" y="1599280"/>
          <a:ext cx="10681599" cy="377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487">
                  <a:extLst>
                    <a:ext uri="{9D8B030D-6E8A-4147-A177-3AD203B41FA5}">
                      <a16:colId xmlns:a16="http://schemas.microsoft.com/office/drawing/2014/main" val="3038661193"/>
                    </a:ext>
                  </a:extLst>
                </a:gridCol>
                <a:gridCol w="1839487">
                  <a:extLst>
                    <a:ext uri="{9D8B030D-6E8A-4147-A177-3AD203B41FA5}">
                      <a16:colId xmlns:a16="http://schemas.microsoft.com/office/drawing/2014/main" val="943235757"/>
                    </a:ext>
                  </a:extLst>
                </a:gridCol>
                <a:gridCol w="7002625">
                  <a:extLst>
                    <a:ext uri="{9D8B030D-6E8A-4147-A177-3AD203B41FA5}">
                      <a16:colId xmlns:a16="http://schemas.microsoft.com/office/drawing/2014/main" val="837770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Quelle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7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  <a:hlinkClick r:id="rId2"/>
                        </a:rPr>
                        <a:t>https://zeebe.io/what-is-zeebe/</a:t>
                      </a:r>
                      <a:endParaRPr lang="de-DE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https://blog.bernd-ruecker.com/how-we-built-a-highly-scalable-distributed-state-machine-f2595e3c0422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https://camunda.com/de/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3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  <a:hlinkClick r:id="rId3"/>
                        </a:rPr>
                        <a:t>https://github.com/zeebe-io/zeebe/releases</a:t>
                      </a:r>
                      <a:endParaRPr lang="de-DE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566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https://zeebe.io/faq/#is-zeebe-open-source-what-license-does-it-use</a:t>
                      </a:r>
                      <a:endParaRPr lang="de-DE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355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https://docs.zeebe.io/basics/architecture.html</a:t>
                      </a:r>
                      <a:endParaRPr lang="de-DE" sz="18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800" b="0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729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Arial"/>
                        </a:rPr>
                        <a:t>https://hub.docker.com/r/camunda/operate</a:t>
                      </a:r>
                      <a:endParaRPr lang="de-DE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14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720" y="1005480"/>
            <a:ext cx="6706080" cy="65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de-DE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End-</a:t>
            </a:r>
            <a:r>
              <a:rPr lang="de-DE" sz="2400" spc="-1" err="1">
                <a:latin typeface="Arial"/>
              </a:rPr>
              <a:t>to</a:t>
            </a:r>
            <a:r>
              <a:rPr lang="de-DE" sz="2400" spc="-1">
                <a:latin typeface="Arial"/>
              </a:rPr>
              <a:t>-End-Workflow ist häufig nicht dokumentiert</a:t>
            </a:r>
            <a:endParaRPr lang="de-DE" sz="2400" b="0" strike="noStrike" spc="-1">
              <a:latin typeface="Arial"/>
            </a:endParaRP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Meist sind Beziehungen nur im Quellcode enthalten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Wer ist für den End-to-End Workflow zuständig?</a:t>
            </a:r>
          </a:p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Keinen Einblick in den aktuellen Zustand der Workflows des </a:t>
            </a:r>
            <a:r>
              <a:rPr lang="de-DE" sz="2400" spc="-1" err="1">
                <a:latin typeface="Arial"/>
              </a:rPr>
              <a:t>Unternehemens</a:t>
            </a:r>
            <a:endParaRPr lang="de-DE" sz="2400" spc="-1">
              <a:latin typeface="Arial"/>
            </a:endParaRP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Zustand während des Prozessablaufs ist oft unbekannt</a:t>
            </a:r>
          </a:p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Microservices sind nicht besonders fehlertolerant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</a:rPr>
              <a:t>Fehlersituationen werden nicht prozessübergreifend erkannt und definiert</a:t>
            </a: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Probleme mit der Microservice-Architektur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475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656448"/>
            <a:ext cx="11436120" cy="43911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1830705" lvl="4">
              <a:lnSpc>
                <a:spcPct val="110000"/>
              </a:lnSpc>
            </a:pPr>
            <a:r>
              <a:rPr lang="de-DE" sz="2600" b="1" spc="-1" err="1">
                <a:ea typeface="+mn-lt"/>
                <a:cs typeface="+mn-lt"/>
              </a:rPr>
              <a:t>Zeebe</a:t>
            </a:r>
            <a:r>
              <a:rPr lang="de-DE" sz="2600" b="1" spc="-1">
                <a:ea typeface="+mn-lt"/>
                <a:cs typeface="+mn-lt"/>
              </a:rPr>
              <a:t> ist eine Workflow-Engine für</a:t>
            </a:r>
            <a:br>
              <a:rPr lang="de-DE" sz="2600" b="1" spc="-1">
                <a:ea typeface="+mn-lt"/>
                <a:cs typeface="+mn-lt"/>
              </a:rPr>
            </a:br>
            <a:r>
              <a:rPr lang="de-DE" sz="2600" b="1" spc="-1">
                <a:ea typeface="+mn-lt"/>
                <a:cs typeface="+mn-lt"/>
              </a:rPr>
              <a:t>  die Microservice-Orchestration. ¹</a:t>
            </a:r>
            <a:endParaRPr lang="de-DE" sz="2600" b="1">
              <a:cs typeface="Arial"/>
            </a:endParaRPr>
          </a:p>
          <a:p>
            <a:pPr marL="1905" algn="ctr">
              <a:lnSpc>
                <a:spcPct val="110000"/>
              </a:lnSpc>
            </a:pPr>
            <a:endParaRPr lang="de-DE" sz="2400" b="1" spc="-1">
              <a:latin typeface="Arial"/>
              <a:cs typeface="Arial"/>
            </a:endParaRPr>
          </a:p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>
                <a:latin typeface="Arial"/>
                <a:cs typeface="Arial"/>
              </a:rPr>
              <a:t>Workflows als Grundlage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>
                <a:latin typeface="Arial"/>
                <a:cs typeface="Arial"/>
              </a:rPr>
              <a:t>Definiert und visualisiert im ISO-Standard BPMN 2.0</a:t>
            </a:r>
          </a:p>
          <a:p>
            <a:pPr marL="812800" lvl="1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200" spc="-1">
                <a:latin typeface="Arial"/>
                <a:cs typeface="Arial"/>
              </a:rPr>
              <a:t>Organisierte Verteilung von Aufgaben an Microservices</a:t>
            </a: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Überwachung des Gesamtsystems</a:t>
            </a:r>
            <a:endParaRPr lang="de-DE" sz="2200" spc="-1">
              <a:ea typeface="+mn-lt"/>
              <a:cs typeface="+mn-lt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Nachrichtengesteuerte Architektur ermöglicht Nachvollziehbarkeit</a:t>
            </a:r>
            <a:endParaRPr lang="de-DE" sz="2200" spc="-1">
              <a:ea typeface="+mn-lt"/>
              <a:cs typeface="+mn-lt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Basiert auf Idee des "Event-Sourcings" ²</a:t>
            </a:r>
            <a:endParaRPr lang="de-DE" sz="2200" spc="-1">
              <a:cs typeface="Arial"/>
            </a:endParaRP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Bietet Publish-</a:t>
            </a:r>
            <a:r>
              <a:rPr lang="de-DE" sz="2200" spc="-1" err="1">
                <a:latin typeface="Arial"/>
                <a:cs typeface="Arial"/>
              </a:rPr>
              <a:t>Subscribe</a:t>
            </a:r>
            <a:r>
              <a:rPr lang="de-DE" sz="2200" spc="-1">
                <a:latin typeface="Arial"/>
                <a:cs typeface="Arial"/>
              </a:rPr>
              <a:t> Messaging-Modell ²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Microservices bleiben unabhängig und bestimmen Verarbeitungsrate</a:t>
            </a: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  <a:cs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Zeebe</a:t>
            </a:r>
            <a:endParaRPr lang="de-DE"/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4368818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3" name="Grafik 2" descr="Ein Bild, das Schild, Zeichnung, Essen, Personen enthält.&#10;&#10;Beschreibung automatisch generiert.">
            <a:extLst>
              <a:ext uri="{FF2B5EF4-FFF2-40B4-BE49-F238E27FC236}">
                <a16:creationId xmlns:a16="http://schemas.microsoft.com/office/drawing/2014/main" id="{022AB8C3-114F-45BD-9DE1-263EEAF6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978" y="1638192"/>
            <a:ext cx="2743200" cy="766092"/>
          </a:xfrm>
          <a:prstGeom prst="rect">
            <a:avLst/>
          </a:prstGeom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64B4C41E-98CA-4EFB-9575-A7812FD35A65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(1) vgl. </a:t>
            </a:r>
            <a:r>
              <a:rPr lang="de-DE" sz="800" spc="-1">
                <a:ea typeface="+mn-lt"/>
                <a:cs typeface="+mn-lt"/>
                <a:hlinkClick r:id="rId3"/>
              </a:rPr>
              <a:t>https://zeebe.io/what-is-zeebe/</a:t>
            </a:r>
            <a:br>
              <a:rPr lang="de-DE" sz="800" spc="-1">
                <a:ea typeface="+mn-lt"/>
                <a:cs typeface="+mn-lt"/>
              </a:rPr>
            </a:br>
            <a:r>
              <a:rPr lang="de-DE" sz="800" spc="-1">
                <a:ea typeface="+mn-lt"/>
                <a:cs typeface="+mn-lt"/>
              </a:rPr>
              <a:t>(2) vgl. https://blog.bernd-ruecker.com/how-we-built-a-highly-scalable-distributed-state-machine-f2595e3c0422</a:t>
            </a:r>
            <a:endParaRPr lang="de-DE" sz="800" b="0" strike="noStrike" spc="-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098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Hoher Durchsatz, geringe Latenz und horizontal skalierbar</a:t>
            </a:r>
            <a:endParaRPr lang="de-DE" sz="2200" spc="-1">
              <a:ea typeface="+mn-lt"/>
              <a:cs typeface="+mn-lt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ea typeface="+mn-lt"/>
                <a:cs typeface="+mn-lt"/>
              </a:rPr>
              <a:t>Hardware-Erweiterung ohne Grenzen</a:t>
            </a: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ea typeface="+mn-lt"/>
                <a:cs typeface="+mn-lt"/>
              </a:rPr>
              <a:t>Unabhängig von externen Datenbanken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ea typeface="+mn-lt"/>
                <a:cs typeface="+mn-lt"/>
              </a:rPr>
              <a:t>"Workflow-States" werden direkt auf den Dateisystemen abgelegt</a:t>
            </a:r>
            <a:endParaRPr lang="en-US" sz="2200" spc="-1">
              <a:ea typeface="+mn-lt"/>
              <a:cs typeface="+mn-lt"/>
            </a:endParaRP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Fehlertoleranz</a:t>
            </a:r>
            <a:endParaRPr lang="de-DE" sz="2200" spc="-1">
              <a:cs typeface="Arial"/>
            </a:endParaRP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Replikationsmechanismus stellt Sicherheit her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Zeitüberschreitungen oder andere Prozessfehler werden überwacht</a:t>
            </a:r>
          </a:p>
          <a:p>
            <a:pPr marL="812800" lvl="1" indent="-353695">
              <a:lnSpc>
                <a:spcPct val="110000"/>
              </a:lnSpc>
              <a:buFont typeface="Arial,Sans-Serif"/>
              <a:buChar char="•"/>
            </a:pPr>
            <a:r>
              <a:rPr lang="de-DE" sz="2200" spc="-1">
                <a:latin typeface="Arial"/>
                <a:cs typeface="Arial"/>
              </a:rPr>
              <a:t>Fehlerbehandlungspfade können bereits auf Workflow-Ebene definiert werden</a:t>
            </a: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  <a:cs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Zebee</a:t>
            </a:r>
            <a:endParaRPr lang="de-DE"/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 descr="Ein Bild, das Schild, Zeichnung, Essen, Personen enthält.&#10;&#10;Beschreibung automatisch generiert.">
            <a:extLst>
              <a:ext uri="{FF2B5EF4-FFF2-40B4-BE49-F238E27FC236}">
                <a16:creationId xmlns:a16="http://schemas.microsoft.com/office/drawing/2014/main" id="{B4DBCF48-60B4-440C-A2A6-BDBDCF0D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978" y="1638192"/>
            <a:ext cx="2743200" cy="7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45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355600" indent="-353695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de-DE" sz="2400" spc="-1" err="1">
                <a:ea typeface="+mn-lt"/>
                <a:cs typeface="+mn-lt"/>
              </a:rPr>
              <a:t>Zeebe</a:t>
            </a:r>
            <a:r>
              <a:rPr lang="de-DE" sz="2400" spc="-1">
                <a:ea typeface="+mn-lt"/>
                <a:cs typeface="+mn-lt"/>
              </a:rPr>
              <a:t> ist entwickelt</a:t>
            </a:r>
            <a:r>
              <a:rPr lang="de-DE" sz="2400" spc="-1">
                <a:latin typeface="Arial"/>
                <a:cs typeface="Arial"/>
              </a:rPr>
              <a:t> durch Camunda ³</a:t>
            </a:r>
            <a:endParaRPr lang="de-DE" sz="2400" spc="-1">
              <a:ea typeface="+mn-lt"/>
              <a:cs typeface="+mn-lt"/>
            </a:endParaRPr>
          </a:p>
          <a:p>
            <a:pPr marL="812800" lvl="1" indent="-353695">
              <a:buClr>
                <a:srgbClr val="000000"/>
              </a:buClr>
              <a:buFont typeface="Arial,Sans-Serif"/>
              <a:buChar char="•"/>
            </a:pPr>
            <a:r>
              <a:rPr lang="de-DE" sz="2400" spc="-1">
                <a:latin typeface="Arial"/>
                <a:cs typeface="Arial"/>
              </a:rPr>
              <a:t>Bereits sehr erfahren im Bereich von </a:t>
            </a:r>
            <a:br>
              <a:rPr lang="de-DE" sz="2400" spc="-1">
                <a:latin typeface="Arial"/>
                <a:cs typeface="Arial"/>
              </a:rPr>
            </a:br>
            <a:r>
              <a:rPr lang="de-DE" sz="2400" spc="-1">
                <a:latin typeface="Arial"/>
                <a:cs typeface="Arial"/>
              </a:rPr>
              <a:t>Workflow-</a:t>
            </a:r>
            <a:r>
              <a:rPr lang="de-DE" sz="2400" spc="-1" err="1">
                <a:latin typeface="Arial"/>
                <a:cs typeface="Arial"/>
              </a:rPr>
              <a:t>Engines</a:t>
            </a:r>
            <a:r>
              <a:rPr lang="de-DE" sz="2400" spc="-1">
                <a:latin typeface="Arial"/>
                <a:cs typeface="Arial"/>
              </a:rPr>
              <a:t> durch </a:t>
            </a:r>
            <a:r>
              <a:rPr lang="de-DE" sz="2400" spc="-1" err="1">
                <a:latin typeface="Arial"/>
                <a:cs typeface="Arial"/>
              </a:rPr>
              <a:t>Camunda</a:t>
            </a:r>
            <a:r>
              <a:rPr lang="de-DE" sz="2400" spc="-1">
                <a:latin typeface="Arial"/>
                <a:cs typeface="Arial"/>
              </a:rPr>
              <a:t> BPM</a:t>
            </a: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>
                <a:latin typeface="Arial"/>
                <a:cs typeface="Arial"/>
              </a:rPr>
              <a:t>Erstes </a:t>
            </a:r>
            <a:r>
              <a:rPr lang="de-DE" sz="2400" spc="-1" err="1">
                <a:latin typeface="Arial"/>
                <a:cs typeface="Arial"/>
              </a:rPr>
              <a:t>Zeebe</a:t>
            </a:r>
            <a:r>
              <a:rPr lang="de-DE" sz="2400" spc="-1">
                <a:latin typeface="Arial"/>
                <a:cs typeface="Arial"/>
              </a:rPr>
              <a:t> Alpha-Release Juli 2017 ⁴</a:t>
            </a:r>
            <a:endParaRPr lang="de-DE" sz="2400" spc="-1">
              <a:ea typeface="+mn-lt"/>
              <a:cs typeface="+mn-lt"/>
            </a:endParaRPr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>
                <a:latin typeface="Arial"/>
                <a:cs typeface="Arial"/>
              </a:rPr>
              <a:t>Im Juli 2019 erstes „</a:t>
            </a:r>
            <a:r>
              <a:rPr lang="de-DE" sz="2400" spc="-1" err="1">
                <a:latin typeface="Arial"/>
                <a:cs typeface="Arial"/>
              </a:rPr>
              <a:t>production</a:t>
            </a:r>
            <a:r>
              <a:rPr lang="de-DE" sz="2400" spc="-1">
                <a:latin typeface="Arial"/>
                <a:cs typeface="Arial"/>
              </a:rPr>
              <a:t>-</a:t>
            </a:r>
            <a:r>
              <a:rPr lang="de-DE" sz="2400" spc="-1" err="1">
                <a:latin typeface="Arial"/>
                <a:cs typeface="Arial"/>
              </a:rPr>
              <a:t>ready</a:t>
            </a:r>
            <a:r>
              <a:rPr lang="de-DE" sz="2400" spc="-1">
                <a:latin typeface="Arial"/>
                <a:cs typeface="Arial"/>
              </a:rPr>
              <a:t>“-Release (v0.2.0) von </a:t>
            </a:r>
            <a:r>
              <a:rPr lang="de-DE" sz="2400" spc="-1" err="1">
                <a:latin typeface="Arial"/>
                <a:cs typeface="Arial"/>
              </a:rPr>
              <a:t>Zeebe</a:t>
            </a:r>
            <a:endParaRPr lang="de-DE" err="1"/>
          </a:p>
          <a:p>
            <a:pPr marL="355600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 err="1">
                <a:latin typeface="Arial"/>
                <a:cs typeface="Arial"/>
              </a:rPr>
              <a:t>Camunda</a:t>
            </a:r>
            <a:r>
              <a:rPr lang="de-DE" sz="2400" spc="-1">
                <a:latin typeface="Arial"/>
                <a:cs typeface="Arial"/>
              </a:rPr>
              <a:t> nennt </a:t>
            </a:r>
            <a:r>
              <a:rPr lang="de-DE" sz="2400" spc="-1" err="1">
                <a:latin typeface="Arial"/>
                <a:cs typeface="Arial"/>
              </a:rPr>
              <a:t>Zebee</a:t>
            </a:r>
            <a:r>
              <a:rPr lang="de-DE" sz="2400" spc="-1">
                <a:latin typeface="Arial"/>
                <a:cs typeface="Arial"/>
              </a:rPr>
              <a:t> "</a:t>
            </a:r>
            <a:r>
              <a:rPr lang="de-DE" sz="2400" spc="-1" err="1">
                <a:latin typeface="Arial"/>
                <a:cs typeface="Arial"/>
              </a:rPr>
              <a:t>soruce</a:t>
            </a:r>
            <a:r>
              <a:rPr lang="de-DE" sz="2400" spc="-1">
                <a:latin typeface="Arial"/>
                <a:cs typeface="Arial"/>
              </a:rPr>
              <a:t> </a:t>
            </a:r>
            <a:r>
              <a:rPr lang="de-DE" sz="2400" spc="-1" err="1">
                <a:latin typeface="Arial"/>
                <a:cs typeface="Arial"/>
              </a:rPr>
              <a:t>available</a:t>
            </a:r>
            <a:r>
              <a:rPr lang="de-DE" sz="2400" spc="-1">
                <a:latin typeface="Arial"/>
                <a:cs typeface="Arial"/>
              </a:rPr>
              <a:t>"</a:t>
            </a:r>
            <a:r>
              <a:rPr lang="de-DE" sz="2400" spc="-1">
                <a:ea typeface="+mn-lt"/>
                <a:cs typeface="+mn-lt"/>
              </a:rPr>
              <a:t> und nicht "open source" ⁵</a:t>
            </a:r>
          </a:p>
          <a:p>
            <a:pPr marL="812800" lvl="1" indent="-353695">
              <a:lnSpc>
                <a:spcPct val="150000"/>
              </a:lnSpc>
              <a:buFont typeface="Arial,Sans-Serif"/>
              <a:buChar char="•"/>
            </a:pPr>
            <a:r>
              <a:rPr lang="de-DE" sz="2400" spc="-1">
                <a:ea typeface="+mn-lt"/>
                <a:cs typeface="+mn-lt"/>
              </a:rPr>
              <a:t>Grund dafür sind kleine </a:t>
            </a:r>
            <a:r>
              <a:rPr lang="de-DE" sz="2400" spc="-1">
                <a:ea typeface="+mn-lt"/>
                <a:cs typeface="+mn-lt"/>
                <a:hlinkClick r:id="rId2"/>
              </a:rPr>
              <a:t>Lizenzeinschränkungen</a:t>
            </a:r>
            <a:endParaRPr lang="de-DE" sz="2400" spc="-1">
              <a:ea typeface="+mn-lt"/>
              <a:cs typeface="+mn-lt"/>
            </a:endParaRPr>
          </a:p>
          <a:p>
            <a:pPr marL="1905">
              <a:lnSpc>
                <a:spcPct val="150000"/>
              </a:lnSpc>
            </a:pPr>
            <a:endParaRPr lang="de-DE" sz="2400" spc="-1">
              <a:latin typeface="Arial"/>
              <a:cs typeface="Arial"/>
            </a:endParaRPr>
          </a:p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de-DE" sz="2400" spc="-1">
              <a:latin typeface="Arial"/>
              <a:cs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</a:rPr>
              <a:t>Zebee – weitere Informationen</a:t>
            </a:r>
            <a:endParaRPr lang="de-DE"/>
          </a:p>
        </p:txBody>
      </p:sp>
      <p:sp>
        <p:nvSpPr>
          <p:cNvPr id="147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02536773-E4BD-4E21-840E-03E6D11D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298" y="1643402"/>
            <a:ext cx="2743200" cy="1440180"/>
          </a:xfrm>
          <a:prstGeom prst="rect">
            <a:avLst/>
          </a:prstGeom>
        </p:spPr>
      </p:pic>
      <p:sp>
        <p:nvSpPr>
          <p:cNvPr id="3" name="CustomShape 4">
            <a:extLst>
              <a:ext uri="{FF2B5EF4-FFF2-40B4-BE49-F238E27FC236}">
                <a16:creationId xmlns:a16="http://schemas.microsoft.com/office/drawing/2014/main" id="{525718FB-0FBE-4872-8AF5-DAE51B893BE2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(3) vgl. </a:t>
            </a:r>
            <a:r>
              <a:rPr lang="de-DE" sz="800" spc="-1">
                <a:ea typeface="+mn-lt"/>
                <a:cs typeface="+mn-lt"/>
              </a:rPr>
              <a:t>https://camunda.com/de/</a:t>
            </a:r>
            <a:br>
              <a:rPr lang="de-DE" sz="800" spc="-1">
                <a:ea typeface="+mn-lt"/>
                <a:cs typeface="+mn-lt"/>
              </a:rPr>
            </a:br>
            <a:r>
              <a:rPr lang="de-DE" sz="800" spc="-1">
                <a:ea typeface="+mn-lt"/>
                <a:cs typeface="+mn-lt"/>
              </a:rPr>
              <a:t>(4) vgl. </a:t>
            </a:r>
            <a:r>
              <a:rPr lang="de-DE" sz="800" spc="-1">
                <a:ea typeface="+mn-lt"/>
                <a:cs typeface="+mn-lt"/>
                <a:hlinkClick r:id="rId4"/>
              </a:rPr>
              <a:t>https://github.com/zeebe-io/zeebe/releases</a:t>
            </a:r>
            <a:br>
              <a:rPr lang="de-DE" sz="800" spc="-1">
                <a:ea typeface="+mn-lt"/>
                <a:cs typeface="+mn-lt"/>
              </a:rPr>
            </a:br>
            <a:r>
              <a:rPr lang="de-DE" sz="800" spc="-1">
                <a:ea typeface="+mn-lt"/>
                <a:cs typeface="+mn-lt"/>
              </a:rPr>
              <a:t>(5) vgl. https://zeebe.io/faq/#is-zeebe-open-source-what-license-does-it-use</a:t>
            </a:r>
          </a:p>
        </p:txBody>
      </p:sp>
    </p:spTree>
    <p:extLst>
      <p:ext uri="{BB962C8B-B14F-4D97-AF65-F5344CB8AC3E}">
        <p14:creationId xmlns:p14="http://schemas.microsoft.com/office/powerpoint/2010/main" val="1624409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5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  <a:p>
            <a:pPr marL="459105" lvl="1">
              <a:lnSpc>
                <a:spcPct val="110000"/>
              </a:lnSpc>
              <a:buClr>
                <a:srgbClr val="000000"/>
              </a:buClr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9539306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10000"/>
              </a:lnSpc>
            </a:pP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Wie</a:t>
            </a:r>
            <a:r>
              <a:rPr lang="de-DE" sz="2800" b="0" strike="noStrike" spc="-1">
                <a:solidFill>
                  <a:srgbClr val="878787"/>
                </a:solidFill>
                <a:latin typeface="Arial"/>
                <a:ea typeface="DejaVu Sans"/>
              </a:rPr>
              <a:t> 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löst </a:t>
            </a:r>
            <a:r>
              <a:rPr lang="de-DE" sz="2800" spc="-1" err="1">
                <a:solidFill>
                  <a:srgbClr val="878787"/>
                </a:solidFill>
                <a:latin typeface="Arial"/>
                <a:ea typeface="DejaVu Sans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ea typeface="DejaVu Sans"/>
              </a:rPr>
              <a:t> die Probleme? - Dokumentation und Fehler</a:t>
            </a: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E1E264E-B8AF-4C12-B5FF-A16C5B25899E}"/>
              </a:ext>
            </a:extLst>
          </p:cNvPr>
          <p:cNvSpPr/>
          <p:nvPr/>
        </p:nvSpPr>
        <p:spPr>
          <a:xfrm>
            <a:off x="445301" y="1756573"/>
            <a:ext cx="5678789" cy="3983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44805" indent="-3429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Modellierung des Workflows</a:t>
            </a:r>
          </a:p>
          <a:p>
            <a:pPr marL="344805" indent="-3429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Fehlerpfade können definiert werden</a:t>
            </a:r>
          </a:p>
          <a:p>
            <a:pPr marL="344805" indent="-3429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spc="-1">
                <a:latin typeface="Arial"/>
                <a:cs typeface="Arial"/>
              </a:rPr>
              <a:t>Dokumentation von Prozessen</a:t>
            </a: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E025459-7EF8-4F6C-AFE8-5F91E0E4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16" y="2456467"/>
            <a:ext cx="5023151" cy="236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520" y="374760"/>
            <a:ext cx="8822880" cy="5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Einführung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71520" y="1785600"/>
            <a:ext cx="11436120" cy="426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355600" indent="-353695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endParaRPr lang="de-DE" sz="2400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1520" y="872280"/>
            <a:ext cx="8819640" cy="5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Wie löst </a:t>
            </a:r>
            <a:r>
              <a:rPr lang="de-DE" sz="2800" spc="-1" err="1">
                <a:solidFill>
                  <a:srgbClr val="878787"/>
                </a:solidFill>
                <a:latin typeface="Arial"/>
                <a:cs typeface="Arial"/>
              </a:rPr>
              <a:t>Zeebe</a:t>
            </a:r>
            <a:r>
              <a:rPr lang="de-DE" sz="2800" spc="-1">
                <a:solidFill>
                  <a:srgbClr val="878787"/>
                </a:solidFill>
                <a:latin typeface="Arial"/>
                <a:cs typeface="Arial"/>
              </a:rPr>
              <a:t> die Probleme? - Zuständigkeit</a:t>
            </a:r>
            <a:endParaRPr lang="de-DE" sz="2800" spc="-1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de-DE" sz="2800" b="0" strike="noStrike" spc="-1">
              <a:solidFill>
                <a:srgbClr val="878787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37080" y="6312600"/>
            <a:ext cx="9366120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Vitus Forsmann  Interaktion mit Mircoservices: Zeebe   24.11.2020</a:t>
            </a:r>
            <a:endParaRPr lang="de-DE" sz="800" b="0" strike="noStrike" spc="-1">
              <a:latin typeface="Arial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BA7C5AE3-7EE7-468D-9470-6016C66DE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627603"/>
            <a:ext cx="11058675" cy="3501743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4118FC18-9661-468E-8DBB-EC27B638406E}"/>
              </a:ext>
            </a:extLst>
          </p:cNvPr>
          <p:cNvSpPr/>
          <p:nvPr/>
        </p:nvSpPr>
        <p:spPr>
          <a:xfrm>
            <a:off x="342492" y="1484431"/>
            <a:ext cx="10631789" cy="8814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905">
              <a:lnSpc>
                <a:spcPct val="150000"/>
              </a:lnSpc>
              <a:buClr>
                <a:srgbClr val="000000"/>
              </a:buClr>
            </a:pPr>
            <a:r>
              <a:rPr lang="de-DE" sz="2400" spc="-1">
                <a:latin typeface="Arial"/>
                <a:cs typeface="Arial"/>
              </a:rPr>
              <a:t>Das </a:t>
            </a:r>
            <a:r>
              <a:rPr lang="de-DE" sz="2400" spc="-1" err="1">
                <a:latin typeface="Arial"/>
                <a:cs typeface="Arial"/>
              </a:rPr>
              <a:t>Zeebe</a:t>
            </a:r>
            <a:r>
              <a:rPr lang="de-DE" sz="2400" spc="-1">
                <a:latin typeface="Arial"/>
                <a:cs typeface="Arial"/>
              </a:rPr>
              <a:t> Cluster übernimmt die Orchestration ⁶:</a:t>
            </a: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56B38872-3A2B-4B9B-9D92-AD3488C534EC}"/>
              </a:ext>
            </a:extLst>
          </p:cNvPr>
          <p:cNvSpPr/>
          <p:nvPr/>
        </p:nvSpPr>
        <p:spPr>
          <a:xfrm>
            <a:off x="6657173" y="6312600"/>
            <a:ext cx="5065841" cy="29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de-DE" sz="800" spc="-1">
                <a:solidFill>
                  <a:srgbClr val="000000"/>
                </a:solidFill>
                <a:latin typeface="Arial"/>
              </a:rPr>
              <a:t>(6) vgl. </a:t>
            </a:r>
            <a:r>
              <a:rPr lang="de-DE" sz="800" spc="-1">
                <a:ea typeface="+mn-lt"/>
                <a:cs typeface="+mn-lt"/>
              </a:rPr>
              <a:t>https://docs.zeebe.io/basics/architecture.html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4029409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2015-09-29 Strakom BigBang Styleguide</Template>
  <Application>Microsoft Office PowerPoint</Application>
  <PresentationFormat>Breitbild</PresentationFormat>
  <Slides>26</Slides>
  <Notes>0</Notes>
  <HiddenSlides>0</HiddenSlide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Unser neues Corporate Design</dc:title>
  <dc:subject/>
  <dc:creator>Carina Feldkamp</dc:creator>
  <dc:description/>
  <cp:revision>14</cp:revision>
  <cp:lastPrinted>2015-10-05T16:28:27Z</cp:lastPrinted>
  <dcterms:created xsi:type="dcterms:W3CDTF">2015-09-28T07:13:19Z</dcterms:created>
  <dcterms:modified xsi:type="dcterms:W3CDTF">2020-11-20T23:26:30Z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