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48"/>
  </p:normalViewPr>
  <p:slideViewPr>
    <p:cSldViewPr snapToGrid="0">
      <p:cViewPr varScale="1">
        <p:scale>
          <a:sx n="117" d="100"/>
          <a:sy n="117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68C2-E1FE-2ADE-0649-AF8CDACBC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E826C-6CB1-5582-144C-B420BBB30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830A6-90BB-563E-D386-997CC6C5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595E-1A14-1CD0-C6DB-41BE3A11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A7BB-3212-B34A-6465-856411E3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73BF-82C3-0B3B-95E7-54D2EC14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267A5-8DD4-666C-4D61-B977E016A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471AD-77D7-8413-F338-944B1E48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97E52-162B-445C-B3F6-2808EE30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B18CB-7558-F4AE-D00B-55C53F6C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58FAD-A035-1459-F3F1-9678F4E85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C2438-6A09-8837-5D94-2618774C7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50B38-82A6-1388-467E-4BF8813C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5BEE-27CD-D319-AA85-EAAC5859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12154-D136-3099-8AB3-2AB5E191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4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5947-D7C0-F963-A93F-53654363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4FB2-8CD3-05D1-1998-099A9B2C6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57FB7-0195-E538-93CC-3692174E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1EED5-5BB9-E0E7-9561-382C8605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9220-8443-7177-F349-6B3A9F40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2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AADE-8B7C-C251-AFBD-78F2C241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AA5A4-9E42-4605-3C9A-0DADD4659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5D42A-1EEA-345D-016E-91168C32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6315B-7CAE-DC40-E994-03CD79C1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D6187-0EB2-78A2-08DA-594B136E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4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E20B-A2D3-6328-C3D3-A2A1D1BB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9705-E678-7DC3-AB89-7685728C7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31A82-F7A0-F5F8-380E-89E8ED95F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591DD-4772-6B22-9C05-308210B1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C16A8-89ED-3AFB-59FA-81ACDB4A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581D2-E522-EED6-67D6-946123CA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BA39-2FAD-C3FA-92BE-C220361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43A5A-E7E7-AACA-73AE-2F21F2DC8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AB3A0-5417-2531-AE16-538C8B656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931DE-5691-D8E2-5578-5F0ACB9FB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7735D-4542-7050-761B-7BE43A6F8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0864F-C0DE-8101-A089-60B612D6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73A8E-4D98-A410-8E37-0C14514A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FA2A8-7526-2218-7FD1-0779BAFF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C0B5-35D6-24A0-635E-E5234950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A2A6-9D63-75EC-FCC9-0ED28B5B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5A931-B025-DDA2-1FD6-5A7A49B0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E1FB6-E153-6CF4-9E54-1D7D275E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4ED64-BF0B-629D-B244-26321906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BA28D-94DA-5017-C81F-AD7E7149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C8668-E3BC-0AE3-FD7C-13BEB3C6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7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11C-DA84-9D6D-DC48-1849453F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47048-0BC8-BE4E-E7AD-9FBC0726C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06796-2A6E-380D-F73C-CEC7D30AE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3854-A837-FD51-C729-FF570AD9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5607A-BC9D-2A1D-E53F-C066A047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13477-83FD-EB21-9385-3DF357B4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6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4892-863E-798E-A51F-85181B07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E44E9-AC02-37B6-A6FB-6ADDB2418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72644-77C2-7484-DB89-DC7F43489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99F9F-9D31-8BF8-C2F8-D77A11FA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973EC-0995-E0E3-B982-2F81189E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E7B9C-EB8E-3C12-6AF6-56B19817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11BA4-B109-53E4-F465-A6200476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0D173-8007-2355-CCE6-82D34AB7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9909-4746-031E-5DCE-47B217EEE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468644-2C69-0646-BFEF-D0A1E2D8E82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FCE0B-4052-B699-4FF1-7A292D202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0955C-BFF0-90AC-8C7F-349DD2A14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EEB14C2-51DB-815A-451C-6AC12C7C2928}"/>
              </a:ext>
            </a:extLst>
          </p:cNvPr>
          <p:cNvSpPr txBox="1"/>
          <p:nvPr/>
        </p:nvSpPr>
        <p:spPr>
          <a:xfrm>
            <a:off x="575534" y="505175"/>
            <a:ext cx="9235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Lending Club Case Study: Analysing Loan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Defaults</a:t>
            </a: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AAB85-87A6-9529-EE3D-CFAC33F0D8BC}"/>
              </a:ext>
            </a:extLst>
          </p:cNvPr>
          <p:cNvSpPr txBox="1"/>
          <p:nvPr/>
        </p:nvSpPr>
        <p:spPr>
          <a:xfrm>
            <a:off x="575534" y="1688951"/>
            <a:ext cx="989354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Overview</a:t>
            </a:r>
          </a:p>
          <a:p>
            <a:endParaRPr lang="en-IN" sz="1400" b="1" u="sng" dirty="0"/>
          </a:p>
          <a:p>
            <a:r>
              <a:rPr lang="en-IN" sz="1400" dirty="0"/>
              <a:t>The company lends loans to urban customers, for the loan provided to the customer there are two probable outcomes:</a:t>
            </a:r>
          </a:p>
          <a:p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loan is paid up fully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loan is charged off (customer unable to pay loan)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r>
              <a:rPr lang="en-US" sz="1400" dirty="0"/>
              <a:t>To optimize the decision of approving loan in order to:</a:t>
            </a:r>
          </a:p>
          <a:p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Not approve loans to the customers who are likely to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IN" sz="1400" dirty="0"/>
              <a:t>Like most other lending companies, lending loans to ‘risky’ applicants is the largest source of financial loss (called credit loss).</a:t>
            </a:r>
            <a:endParaRPr lang="en-US" sz="1400" dirty="0"/>
          </a:p>
          <a:p>
            <a:r>
              <a:rPr lang="en-US" sz="1400" dirty="0"/>
              <a:t>This case study presents the analysis of historic loan data to present the factors which could lead to higher loan defaults.</a:t>
            </a:r>
          </a:p>
          <a:p>
            <a:endParaRPr lang="en-US" sz="1400" dirty="0"/>
          </a:p>
          <a:p>
            <a:r>
              <a:rPr lang="en-US" sz="1600" b="1" dirty="0"/>
              <a:t>Data Analyzed</a:t>
            </a:r>
          </a:p>
          <a:p>
            <a:endParaRPr lang="en-US" sz="1400" b="1" u="sng" dirty="0"/>
          </a:p>
          <a:p>
            <a:r>
              <a:rPr lang="en-US" sz="1400" dirty="0"/>
              <a:t>Loan data set </a:t>
            </a:r>
            <a:r>
              <a:rPr lang="en-IN" sz="1400" dirty="0"/>
              <a:t>for all loans issued through the time period 2007 to 2011.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309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8BA09-9AF8-43B5-937E-6A82DFE4DEEB}"/>
              </a:ext>
            </a:extLst>
          </p:cNvPr>
          <p:cNvSpPr txBox="1"/>
          <p:nvPr/>
        </p:nvSpPr>
        <p:spPr>
          <a:xfrm>
            <a:off x="283029" y="315686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5094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E7B33A-015F-796F-C44B-B0196244ACA7}"/>
              </a:ext>
            </a:extLst>
          </p:cNvPr>
          <p:cNvSpPr txBox="1"/>
          <p:nvPr/>
        </p:nvSpPr>
        <p:spPr>
          <a:xfrm>
            <a:off x="392655" y="277913"/>
            <a:ext cx="6099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Preparation</a:t>
            </a: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7D282-9E60-3196-2929-323535127823}"/>
              </a:ext>
            </a:extLst>
          </p:cNvPr>
          <p:cNvSpPr txBox="1"/>
          <p:nvPr/>
        </p:nvSpPr>
        <p:spPr>
          <a:xfrm>
            <a:off x="360382" y="1151068"/>
            <a:ext cx="10671586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Data Cleansing</a:t>
            </a:r>
          </a:p>
          <a:p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Data has </a:t>
            </a:r>
            <a:r>
              <a:rPr lang="en-IN" sz="1400" dirty="0"/>
              <a:t>39717 rows and 111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For the sake of having a clearer view we set a threshold of 75% non-null values to keep it in scope of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On deleting columns with more than 75% null values, 55 columns remain in the scope of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On taking a deeper look at the columns 8 more columns can be dropped,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IN" sz="1200" dirty="0"/>
              <a:t>['pymnt_plan','initial_list_status','collections_12_mths_ex_med','policy_code','application_type','acc_now_delinq','chargeoff_within_12_mths','tax_liens’]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IN" sz="1400" dirty="0"/>
              <a:t>Because all of these columns has one single value in all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r>
              <a:rPr lang="en-IN" sz="1600" b="1" dirty="0"/>
              <a:t>Null value processing and Derived Columns</a:t>
            </a:r>
          </a:p>
          <a:p>
            <a:pPr lvl="1"/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Columns: term, </a:t>
            </a:r>
            <a:r>
              <a:rPr lang="en-IN" sz="1400" dirty="0" err="1"/>
              <a:t>int_rate</a:t>
            </a:r>
            <a:r>
              <a:rPr lang="en-IN" sz="1400" dirty="0"/>
              <a:t>, </a:t>
            </a:r>
            <a:r>
              <a:rPr lang="en-IN" sz="1400" dirty="0" err="1"/>
              <a:t>revol_util</a:t>
            </a:r>
            <a:r>
              <a:rPr lang="en-IN" sz="1400" dirty="0"/>
              <a:t> are object in data set and are be converted to numeric types int64 and float64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emp_length_int</a:t>
            </a:r>
            <a:r>
              <a:rPr lang="en-IN" sz="1400" dirty="0"/>
              <a:t> (int64) is created from </a:t>
            </a:r>
            <a:r>
              <a:rPr lang="en-IN" sz="1400" dirty="0" err="1"/>
              <a:t>emp_length</a:t>
            </a:r>
            <a:r>
              <a:rPr lang="en-IN" sz="1400" dirty="0"/>
              <a:t> (object)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earliest_cr_line</a:t>
            </a:r>
            <a:r>
              <a:rPr lang="en-IN" sz="1400" dirty="0"/>
              <a:t> is MON_YER (JAN-07) kind of date in data set, converted it to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pub_rec_bankruptcies</a:t>
            </a:r>
            <a:r>
              <a:rPr lang="en-IN" sz="1400" dirty="0"/>
              <a:t> </a:t>
            </a:r>
            <a:r>
              <a:rPr lang="en-IN" sz="1400" dirty="0" err="1"/>
              <a:t>nll</a:t>
            </a:r>
            <a:r>
              <a:rPr lang="en-IN" sz="1400" dirty="0"/>
              <a:t> values are filled with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2270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1037F7-0295-538F-E251-A65546440075}"/>
              </a:ext>
            </a:extLst>
          </p:cNvPr>
          <p:cNvSpPr txBox="1"/>
          <p:nvPr/>
        </p:nvSpPr>
        <p:spPr>
          <a:xfrm>
            <a:off x="297836" y="112208"/>
            <a:ext cx="2862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Univariate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88A41-C9EA-F124-5BAC-DDCC7654431A}"/>
              </a:ext>
            </a:extLst>
          </p:cNvPr>
          <p:cNvSpPr txBox="1"/>
          <p:nvPr/>
        </p:nvSpPr>
        <p:spPr>
          <a:xfrm>
            <a:off x="393068" y="600165"/>
            <a:ext cx="1082219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Looked at distributions of single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Loan Amount Distribution (Histogram): Most loans are $5,000-$15,000, peaking at $10,000. Few above $30,000.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Interest Rate Distribution (Histogram): Rates cluster 10-15%, some up to 25%. Shows varied risk pricing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Log Annual Income Distribution (Histogram): Peaks around 11 (about $60,000), normal shape after log transform.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Home Ownership (Count Plot): Renters highest (~18,000), then mortgage (~16,000), own (~3,000), others negligible.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Loan Grade (Count Plot): B most common (~12,000), then A, C decreasing to 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26 columns are found to have outliers, summary of outliers is shown in python notebook</a:t>
            </a:r>
          </a:p>
          <a:p>
            <a:pPr lvl="1"/>
            <a:endParaRPr lang="en-IN" sz="14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9983C-0B69-FAF9-299C-22D87BD8B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36" y="2440868"/>
            <a:ext cx="3093142" cy="21114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9F61B6-745A-94E4-48B8-9F91BA936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539" y="2440592"/>
            <a:ext cx="3313340" cy="2237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DD41B6-1408-C03F-3089-D2A3D74EC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617" y="2440592"/>
            <a:ext cx="3496235" cy="22902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3DBF99-F8BE-052E-E3F0-3484A7BBF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60" y="4730879"/>
            <a:ext cx="3129983" cy="2068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CA535B-C546-C3AC-3222-BE9BA287E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9105" y="4678296"/>
            <a:ext cx="3092747" cy="21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1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10A6FD-8B9E-72AA-7936-34C4ED2B265D}"/>
              </a:ext>
            </a:extLst>
          </p:cNvPr>
          <p:cNvSpPr txBox="1"/>
          <p:nvPr/>
        </p:nvSpPr>
        <p:spPr>
          <a:xfrm>
            <a:off x="203498" y="78959"/>
            <a:ext cx="1152681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/>
              <a:t>Segmented Univariate Analysis</a:t>
            </a:r>
          </a:p>
          <a:p>
            <a:pPr>
              <a:buNone/>
            </a:pPr>
            <a:endParaRPr lang="en-I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IN" sz="1600" b="1" dirty="0"/>
              <a:t>Distributions split by groups like default status or grade.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Loan Amount by Default (Box Plot): Defaulters took larger loans (median ~$12,000) than non-defaulters (~$10,000).</a:t>
            </a:r>
            <a:endParaRPr lang="en-IN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DTI by Default (Box Plot): Defaulters show higher DTI (median ~17) vs ~15 for paid.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Interest Rate by Default (Box Plot): Defaulters had higher rates (median ~15%) vs ~11% for paid.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DAA31-92A9-F643-38CC-EFA12BFC5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8" y="2117539"/>
            <a:ext cx="3570119" cy="2333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656612-0508-3AE2-989F-D17C5645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019300"/>
            <a:ext cx="3531112" cy="2333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FEB2A2-D205-AAFF-0E7E-62CFB587D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914" y="2019301"/>
            <a:ext cx="3429392" cy="23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9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A38BBA-A912-CF21-2702-BC752B70D90A}"/>
              </a:ext>
            </a:extLst>
          </p:cNvPr>
          <p:cNvSpPr txBox="1"/>
          <p:nvPr/>
        </p:nvSpPr>
        <p:spPr>
          <a:xfrm>
            <a:off x="152400" y="168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Bivariate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7EC36-6F7F-79E4-F46C-49DC6C68FD47}"/>
              </a:ext>
            </a:extLst>
          </p:cNvPr>
          <p:cNvSpPr txBox="1"/>
          <p:nvPr/>
        </p:nvSpPr>
        <p:spPr>
          <a:xfrm>
            <a:off x="152400" y="412644"/>
            <a:ext cx="117783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Quantitative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'</a:t>
            </a:r>
            <a:r>
              <a:rPr lang="en-IN" sz="1400" dirty="0" err="1"/>
              <a:t>int_rate</a:t>
            </a:r>
            <a:r>
              <a:rPr lang="en-IN" sz="1400" dirty="0"/>
              <a:t>':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/>
              <a:t>Highest frequency of loans observed in interest range of 10-12.5 % interest rates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/>
              <a:t>Highest loan defaults observed by interest rate range 22.5-25(38%), 20-22.5(33%), 17.5-20 (26%), 15-17.5(22%)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/>
              <a:t>Loans from 15-25 % interest rates are most defaulted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'</a:t>
            </a:r>
            <a:r>
              <a:rPr lang="en-IN" sz="1400" dirty="0" err="1"/>
              <a:t>revol_util</a:t>
            </a:r>
            <a:r>
              <a:rPr lang="en-IN" sz="1400" dirty="0"/>
              <a:t>':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/>
              <a:t>More charge offs(compared to general data pattern) is observed in range of 50-95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/>
              <a:t>A high revolving balance on a loan means you are carrying over a large p  debt from one month to the next on a revolving credit account, such as a credit card or a revolving line of credit. Instead of paying your balance in full, you are only making minimum payments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revol_util</a:t>
            </a:r>
            <a:r>
              <a:rPr lang="en-IN" sz="1400" dirty="0"/>
              <a:t> = </a:t>
            </a:r>
            <a:r>
              <a:rPr lang="en-IN" sz="1400" dirty="0" err="1"/>
              <a:t>revol_bal</a:t>
            </a:r>
            <a:r>
              <a:rPr lang="en-IN" sz="1400" dirty="0"/>
              <a:t>/</a:t>
            </a:r>
            <a:r>
              <a:rPr lang="en-IN" sz="1400" dirty="0" err="1"/>
              <a:t>total_credit</a:t>
            </a:r>
            <a:endParaRPr lang="en-IN" sz="1400" dirty="0"/>
          </a:p>
          <a:p>
            <a:endParaRPr lang="en-US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3959AC-26F0-96F1-0F0F-A1024946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2" y="2695782"/>
            <a:ext cx="2895599" cy="22459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7A0CDA-2AE2-63B4-017B-ED0905B3F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1" y="2710889"/>
            <a:ext cx="2895599" cy="22308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D49124-3B71-F927-9335-F4F9B3988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55" y="2710888"/>
            <a:ext cx="2875345" cy="22308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231C9A-6157-2BC8-8ADC-E98C5D2EF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86" y="4941760"/>
            <a:ext cx="2656114" cy="20876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150063-8EF0-EB93-DC88-2492AA4544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014" y="4941759"/>
            <a:ext cx="2660773" cy="20876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691ED-2595-5CA3-AA5A-F26A5359D9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2714" y="4941759"/>
            <a:ext cx="2549088" cy="206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9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1FFE52-F027-D459-1549-9141BD0D1441}"/>
              </a:ext>
            </a:extLst>
          </p:cNvPr>
          <p:cNvSpPr txBox="1"/>
          <p:nvPr/>
        </p:nvSpPr>
        <p:spPr>
          <a:xfrm>
            <a:off x="293914" y="475480"/>
            <a:ext cx="11658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 'term’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60 Month term loan is more charged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General trend is people opt for 36 month loan more hence 36 month loans are more in number as well as more charged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General trend is people opt for 36 month loan more hence 36 month loans are more in number as well as more charged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But Although 60 month loans are opted less but whoever opts it has more chances of defaulting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 terms of </a:t>
            </a:r>
            <a:r>
              <a:rPr lang="en-US" sz="1400" dirty="0" err="1"/>
              <a:t>approx</a:t>
            </a:r>
            <a:r>
              <a:rPr lang="en-US" sz="1400" dirty="0"/>
              <a:t> ratio </a:t>
            </a:r>
            <a:r>
              <a:rPr lang="en-US" sz="1400" b="1" dirty="0"/>
              <a:t>36M - 3000/30000 (10%), 60M - 2500/10000 (25%)</a:t>
            </a:r>
          </a:p>
          <a:p>
            <a:r>
              <a:rPr lang="en-US" sz="1400" dirty="0"/>
              <a:t>-   </a:t>
            </a:r>
            <a:r>
              <a:rPr lang="en-US" sz="1400" b="1" dirty="0"/>
              <a:t>'grade'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General trend of loans given is B &gt; A &gt; C &gt; D &gt; E &gt; F &gt; 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Charge off % by grade </a:t>
            </a:r>
            <a:r>
              <a:rPr lang="en-US" sz="1400" b="1" dirty="0"/>
              <a:t>G(32) &gt; F(30%) &gt; E(25%) &gt; D (21%) &gt; C (16.6%) &gt; B (11.8%) &gt; A (6%)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80% grade G loans (worst performing) are of 60 months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mean </a:t>
            </a:r>
            <a:r>
              <a:rPr lang="en-US" sz="1400" dirty="0" err="1"/>
              <a:t>revol_util</a:t>
            </a:r>
            <a:r>
              <a:rPr lang="en-US" sz="1400" dirty="0"/>
              <a:t> for grade G loans is 71.4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-   </a:t>
            </a:r>
            <a:r>
              <a:rPr lang="en-US" sz="1400" b="1" dirty="0"/>
              <a:t>'</a:t>
            </a:r>
            <a:r>
              <a:rPr lang="en-US" sz="1400" b="1" dirty="0" err="1"/>
              <a:t>home_ownership</a:t>
            </a:r>
            <a:r>
              <a:rPr lang="en-US" sz="1400" b="1" dirty="0"/>
              <a:t>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Most charge offs are done by </a:t>
            </a:r>
            <a:r>
              <a:rPr lang="en-US" sz="1400" b="1" dirty="0"/>
              <a:t>'OTHER' category with 18.4% </a:t>
            </a:r>
            <a:r>
              <a:rPr lang="en-US" sz="1400" dirty="0"/>
              <a:t>charge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OTHER is a confusing category, there is also a NONE, this </a:t>
            </a:r>
            <a:r>
              <a:rPr lang="en-US" sz="1400" b="1" dirty="0"/>
              <a:t>needs to be clarified if it is conclusive enough.</a:t>
            </a:r>
          </a:p>
          <a:p>
            <a:r>
              <a:rPr lang="en-US" sz="1400" dirty="0"/>
              <a:t>-  </a:t>
            </a:r>
            <a:r>
              <a:rPr lang="en-US" sz="1400" b="1" dirty="0"/>
              <a:t> 'purpose'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Most charge offs done by loans with purpose</a:t>
            </a:r>
            <a:r>
              <a:rPr lang="en-US" sz="1400" b="1" dirty="0"/>
              <a:t>: </a:t>
            </a:r>
            <a:r>
              <a:rPr lang="en-US" sz="1400" b="1" dirty="0" err="1"/>
              <a:t>small_business</a:t>
            </a:r>
            <a:r>
              <a:rPr lang="en-US" sz="1400" b="1" dirty="0"/>
              <a:t> with 25% charge offs</a:t>
            </a:r>
          </a:p>
          <a:p>
            <a:endParaRPr lang="en-US" sz="1400" dirty="0"/>
          </a:p>
          <a:p>
            <a:r>
              <a:rPr lang="en-US" sz="1400" dirty="0"/>
              <a:t>-   </a:t>
            </a:r>
            <a:r>
              <a:rPr lang="en-US" sz="1400" b="1" dirty="0"/>
              <a:t>'</a:t>
            </a:r>
            <a:r>
              <a:rPr lang="en-US" sz="1400" b="1" dirty="0" err="1"/>
              <a:t>addr_state</a:t>
            </a:r>
            <a:r>
              <a:rPr lang="en-US" sz="1400" b="1" dirty="0"/>
              <a:t>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Most </a:t>
            </a:r>
            <a:r>
              <a:rPr lang="en-US" sz="1400" dirty="0" err="1"/>
              <a:t>charege</a:t>
            </a:r>
            <a:r>
              <a:rPr lang="en-US" sz="1400" dirty="0"/>
              <a:t> offs by </a:t>
            </a:r>
            <a:r>
              <a:rPr lang="en-US" sz="1400" b="1" dirty="0"/>
              <a:t>state - NV at 22% </a:t>
            </a:r>
            <a:r>
              <a:rPr lang="en-US" sz="1400" dirty="0"/>
              <a:t>deviation from general pattern </a:t>
            </a:r>
            <a:r>
              <a:rPr lang="en-US" sz="1400" dirty="0" err="1"/>
              <a:t>fo</a:t>
            </a:r>
            <a:r>
              <a:rPr lang="en-US" sz="1400" dirty="0"/>
              <a:t> 12-17 percent</a:t>
            </a:r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b="1" dirty="0"/>
              <a:t>'</a:t>
            </a:r>
            <a:r>
              <a:rPr lang="en-US" sz="1400" b="1" dirty="0" err="1"/>
              <a:t>earliest_cr_line</a:t>
            </a:r>
            <a:r>
              <a:rPr lang="en-US" sz="1400" b="1" dirty="0"/>
              <a:t>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Most defaulting customer started their credit relations </a:t>
            </a:r>
            <a:r>
              <a:rPr lang="en-US" sz="1400" b="1" dirty="0"/>
              <a:t>in 2007 (20%), 2006(19%), 1973 (18%)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471D5-BE78-B475-EACD-E8098A762254}"/>
              </a:ext>
            </a:extLst>
          </p:cNvPr>
          <p:cNvSpPr txBox="1"/>
          <p:nvPr/>
        </p:nvSpPr>
        <p:spPr>
          <a:xfrm>
            <a:off x="293914" y="0"/>
            <a:ext cx="2426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Categorical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2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75C7E-9D2B-5A75-A9DC-98CFBCAC5CB6}"/>
              </a:ext>
            </a:extLst>
          </p:cNvPr>
          <p:cNvSpPr txBox="1"/>
          <p:nvPr/>
        </p:nvSpPr>
        <p:spPr>
          <a:xfrm>
            <a:off x="555171" y="239486"/>
            <a:ext cx="9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37BCF-A891-B0C9-8674-899CA9FD9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219"/>
            <a:ext cx="2982685" cy="2233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47022-25A9-334E-1CEE-E93CE79E9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807" y="761219"/>
            <a:ext cx="2831193" cy="2137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F299A2-3423-1D4F-DEA3-B37F649B8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6" y="3429000"/>
            <a:ext cx="3704560" cy="2089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3C157B-5B02-F502-9CB2-108840EFA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424" y="3446125"/>
            <a:ext cx="3594311" cy="20722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31B36D-4DA9-A1E3-F801-E360AE28F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7953" y="3429000"/>
            <a:ext cx="3651274" cy="20722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06992A-1A8E-F833-FFD3-D435658585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6342" y="424152"/>
            <a:ext cx="3362779" cy="258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9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63F0A2-C836-2054-DAFB-379E6F01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570"/>
            <a:ext cx="5170714" cy="2699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40E38B-E7EE-6F7B-8BA1-EB781ED2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695" y="395566"/>
            <a:ext cx="5040582" cy="2537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B3AD5B-8D42-7478-FB34-E2A089D10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343" y="3522305"/>
            <a:ext cx="5464629" cy="26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0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EC973B-6D88-FF2C-0CB1-43DB11B72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77" y="2572745"/>
            <a:ext cx="3758293" cy="3772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0B31FD-8220-8C98-BA09-6A35D23C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72744"/>
            <a:ext cx="4634143" cy="3772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1DD6CF-3205-5544-C097-D76A268AA658}"/>
              </a:ext>
            </a:extLst>
          </p:cNvPr>
          <p:cNvSpPr txBox="1"/>
          <p:nvPr/>
        </p:nvSpPr>
        <p:spPr>
          <a:xfrm>
            <a:off x="718457" y="381000"/>
            <a:ext cx="9622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 rate ranges from, 15-25 has highest default ranges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be the interest rates are high due to </a:t>
            </a:r>
            <a:r>
              <a:rPr lang="en-US" dirty="0" err="1"/>
              <a:t>revol_util</a:t>
            </a:r>
            <a:r>
              <a:rPr lang="en-US" dirty="0"/>
              <a:t> of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high interest rates are also observed with high loan amounts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Loans at higher risk of default are exposing more money at risk</a:t>
            </a:r>
          </a:p>
        </p:txBody>
      </p:sp>
    </p:spTree>
    <p:extLst>
      <p:ext uri="{BB962C8B-B14F-4D97-AF65-F5344CB8AC3E}">
        <p14:creationId xmlns:p14="http://schemas.microsoft.com/office/powerpoint/2010/main" val="173210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1027</Words>
  <Application>Microsoft Macintosh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Fulara, Vaibhav</dc:creator>
  <cp:lastModifiedBy>Fulara, Vaibhav</cp:lastModifiedBy>
  <cp:revision>27</cp:revision>
  <dcterms:created xsi:type="dcterms:W3CDTF">2025-10-06T11:49:20Z</dcterms:created>
  <dcterms:modified xsi:type="dcterms:W3CDTF">2025-10-06T15:08:42Z</dcterms:modified>
</cp:coreProperties>
</file>