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6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/>
    <p:restoredTop sz="94698"/>
  </p:normalViewPr>
  <p:slideViewPr>
    <p:cSldViewPr snapToGrid="0">
      <p:cViewPr varScale="1">
        <p:scale>
          <a:sx n="134" d="100"/>
          <a:sy n="134" d="100"/>
        </p:scale>
        <p:origin x="1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968C2-E1FE-2ADE-0649-AF8CDACBC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E826C-6CB1-5582-144C-B420BBB30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830A6-90BB-563E-D386-997CC6C5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E595E-1A14-1CD0-C6DB-41BE3A11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EA7BB-3212-B34A-6465-856411E3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77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973BF-82C3-0B3B-95E7-54D2EC14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267A5-8DD4-666C-4D61-B977E016A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471AD-77D7-8413-F338-944B1E48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97E52-162B-445C-B3F6-2808EE30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B18CB-7558-F4AE-D00B-55C53F6C3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0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58FAD-A035-1459-F3F1-9678F4E85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C2438-6A09-8837-5D94-2618774C70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50B38-82A6-1388-467E-4BF8813C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15BEE-27CD-D319-AA85-EAAC5859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2154-D136-3099-8AB3-2AB5E191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5947-D7C0-F963-A93F-53654363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C4FB2-8CD3-05D1-1998-099A9B2C6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57FB7-0195-E538-93CC-3692174E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EED5-5BB9-E0E7-9561-382C8605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9220-8443-7177-F349-6B3A9F40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52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AADE-8B7C-C251-AFBD-78F2C2412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4AA5A4-9E42-4605-3C9A-0DADD4659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5D42A-1EEA-345D-016E-91168C32C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6315B-7CAE-DC40-E994-03CD79C1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D6187-0EB2-78A2-08DA-594B136EA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FE20B-A2D3-6328-C3D3-A2A1D1BB9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9705-E678-7DC3-AB89-7685728C7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31A82-F7A0-F5F8-380E-89E8ED95F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591DD-4772-6B22-9C05-308210B10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6C16A8-89ED-3AFB-59FA-81ACDB4A4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581D2-E522-EED6-67D6-946123CA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ABA39-2FAD-C3FA-92BE-C22036111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D43A5A-E7E7-AACA-73AE-2F21F2DC8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DAB3A0-5417-2531-AE16-538C8B656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9931DE-5691-D8E2-5578-5F0ACB9FB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C7735D-4542-7050-761B-7BE43A6F8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0864F-C0DE-8101-A089-60B612D60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073A8E-4D98-A410-8E37-0C14514AD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CFA2A8-7526-2218-7FD1-0779BAFF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C0B5-35D6-24A0-635E-E5234950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D5A2A6-9D63-75EC-FCC9-0ED28B5B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65A931-B025-DDA2-1FD6-5A7A49B0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E1FB6-E153-6CF4-9E54-1D7D275E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9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4ED64-BF0B-629D-B244-26321906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BA28D-94DA-5017-C81F-AD7E7149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C8668-E3BC-0AE3-FD7C-13BEB3C6A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D911C-DA84-9D6D-DC48-1849453F8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7048-0BC8-BE4E-E7AD-9FBC0726C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D06796-2A6E-380D-F73C-CEC7D30AE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03854-A837-FD51-C729-FF570AD9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5607A-BC9D-2A1D-E53F-C066A0477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13477-83FD-EB21-9385-3DF357B4D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6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4892-863E-798E-A51F-85181B071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3E44E9-AC02-37B6-A6FB-6ADDB2418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72644-77C2-7484-DB89-DC7F43489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99F9F-9D31-8BF8-C2F8-D77A11FA6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68644-2C69-0646-BFEF-D0A1E2D8E829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973EC-0995-E0E3-B982-2F81189E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7B9C-EB8E-3C12-6AF6-56B19817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11BA4-B109-53E4-F465-A6200476B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0D173-8007-2355-CCE6-82D34AB74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9909-4746-031E-5DCE-47B217EEE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468644-2C69-0646-BFEF-D0A1E2D8E829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FCE0B-4052-B699-4FF1-7A292D202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955C-BFF0-90AC-8C7F-349DD2A1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83D17-EF3C-0646-BDF3-D6057F135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EB14C2-51DB-815A-451C-6AC12C7C2928}"/>
              </a:ext>
            </a:extLst>
          </p:cNvPr>
          <p:cNvSpPr txBox="1"/>
          <p:nvPr/>
        </p:nvSpPr>
        <p:spPr>
          <a:xfrm>
            <a:off x="575534" y="505175"/>
            <a:ext cx="9235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Lending Club Case Study: Analysing Loan</a:t>
            </a: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Defaults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FAAB85-87A6-9529-EE3D-CFAC33F0D8BC}"/>
              </a:ext>
            </a:extLst>
          </p:cNvPr>
          <p:cNvSpPr txBox="1"/>
          <p:nvPr/>
        </p:nvSpPr>
        <p:spPr>
          <a:xfrm>
            <a:off x="727934" y="1413063"/>
            <a:ext cx="9893542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Overview</a:t>
            </a:r>
          </a:p>
          <a:p>
            <a:endParaRPr lang="en-IN" sz="1400" b="1" u="sng" dirty="0"/>
          </a:p>
          <a:p>
            <a:r>
              <a:rPr lang="en-IN" sz="1400" dirty="0"/>
              <a:t>The company lends loans to urban customers, for the loan provided to the customer there are two probable outcomes:</a:t>
            </a:r>
          </a:p>
          <a:p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loan is paid up fully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The loan is charged off (customer unable to pay loan)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US" sz="1400" dirty="0"/>
              <a:t>To optimize the decision of approving loan in order to :</a:t>
            </a:r>
          </a:p>
          <a:p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Not approve loans to the customers who are likely to default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IN" sz="1400" dirty="0"/>
              <a:t>Like most other lending companies, lending loans to ‘risky’ applicants is the largest source of financial loss (called credit loss).</a:t>
            </a:r>
            <a:endParaRPr lang="en-US" sz="1400" dirty="0"/>
          </a:p>
          <a:p>
            <a:r>
              <a:rPr lang="en-US" sz="1400" dirty="0"/>
              <a:t>This case study presents the analysis of historic loan data to present the factors which could lead to higher loan defaults.</a:t>
            </a:r>
          </a:p>
          <a:p>
            <a:endParaRPr lang="en-US" sz="1400" dirty="0"/>
          </a:p>
          <a:p>
            <a:r>
              <a:rPr lang="en-US" sz="1600" b="1" dirty="0"/>
              <a:t>Data Analyzed</a:t>
            </a:r>
          </a:p>
          <a:p>
            <a:endParaRPr lang="en-US" sz="1400" b="1" u="sng" dirty="0"/>
          </a:p>
          <a:p>
            <a:r>
              <a:rPr lang="en-US" sz="1400" dirty="0"/>
              <a:t>Loan data set </a:t>
            </a:r>
            <a:r>
              <a:rPr lang="en-IN" sz="1400" dirty="0"/>
              <a:t>for all loans issued through the time period 2007 to 2011.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30954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63F0A2-C836-2054-DAFB-379E6F013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3570"/>
            <a:ext cx="5170714" cy="26993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340E38B-E7EE-6F7B-8BA1-EB781ED2F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9695" y="395566"/>
            <a:ext cx="5040582" cy="25373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B3AD5B-8D42-7478-FB34-E2A089D10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143" y="3074630"/>
            <a:ext cx="5464629" cy="2626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7780C1-93B4-8035-411F-1317D5EE31B8}"/>
              </a:ext>
            </a:extLst>
          </p:cNvPr>
          <p:cNvSpPr txBox="1"/>
          <p:nvPr/>
        </p:nvSpPr>
        <p:spPr>
          <a:xfrm>
            <a:off x="3067050" y="6324600"/>
            <a:ext cx="7016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‘purpose’ small business is the riskiest category with 25% charge offs</a:t>
            </a:r>
          </a:p>
        </p:txBody>
      </p:sp>
    </p:spTree>
    <p:extLst>
      <p:ext uri="{BB962C8B-B14F-4D97-AF65-F5344CB8AC3E}">
        <p14:creationId xmlns:p14="http://schemas.microsoft.com/office/powerpoint/2010/main" val="4273900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C0B31FD-8220-8C98-BA09-6A35D23CF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72744"/>
            <a:ext cx="4634143" cy="3772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A1DD6CF-3205-5544-C097-D76A268AA658}"/>
              </a:ext>
            </a:extLst>
          </p:cNvPr>
          <p:cNvSpPr txBox="1"/>
          <p:nvPr/>
        </p:nvSpPr>
        <p:spPr>
          <a:xfrm>
            <a:off x="718457" y="381000"/>
            <a:ext cx="96229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Interest rate ranges from, 15-25 has highest default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May be the interest rates are high due to </a:t>
            </a:r>
            <a:r>
              <a:rPr lang="en-US" dirty="0" err="1"/>
              <a:t>revol_util</a:t>
            </a:r>
            <a:r>
              <a:rPr lang="en-US" dirty="0"/>
              <a:t> of customer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high interest rates are also observed with high loan amounts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Loans at higher risk of default are exposing more money at risk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619437-8CE5-BD79-932B-B74F15B17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71" y="2183623"/>
            <a:ext cx="3635629" cy="364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107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B8BA09-9AF8-43B5-937E-6A82DFE4DEEB}"/>
              </a:ext>
            </a:extLst>
          </p:cNvPr>
          <p:cNvSpPr txBox="1"/>
          <p:nvPr/>
        </p:nvSpPr>
        <p:spPr>
          <a:xfrm>
            <a:off x="283029" y="315686"/>
            <a:ext cx="1790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DE9FA-0F09-BF16-A4B9-95F132047798}"/>
              </a:ext>
            </a:extLst>
          </p:cNvPr>
          <p:cNvSpPr txBox="1"/>
          <p:nvPr/>
        </p:nvSpPr>
        <p:spPr>
          <a:xfrm>
            <a:off x="279627" y="866775"/>
            <a:ext cx="11731398" cy="5876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sng" dirty="0"/>
              <a:t>Interest rate, revolving utilization, term, grade, </a:t>
            </a:r>
            <a:r>
              <a:rPr lang="en-US" sz="1400" u="sng" dirty="0" err="1"/>
              <a:t>home_ownership</a:t>
            </a:r>
            <a:r>
              <a:rPr lang="en-US" sz="1400" u="sng" dirty="0"/>
              <a:t>, purpose, </a:t>
            </a:r>
            <a:r>
              <a:rPr lang="en-US" sz="1400" u="sng" dirty="0" err="1"/>
              <a:t>address_state</a:t>
            </a:r>
            <a:r>
              <a:rPr lang="en-US" sz="1400" u="sng" dirty="0"/>
              <a:t> and </a:t>
            </a:r>
            <a:r>
              <a:rPr lang="en-US" sz="1400" u="sng" dirty="0" err="1"/>
              <a:t>earliest_cr_line</a:t>
            </a:r>
            <a:r>
              <a:rPr lang="en-US" sz="1400" u="sng" dirty="0"/>
              <a:t> </a:t>
            </a:r>
            <a:r>
              <a:rPr lang="en-US" sz="1400" dirty="0"/>
              <a:t>seem to have direct impactful relationship with high ‘Charge offs’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Interest ranges between 15-25 have highest loan default percentage (charge off/total loan records)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Loan amounts are also increasing in range 15-25 with highest loan amounts being in 22.5-25% interest rate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Recommendation</a:t>
            </a:r>
            <a:r>
              <a:rPr lang="en-US" sz="1400" dirty="0"/>
              <a:t> would be to put a </a:t>
            </a:r>
            <a:r>
              <a:rPr lang="en-US" sz="1400" b="1" dirty="0"/>
              <a:t>cap loan amounts at higher interest rate to limit the losses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Loan term significantly impacts default rates. Although 36-month loans are more common</a:t>
            </a:r>
            <a:r>
              <a:rPr lang="en-IN" sz="1400" b="1" dirty="0"/>
              <a:t>, 60-month loans have a much higher proportion of defaults</a:t>
            </a:r>
            <a:r>
              <a:rPr lang="en-IN" sz="1400" dirty="0"/>
              <a:t>—about 25% of 60-month loans default compared to only 10% of 36-month loans. </a:t>
            </a:r>
            <a:r>
              <a:rPr lang="en-IN" sz="1400" u="sng" dirty="0"/>
              <a:t>This indicates that longer-term loans are riskier and more likely to result in charge-offs.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Credit grade is a strong indicator of loan default risk. </a:t>
            </a:r>
            <a:r>
              <a:rPr lang="en-IN" sz="1400" b="1" dirty="0"/>
              <a:t>Lower credit grades (such as F and G) have significantly higher default rates</a:t>
            </a:r>
            <a:r>
              <a:rPr lang="en-IN" sz="1400" dirty="0"/>
              <a:t>, with grade G experiencing defaults in over 30% of cases, compared to only 6% for grade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High Revolving utilization for a customer is also an indicator of risk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If revolving utilization crosses </a:t>
            </a:r>
            <a:r>
              <a:rPr lang="en-US" sz="1400" b="1" dirty="0"/>
              <a:t>70-75 mark it is safer to reject loans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Loans with purpose of </a:t>
            </a:r>
            <a:r>
              <a:rPr lang="en-US" sz="1400" b="1" dirty="0" err="1"/>
              <a:t>small_business</a:t>
            </a:r>
            <a:r>
              <a:rPr lang="en-US" sz="1400" b="1" dirty="0"/>
              <a:t>(25%) </a:t>
            </a:r>
            <a:r>
              <a:rPr lang="en-US" sz="1400" dirty="0"/>
              <a:t>and </a:t>
            </a:r>
            <a:r>
              <a:rPr lang="en-US" sz="1400" b="1" dirty="0"/>
              <a:t>renewable energy(18%) </a:t>
            </a:r>
            <a:r>
              <a:rPr lang="en-US" sz="1400" dirty="0"/>
              <a:t>has highest charge off rate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‘</a:t>
            </a:r>
            <a:r>
              <a:rPr lang="en-US" sz="1400" dirty="0" err="1"/>
              <a:t>earliest_cr_line</a:t>
            </a:r>
            <a:r>
              <a:rPr lang="en-US" sz="1400" dirty="0"/>
              <a:t> ’ seems to have interesting pattern where people starting their credit relations in </a:t>
            </a:r>
            <a:r>
              <a:rPr lang="en-US" sz="1400" b="1" dirty="0"/>
              <a:t>2007 (20%), 2006(19%), 1973 (18%)</a:t>
            </a:r>
            <a:r>
              <a:rPr lang="en-US" sz="1400" dirty="0"/>
              <a:t> has the most charge offs, it should be investigated what is common from new accounts policy perspective in these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Older credit relations are trusted with more loan amount </a:t>
            </a:r>
            <a:r>
              <a:rPr lang="en-US" sz="1400" dirty="0" err="1"/>
              <a:t>earliest_cr_line</a:t>
            </a:r>
            <a:r>
              <a:rPr lang="en-US" sz="1400" dirty="0"/>
              <a:t>  with 1973 had an average loan amount of ~13000 whereas for 2006-07 average loan amount is ~7000-7500.</a:t>
            </a:r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946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6E7B33A-015F-796F-C44B-B0196244ACA7}"/>
              </a:ext>
            </a:extLst>
          </p:cNvPr>
          <p:cNvSpPr txBox="1"/>
          <p:nvPr/>
        </p:nvSpPr>
        <p:spPr>
          <a:xfrm>
            <a:off x="392655" y="277913"/>
            <a:ext cx="60995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 Preparation</a:t>
            </a:r>
            <a:endParaRPr lang="en-IN" sz="2400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47D282-9E60-3196-2929-323535127823}"/>
              </a:ext>
            </a:extLst>
          </p:cNvPr>
          <p:cNvSpPr txBox="1"/>
          <p:nvPr/>
        </p:nvSpPr>
        <p:spPr>
          <a:xfrm>
            <a:off x="360382" y="1151068"/>
            <a:ext cx="10671586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Cleansing</a:t>
            </a:r>
          </a:p>
          <a:p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Data has </a:t>
            </a:r>
            <a:r>
              <a:rPr lang="en-IN" sz="1400" b="1" dirty="0"/>
              <a:t>39717 rows </a:t>
            </a:r>
            <a:r>
              <a:rPr lang="en-IN" sz="1400" dirty="0"/>
              <a:t>and </a:t>
            </a:r>
            <a:r>
              <a:rPr lang="en-IN" sz="1400" b="1" dirty="0"/>
              <a:t>111 columns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For the sake of having a clearer view we set a threshold of </a:t>
            </a:r>
            <a:r>
              <a:rPr lang="en-IN" sz="1400" b="1" dirty="0"/>
              <a:t>75% non-null values to keep </a:t>
            </a:r>
            <a:r>
              <a:rPr lang="en-IN" sz="1400" dirty="0"/>
              <a:t>it in scope of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On deleting columns with more than 75% null values, </a:t>
            </a:r>
            <a:r>
              <a:rPr lang="en-IN" sz="1400" b="1" dirty="0"/>
              <a:t>55 columns remain </a:t>
            </a:r>
            <a:r>
              <a:rPr lang="en-IN" sz="1400" dirty="0"/>
              <a:t>in the scope of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On taking a deeper look at the columns </a:t>
            </a:r>
            <a:r>
              <a:rPr lang="en-IN" sz="1400" b="1" dirty="0"/>
              <a:t>8 more columns can be dropped</a:t>
            </a:r>
            <a:r>
              <a:rPr lang="en-IN" sz="1400" dirty="0"/>
              <a:t>,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N" sz="1200" dirty="0"/>
              <a:t>['pymnt_plan','initial_list_status','collections_12_mths_ex_med','policy_code','application_type','acc_now_delinq','chargeoff_within_12_mths','tax_liens’]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IN" sz="1400" dirty="0"/>
              <a:t>Because all of these columns </a:t>
            </a:r>
            <a:r>
              <a:rPr lang="en-IN" sz="1400" b="1" dirty="0"/>
              <a:t>has one single value in all rows</a:t>
            </a:r>
            <a:r>
              <a:rPr lang="en-IN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r>
              <a:rPr lang="en-IN" sz="1600" b="1" dirty="0"/>
              <a:t>Null value/ Data Type processing also creating Derived Columns</a:t>
            </a:r>
          </a:p>
          <a:p>
            <a:pPr lvl="1"/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Columns: term, </a:t>
            </a:r>
            <a:r>
              <a:rPr lang="en-IN" sz="1400" dirty="0" err="1"/>
              <a:t>int_rate</a:t>
            </a:r>
            <a:r>
              <a:rPr lang="en-IN" sz="1400" dirty="0"/>
              <a:t>, </a:t>
            </a:r>
            <a:r>
              <a:rPr lang="en-IN" sz="1400" dirty="0" err="1"/>
              <a:t>revol_util</a:t>
            </a:r>
            <a:r>
              <a:rPr lang="en-IN" sz="1400" dirty="0"/>
              <a:t> are object in data set and are be converted to numeric types int64 and float64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emp_length_int</a:t>
            </a:r>
            <a:r>
              <a:rPr lang="en-IN" sz="1400" dirty="0"/>
              <a:t> (int64) is created from </a:t>
            </a:r>
            <a:r>
              <a:rPr lang="en-IN" sz="1400" dirty="0" err="1"/>
              <a:t>emp_length</a:t>
            </a:r>
            <a:r>
              <a:rPr lang="en-IN" sz="1400" dirty="0"/>
              <a:t> (object)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earliest_cr_line</a:t>
            </a:r>
            <a:r>
              <a:rPr lang="en-IN" sz="1400" dirty="0"/>
              <a:t> is MON_YER (JAN-07) kind of date in data set, converted it to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pub_rec_bankruptcies</a:t>
            </a:r>
            <a:r>
              <a:rPr lang="en-IN" sz="1400" dirty="0"/>
              <a:t> null values are filled with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12270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1037F7-0295-538F-E251-A65546440075}"/>
              </a:ext>
            </a:extLst>
          </p:cNvPr>
          <p:cNvSpPr txBox="1"/>
          <p:nvPr/>
        </p:nvSpPr>
        <p:spPr>
          <a:xfrm>
            <a:off x="276790" y="0"/>
            <a:ext cx="2656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Univariate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388A41-C9EA-F124-5BAC-DDCC7654431A}"/>
              </a:ext>
            </a:extLst>
          </p:cNvPr>
          <p:cNvSpPr txBox="1"/>
          <p:nvPr/>
        </p:nvSpPr>
        <p:spPr>
          <a:xfrm>
            <a:off x="276790" y="412794"/>
            <a:ext cx="108221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Looked at distributions of single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Loan Amount Distribution (Histogram): Most loans are $5,000-$15,000, peaking at $10,000. Few above $30,000.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Interest Rate Distribution (Histogram): Rates cluster 10-15%, some up to 25%. Shows varied risk pricing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Log Annual Income Distribution (Histogram): Peaks around 11 (about $60,000), normal shape after log transform.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Home Ownership (Count Plot): Renters highest (~18,000), then mortgage (~16,000), own (~3,000), others negligible.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Loan Grade (Count Plot): B most common (~12,000), then A, C decreasing to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26 columns are found to have outliers, summary of outliers is shown in python notebook</a:t>
            </a:r>
          </a:p>
          <a:p>
            <a:pPr lvl="1"/>
            <a:endParaRPr lang="en-IN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E9983C-0B69-FAF9-299C-22D87BD8B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6" y="2843656"/>
            <a:ext cx="3518406" cy="19378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9F61B6-745A-94E4-48B8-9F91BA936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68" y="2756184"/>
            <a:ext cx="3812381" cy="209288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DD41B6-1408-C03F-3089-D2A3D74EC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65" y="2756183"/>
            <a:ext cx="3812380" cy="20928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03DBF99-F8BE-052E-E3F0-3484A7BBF5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6" y="5032057"/>
            <a:ext cx="3416707" cy="17747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CA535B-C546-C3AC-3222-BE9BA287E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8650" y="4965035"/>
            <a:ext cx="3220295" cy="184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1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10A6FD-8B9E-72AA-7936-34C4ED2B265D}"/>
              </a:ext>
            </a:extLst>
          </p:cNvPr>
          <p:cNvSpPr txBox="1"/>
          <p:nvPr/>
        </p:nvSpPr>
        <p:spPr>
          <a:xfrm>
            <a:off x="203498" y="78959"/>
            <a:ext cx="11526819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400" b="1" dirty="0"/>
              <a:t>Segmented Univariate Analysis</a:t>
            </a:r>
          </a:p>
          <a:p>
            <a:pPr>
              <a:buNone/>
            </a:pPr>
            <a:endParaRPr lang="en-I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IN" sz="1600" b="1" dirty="0"/>
              <a:t>Distributions split by groups like default status or grade.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Loan Amount by Default (Box Plot): </a:t>
            </a:r>
            <a:r>
              <a:rPr lang="en-IN" sz="1400" b="1" dirty="0"/>
              <a:t>Defaulters took larger loans (median ~$12,000)</a:t>
            </a:r>
            <a:r>
              <a:rPr lang="en-IN" sz="1400" dirty="0"/>
              <a:t> than non-defaulters (~$10,000).</a:t>
            </a:r>
            <a:endParaRPr lang="en-IN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DTI by Default (Box Plot): Defaulters show higher DTI (median ~17) vs ~15 for paid.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Interest Rate by Default (Box Plot): Defaulters had higher rates (median ~15%) vs ~11% for paid.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8DAA31-92A9-F643-38CC-EFA12BFC5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8" y="2530444"/>
            <a:ext cx="3808981" cy="2727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56612-0508-3AE2-989F-D17C5645A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519" y="2530443"/>
            <a:ext cx="3692497" cy="25250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FEB2A2-D205-AAFF-0E7E-62CFB587D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7819" y="2530444"/>
            <a:ext cx="3692498" cy="252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9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EA38BBA-A912-CF21-2702-BC752B70D90A}"/>
              </a:ext>
            </a:extLst>
          </p:cNvPr>
          <p:cNvSpPr txBox="1"/>
          <p:nvPr/>
        </p:nvSpPr>
        <p:spPr>
          <a:xfrm>
            <a:off x="152400" y="168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Bivariate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17EC36-6F7F-79E4-F46C-49DC6C68FD47}"/>
              </a:ext>
            </a:extLst>
          </p:cNvPr>
          <p:cNvSpPr txBox="1"/>
          <p:nvPr/>
        </p:nvSpPr>
        <p:spPr>
          <a:xfrm>
            <a:off x="152400" y="412644"/>
            <a:ext cx="1177834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Quantitative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'</a:t>
            </a:r>
            <a:r>
              <a:rPr lang="en-IN" sz="1400" b="1" dirty="0" err="1"/>
              <a:t>int_rate</a:t>
            </a:r>
            <a:r>
              <a:rPr lang="en-IN" sz="1400" b="1" dirty="0"/>
              <a:t>':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Highest frequency of loans observed in interest range of 10-12.5 % interest rates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Highest loan defaults observed by interest rate </a:t>
            </a:r>
            <a:r>
              <a:rPr lang="en-IN" sz="1400" b="1" dirty="0"/>
              <a:t>range 22.5-25(38%), 20-22.5(33%), 17.5-20 (26%), 15-17.5(22%)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Loans from </a:t>
            </a:r>
            <a:r>
              <a:rPr lang="en-IN" sz="1400" b="1" dirty="0"/>
              <a:t>15-25 % interest rates are most defaulted</a:t>
            </a:r>
          </a:p>
          <a:p>
            <a:endParaRPr lang="en-US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A3959AC-26F0-96F1-0F0F-A1024946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781" y="1828416"/>
            <a:ext cx="2947704" cy="22863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97A0CDA-2AE2-63B4-017B-ED0905B3F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90" y="1863099"/>
            <a:ext cx="2877631" cy="22170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D49124-3B71-F927-9335-F4F9B3988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863099"/>
            <a:ext cx="2752725" cy="213573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FF0A81-DB1E-9633-15A1-663E680D5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775" y="4279810"/>
            <a:ext cx="6381750" cy="256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79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BA0DB41-E89C-9496-943C-48C745FE4EB8}"/>
              </a:ext>
            </a:extLst>
          </p:cNvPr>
          <p:cNvSpPr txBox="1"/>
          <p:nvPr/>
        </p:nvSpPr>
        <p:spPr>
          <a:xfrm>
            <a:off x="142874" y="489288"/>
            <a:ext cx="101441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b="1" dirty="0"/>
              <a:t>'</a:t>
            </a:r>
            <a:r>
              <a:rPr lang="en-IN" sz="1400" b="1" dirty="0" err="1"/>
              <a:t>revol_util</a:t>
            </a:r>
            <a:r>
              <a:rPr lang="en-IN" sz="1400" b="1" dirty="0"/>
              <a:t>':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More charge offs(compared to general data pattern) is observed in </a:t>
            </a:r>
            <a:r>
              <a:rPr lang="en-IN" sz="1400" b="1" dirty="0"/>
              <a:t>range of 50-95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/>
              <a:t>A high revolving balance on a loan means you are carrying over a large p  debt from one month to the next on a revolving credit account, such as a credit card or a revolving line of credit. Instead of paying your balance in full, you are only making minimum payments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IN" sz="1400" dirty="0" err="1"/>
              <a:t>revol_util</a:t>
            </a:r>
            <a:r>
              <a:rPr lang="en-IN" sz="1400" dirty="0"/>
              <a:t> = </a:t>
            </a:r>
            <a:r>
              <a:rPr lang="en-IN" sz="1400" dirty="0" err="1"/>
              <a:t>revol_bal</a:t>
            </a:r>
            <a:r>
              <a:rPr lang="en-IN" sz="1400" dirty="0"/>
              <a:t>/</a:t>
            </a:r>
            <a:r>
              <a:rPr lang="en-IN" sz="1400" dirty="0" err="1"/>
              <a:t>total_credit</a:t>
            </a:r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A3CB4-70D6-70C7-473A-4C54DB816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9" y="2727625"/>
            <a:ext cx="3497929" cy="27492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EDE07F-1A51-4B71-9883-0A46AE9C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859" y="2727625"/>
            <a:ext cx="3681414" cy="28883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11BBC-4D0B-74C3-02BD-CB4DE3CA6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654" y="2727625"/>
            <a:ext cx="3531267" cy="286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32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1FFE52-F027-D459-1549-9141BD0D1441}"/>
              </a:ext>
            </a:extLst>
          </p:cNvPr>
          <p:cNvSpPr txBox="1"/>
          <p:nvPr/>
        </p:nvSpPr>
        <p:spPr>
          <a:xfrm>
            <a:off x="239486" y="475480"/>
            <a:ext cx="1165860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-   'term’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60 Month term loan is more charged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General trend is people opt for 36 month loan more hence 36 month loans are more in number as well as more charged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General trend is people opt for 36 month loan more hence 36 month loans are more in number as well as more charged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But Although 60 month loans are opted less but whoever opts it has more chances of defaulting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in terms of </a:t>
            </a:r>
            <a:r>
              <a:rPr lang="en-US" sz="1400" dirty="0" err="1"/>
              <a:t>approx</a:t>
            </a:r>
            <a:r>
              <a:rPr lang="en-US" sz="1400" dirty="0"/>
              <a:t> ratio </a:t>
            </a:r>
            <a:r>
              <a:rPr lang="en-US" sz="1400" b="1" dirty="0"/>
              <a:t>36M - 3000/30000 (10%), 60M - 2500/10000 (25%)</a:t>
            </a:r>
          </a:p>
          <a:p>
            <a:r>
              <a:rPr lang="en-US" sz="1400" dirty="0"/>
              <a:t>-   </a:t>
            </a:r>
            <a:r>
              <a:rPr lang="en-US" sz="1400" b="1" dirty="0"/>
              <a:t>'grade'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General trend of loans given is B &gt; A &gt; C &gt; D &gt; E &gt; F &gt;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Charge off % by grade </a:t>
            </a:r>
            <a:r>
              <a:rPr lang="en-US" sz="1400" b="1" dirty="0"/>
              <a:t>G(32%) &gt; F(30%) &gt; E(25%) &gt; D (21%) &gt; C (16.6%) &gt; B (11.8%) &gt; A (6%)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80% grade G loans (worst performing) are of 60 months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mean </a:t>
            </a:r>
            <a:r>
              <a:rPr lang="en-US" sz="1400" dirty="0" err="1"/>
              <a:t>revol_util</a:t>
            </a:r>
            <a:r>
              <a:rPr lang="en-US" sz="1400" dirty="0"/>
              <a:t> for grade G loans is 71.4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-   </a:t>
            </a:r>
            <a:r>
              <a:rPr lang="en-US" sz="1400" b="1" dirty="0"/>
              <a:t>'</a:t>
            </a:r>
            <a:r>
              <a:rPr lang="en-US" sz="1400" b="1" dirty="0" err="1"/>
              <a:t>home_ownership</a:t>
            </a:r>
            <a:r>
              <a:rPr lang="en-US" sz="1400" b="1" dirty="0"/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Most charge offs are done by </a:t>
            </a:r>
            <a:r>
              <a:rPr lang="en-US" sz="1400" b="1" dirty="0"/>
              <a:t>'OTHER' category with 18.4% </a:t>
            </a:r>
            <a:r>
              <a:rPr lang="en-US" sz="1400" dirty="0"/>
              <a:t>charge 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OTHER is a confusing category, there is also a NONE, this </a:t>
            </a:r>
            <a:r>
              <a:rPr lang="en-US" sz="1400" b="1" dirty="0"/>
              <a:t>needs to be clarified if it is conclusive enough.</a:t>
            </a:r>
          </a:p>
          <a:p>
            <a:r>
              <a:rPr lang="en-US" sz="1400" dirty="0"/>
              <a:t>-  </a:t>
            </a:r>
            <a:r>
              <a:rPr lang="en-US" sz="1400" b="1" dirty="0"/>
              <a:t> 'purpose'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Most charge offs done by loans with purpose</a:t>
            </a:r>
            <a:r>
              <a:rPr lang="en-US" sz="1400" b="1" dirty="0"/>
              <a:t>: </a:t>
            </a:r>
            <a:r>
              <a:rPr lang="en-US" sz="1400" b="1" dirty="0" err="1"/>
              <a:t>small_business</a:t>
            </a:r>
            <a:r>
              <a:rPr lang="en-US" sz="1400" b="1" dirty="0"/>
              <a:t> with 25% charge offs</a:t>
            </a:r>
          </a:p>
          <a:p>
            <a:endParaRPr lang="en-US" sz="1400" dirty="0"/>
          </a:p>
          <a:p>
            <a:r>
              <a:rPr lang="en-US" sz="1400" dirty="0"/>
              <a:t>-   </a:t>
            </a:r>
            <a:r>
              <a:rPr lang="en-US" sz="1400" b="1" dirty="0"/>
              <a:t>'</a:t>
            </a:r>
            <a:r>
              <a:rPr lang="en-US" sz="1400" b="1" dirty="0" err="1"/>
              <a:t>addr_state</a:t>
            </a:r>
            <a:r>
              <a:rPr lang="en-US" sz="1400" b="1" dirty="0"/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Most </a:t>
            </a:r>
            <a:r>
              <a:rPr lang="en-US" sz="1400" dirty="0" err="1"/>
              <a:t>charege</a:t>
            </a:r>
            <a:r>
              <a:rPr lang="en-US" sz="1400" dirty="0"/>
              <a:t> offs by </a:t>
            </a:r>
            <a:r>
              <a:rPr lang="en-US" sz="1400" b="1" dirty="0"/>
              <a:t>state - NV at 22% </a:t>
            </a:r>
            <a:r>
              <a:rPr lang="en-US" sz="1400" dirty="0"/>
              <a:t>deviation from general pattern </a:t>
            </a:r>
            <a:r>
              <a:rPr lang="en-US" sz="1400" dirty="0" err="1"/>
              <a:t>fo</a:t>
            </a:r>
            <a:r>
              <a:rPr lang="en-US" sz="1400" dirty="0"/>
              <a:t> 12-17 percent</a:t>
            </a:r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b="1" dirty="0"/>
              <a:t>'</a:t>
            </a:r>
            <a:r>
              <a:rPr lang="en-US" sz="1400" b="1" dirty="0" err="1"/>
              <a:t>earliest_cr_line</a:t>
            </a:r>
            <a:r>
              <a:rPr lang="en-US" sz="1400" b="1" dirty="0"/>
              <a:t>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Most defaulting customer started their credit relations </a:t>
            </a:r>
            <a:r>
              <a:rPr lang="en-US" sz="1400" b="1" dirty="0"/>
              <a:t>in 2007 (20%), 2006(19%), 1973 (18%)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E471D5-BE78-B475-EACD-E8098A762254}"/>
              </a:ext>
            </a:extLst>
          </p:cNvPr>
          <p:cNvSpPr txBox="1"/>
          <p:nvPr/>
        </p:nvSpPr>
        <p:spPr>
          <a:xfrm>
            <a:off x="293914" y="0"/>
            <a:ext cx="2426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Categorical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22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9975C7E-9D2B-5A75-A9DC-98CFBCAC5CB6}"/>
              </a:ext>
            </a:extLst>
          </p:cNvPr>
          <p:cNvSpPr txBox="1"/>
          <p:nvPr/>
        </p:nvSpPr>
        <p:spPr>
          <a:xfrm>
            <a:off x="126546" y="0"/>
            <a:ext cx="910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F37BCF-A891-B0C9-8674-899CA9FD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963" y="4654485"/>
            <a:ext cx="2908491" cy="21775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F299A2-3423-1D4F-DEA3-B37F649B8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64" y="5149820"/>
            <a:ext cx="2982685" cy="1682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3C157B-5B02-F502-9CB2-108840EFA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64" y="3385637"/>
            <a:ext cx="3060039" cy="1764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06992A-1A8E-F833-FFD3-D43565858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962" y="208863"/>
            <a:ext cx="2851273" cy="21946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64E7B93-6BDD-B584-2738-CB868AF275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2204" y="2464687"/>
            <a:ext cx="2736032" cy="20664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7D4B0EF-5BE6-7F5F-C3C6-14AA817F53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148" y="1657166"/>
            <a:ext cx="2982685" cy="169276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7EA5AA-C98C-BB50-1396-298E9922E916}"/>
              </a:ext>
            </a:extLst>
          </p:cNvPr>
          <p:cNvSpPr txBox="1"/>
          <p:nvPr/>
        </p:nvSpPr>
        <p:spPr>
          <a:xfrm>
            <a:off x="108971" y="547851"/>
            <a:ext cx="330304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Comparison of loan terms for 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total loans vs paid loans vs charged off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 60M loans are charged of more</a:t>
            </a:r>
          </a:p>
          <a:p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CB0DA1-3D7C-03C1-09E7-17F754A34154}"/>
              </a:ext>
            </a:extLst>
          </p:cNvPr>
          <p:cNvSpPr txBox="1"/>
          <p:nvPr/>
        </p:nvSpPr>
        <p:spPr>
          <a:xfrm>
            <a:off x="6096001" y="1437588"/>
            <a:ext cx="289275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Grades by most default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G&gt;F&gt;E&gt;D&gt;C&gt;B&gt;A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Revolving utilization increases with grade A&lt;B&lt;C&lt;D&lt;E&lt;F&lt;G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Interest rates increase with grade A&lt;B&lt;C&lt;D&lt;E&lt;F&lt;G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That should mean more defaults are happening with high interest rate and high revolving </a:t>
            </a:r>
            <a:r>
              <a:rPr lang="en-US" sz="1400" dirty="0" err="1"/>
              <a:t>utilisation</a:t>
            </a:r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4789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C9AA58-B695-D6EA-B58B-F8E14331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799" y="518041"/>
            <a:ext cx="4260676" cy="243667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2455D76-8947-650E-2443-9B8354DD4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5" y="3610428"/>
            <a:ext cx="3784937" cy="30745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85A1A4-14A3-1F23-6304-0102CF0A946B}"/>
              </a:ext>
            </a:extLst>
          </p:cNvPr>
          <p:cNvSpPr txBox="1"/>
          <p:nvPr/>
        </p:nvSpPr>
        <p:spPr>
          <a:xfrm>
            <a:off x="152401" y="4010867"/>
            <a:ext cx="548339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Loan Status by Term For Grade 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More Charge offs observed in 60M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Grade G mostly have 60M term loans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It is very clear that the financier wants to monetize more on Grade G with higher interest rates, term and loan amount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But Grade G also comes with risk of more defaults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7F033B-A84B-9CC9-5335-3713D6764A65}"/>
              </a:ext>
            </a:extLst>
          </p:cNvPr>
          <p:cNvSpPr txBox="1"/>
          <p:nvPr/>
        </p:nvSpPr>
        <p:spPr>
          <a:xfrm>
            <a:off x="1028701" y="518041"/>
            <a:ext cx="448493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Ownership Split by loan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Category has highest charge offs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Rent is second highest charge off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is very less in quantity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Conclusion would be to be more careful for RENT category while approving loan</a:t>
            </a:r>
          </a:p>
        </p:txBody>
      </p:sp>
    </p:spTree>
    <p:extLst>
      <p:ext uri="{BB962C8B-B14F-4D97-AF65-F5344CB8AC3E}">
        <p14:creationId xmlns:p14="http://schemas.microsoft.com/office/powerpoint/2010/main" val="2550810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1546</Words>
  <Application>Microsoft Macintosh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Fulara, Vaibhav</dc:creator>
  <cp:lastModifiedBy>Fulara, Vaibhav</cp:lastModifiedBy>
  <cp:revision>50</cp:revision>
  <dcterms:created xsi:type="dcterms:W3CDTF">2025-10-06T11:49:20Z</dcterms:created>
  <dcterms:modified xsi:type="dcterms:W3CDTF">2025-10-07T13:41:12Z</dcterms:modified>
</cp:coreProperties>
</file>