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9"/>
  </p:notesMasterIdLst>
  <p:sldIdLst>
    <p:sldId id="256" r:id="rId2"/>
    <p:sldId id="257" r:id="rId3"/>
    <p:sldId id="303" r:id="rId4"/>
    <p:sldId id="259" r:id="rId5"/>
    <p:sldId id="261" r:id="rId6"/>
    <p:sldId id="30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33645" autoAdjust="0"/>
  </p:normalViewPr>
  <p:slideViewPr>
    <p:cSldViewPr>
      <p:cViewPr varScale="1">
        <p:scale>
          <a:sx n="71" d="100"/>
          <a:sy n="71" d="100"/>
        </p:scale>
        <p:origin x="1044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BF6A1-CEEE-4572-909F-18C4E8FF9D5F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23AF-504F-492F-AF95-274156FD2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5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23AF-504F-492F-AF95-274156FD28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5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00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9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3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67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62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2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47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8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G-learn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VG-learner/IBM-Applied-DS-cape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rasgungore/ibm-data-science/blob/main/10%20-%20Applied%20Data%20Science%20Capstone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rasgungore/ibm-data-science/blob/main/10%20-%20Applied%20Data%20Science%20Capstone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VELLIYANGIRI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3"/>
              </a:rPr>
              <a:t>https://github.com/VG-learner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11-12-2023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0F8C0B-D712-5260-39FC-6BE31ABF9982}"/>
              </a:ext>
            </a:extLst>
          </p:cNvPr>
          <p:cNvSpPr/>
          <p:nvPr/>
        </p:nvSpPr>
        <p:spPr>
          <a:xfrm>
            <a:off x="304800" y="228600"/>
            <a:ext cx="1447800" cy="139388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473101-0121-352A-2FD5-296546DF8DAC}"/>
              </a:ext>
            </a:extLst>
          </p:cNvPr>
          <p:cNvSpPr/>
          <p:nvPr/>
        </p:nvSpPr>
        <p:spPr>
          <a:xfrm>
            <a:off x="483108" y="438012"/>
            <a:ext cx="1447800" cy="13938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Data 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81000" y="1752600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https://github.com/arasgungore/ibm-data-science/blob/main/10%20-%20Applied%20Data%20Science%20Capstone/Data%20wrangling.ipynb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EDA with Data 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https://github.com/arasgungore/ibm-data-science/blob/main/10%20-%20Applied%20Data%20Science%20Capstone/EDA%20with%20Visualization.ipynb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957178"/>
            <a:ext cx="324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https://github.com/arasgungore/ibm-data-science/blob/main/10%20-%20Applied%20Data%20Science%20Capstone/EDA%20with%20SQL.ipynb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43280"/>
            <a:ext cx="8733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Build an interactive map with 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1335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https://github.com/arasgungore/ibm-data-science/blob/main/10%20-%20Applied%20Data%20Science%20Capstone/Interactive%20Visual%20Analytics%20with%20Folium.ipynb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https://github.com/arasgungore/ibm-data-science/blob/main/10%20-%20Applied%20Data%20Science%20Capstone/spacex_dash_app.py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96" y="723868"/>
            <a:ext cx="79190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Predictive analysis 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https://github.com/arasgungore/ibm-data-science/blob/main/10%20-%20Applied%20Data%20Science%20Capstone/Machine%20Learning%20Prediction.ipynb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4D6-F415-79A8-0C21-2B124091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Results	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34B2D-6A18-EB0D-953B-3DE120FB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0000"/>
            <a:ext cx="6900332" cy="388143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3B5F327-83BF-0EB2-1DC1-43354628605E}"/>
              </a:ext>
            </a:extLst>
          </p:cNvPr>
          <p:cNvSpPr txBox="1"/>
          <p:nvPr/>
        </p:nvSpPr>
        <p:spPr>
          <a:xfrm>
            <a:off x="677334" y="538734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925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6850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Flight Number vs. Launch 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5099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Launch 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9080" y="2511731"/>
            <a:ext cx="2814320" cy="292067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30" dirty="0">
                <a:latin typeface="Arial Rounded MT Bold" panose="020F0704030504030204" pitchFamily="34" charset="0"/>
                <a:cs typeface="Carlito"/>
              </a:rPr>
              <a:t>Executive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Summary</a:t>
            </a: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(3)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5" dirty="0">
                <a:latin typeface="Arial Rounded MT Bold" panose="020F0704030504030204" pitchFamily="34" charset="0"/>
                <a:cs typeface="Carlito"/>
              </a:rPr>
              <a:t>Introduction</a:t>
            </a:r>
            <a:r>
              <a:rPr lang="en-US" sz="2200" spc="-4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(4)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latin typeface="Arial Rounded MT Bold" panose="020F0704030504030204" pitchFamily="34" charset="0"/>
                <a:cs typeface="Carlito"/>
              </a:rPr>
              <a:t>Methodology</a:t>
            </a:r>
            <a:r>
              <a:rPr lang="en-US" sz="2200" spc="-6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5" dirty="0">
                <a:latin typeface="Arial Rounded MT Bold" panose="020F0704030504030204" pitchFamily="34" charset="0"/>
                <a:cs typeface="Carlito"/>
              </a:rPr>
              <a:t>Results</a:t>
            </a:r>
            <a:r>
              <a:rPr lang="en-US" sz="220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(16)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latin typeface="Arial Rounded MT Bold" panose="020F0704030504030204" pitchFamily="34" charset="0"/>
                <a:cs typeface="Carlito"/>
              </a:rPr>
              <a:t>Conclusion</a:t>
            </a:r>
            <a:r>
              <a:rPr lang="en-US" sz="2200" spc="-8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(46)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latin typeface="Arial Rounded MT Bold" panose="020F0704030504030204" pitchFamily="34" charset="0"/>
                <a:cs typeface="Carlito"/>
              </a:rPr>
              <a:t>Appendix</a:t>
            </a:r>
            <a:r>
              <a:rPr lang="en-US" sz="2200" spc="-90" dirty="0"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z="2200" spc="-15" dirty="0">
                <a:latin typeface="Arial Rounded MT Bold" panose="020F0704030504030204" pitchFamily="34" charset="0"/>
                <a:cs typeface="Carlito"/>
              </a:rPr>
              <a:t>(47)</a:t>
            </a:r>
            <a:endParaRPr lang="en-US" sz="2200" dirty="0">
              <a:latin typeface="Arial Rounded MT Bold" panose="020F070403050403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70276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Success rate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5129530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70221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Flight Number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193665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564682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3682"/>
            <a:ext cx="65201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Launch Success Yearly 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All Launch Site 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041362"/>
            <a:ext cx="683339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5028185" cy="366972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175" y="836685"/>
            <a:ext cx="9496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Launch Site Names Beginning with 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5441364"/>
            <a:ext cx="7891339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Total Payload Mass from 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74063" y="4487193"/>
            <a:ext cx="7010400" cy="134588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1828800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Average Payload Mass by F9 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23899" y="4800600"/>
            <a:ext cx="7767701" cy="135062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1752600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920860"/>
            <a:ext cx="9655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First Successful Ground Pad Landing 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4729900"/>
            <a:ext cx="7924800" cy="18092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1828800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58C-EFF7-E909-CAF5-F8AB371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IN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IN" u="heavy" spc="-370" dirty="0">
                <a:uFill>
                  <a:solidFill>
                    <a:srgbClr val="7D7D7D"/>
                  </a:solidFill>
                </a:uFill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B89-AF88-554C-CD95-8F8E0427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1"/>
            <a:ext cx="9533466" cy="4212562"/>
          </a:xfrm>
        </p:spPr>
        <p:txBody>
          <a:bodyPr>
            <a:norm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Collected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from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public SpaceX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API and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Wikipedia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page.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Created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labels 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column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‘class’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which classifies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landings.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Explored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SQL, 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visualization,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folium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maps,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dashboards.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Gathered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relevant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columns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 </a:t>
            </a:r>
            <a:r>
              <a:rPr lang="en-US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as 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features.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Changed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categorical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variables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binary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one hot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encoding. 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Standardized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used </a:t>
            </a:r>
            <a:r>
              <a:rPr lang="en-US" spc="-20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GridSearchCV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to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find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best 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parameters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for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 learning  models.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Visualize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 score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of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models.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Four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learning models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were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produced: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Logistic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Regression,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Support </a:t>
            </a:r>
            <a:r>
              <a:rPr lang="en-US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Vector 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Machine,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Decision </a:t>
            </a:r>
            <a:r>
              <a:rPr lang="en-US" spc="-8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Tree </a:t>
            </a:r>
            <a:r>
              <a:rPr lang="en-US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Classifier,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K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Nearest Neighbors.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All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produced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similar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results 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with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 </a:t>
            </a:r>
            <a:r>
              <a:rPr lang="en-US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rate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of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about 83.33%. All models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over </a:t>
            </a:r>
            <a:r>
              <a:rPr lang="en-US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predicted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landings.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More 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is </a:t>
            </a:r>
            <a:r>
              <a:rPr lang="en-US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needed </a:t>
            </a:r>
            <a:r>
              <a:rPr lang="en-US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for </a:t>
            </a:r>
            <a:r>
              <a:rPr lang="en-US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better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 </a:t>
            </a:r>
            <a:r>
              <a:rPr lang="en-US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determination </a:t>
            </a:r>
            <a:r>
              <a:rPr lang="en-US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</a:t>
            </a:r>
            <a:r>
              <a:rPr lang="en-US" spc="204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accuracy.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9105265" cy="18049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dirty="0">
                <a:latin typeface="Arial Rounded MT Bold" panose="020F0704030504030204" pitchFamily="34" charset="0"/>
              </a:rPr>
              <a:t>Successful Drone Ship Landing with Payload  Between 4000 and 6000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4751807"/>
            <a:ext cx="7391400" cy="8879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828800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957178"/>
            <a:ext cx="9310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Total Number of Each Mission 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553200" y="2030983"/>
            <a:ext cx="4374514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175260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823721"/>
            <a:ext cx="9438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Boosters that Carried Maximum 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65578" y="320040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51713"/>
            <a:ext cx="9384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2015 Failed Drone Ship Landing 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1881" y="4220337"/>
            <a:ext cx="7948781" cy="13362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882" y="1880205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41122"/>
            <a:ext cx="8011795" cy="118942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3200" dirty="0">
                <a:latin typeface="Arial Rounded MT Bold" panose="020F0704030504030204" pitchFamily="34" charset="0"/>
              </a:rPr>
              <a:t>Ranking Counts of Successful Landings  Between 2010-06-04 and 2017-03-20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1532" y="4441147"/>
            <a:ext cx="8382000" cy="179946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32" y="1876498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0174"/>
            <a:ext cx="8596668" cy="132080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57800" y="3094611"/>
            <a:ext cx="4863288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172" y="2895600"/>
            <a:ext cx="4349496" cy="2721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4" y="-156591"/>
            <a:ext cx="8596668" cy="132080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5141214"/>
            <a:ext cx="7506388" cy="131228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188" y="1705357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9188" y="3504057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9600" y="1142193"/>
            <a:ext cx="6793230" cy="3865482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2400" u="heavy" spc="-20" dirty="0">
                <a:uFill>
                  <a:solidFill>
                    <a:srgbClr val="BB562C"/>
                  </a:solidFill>
                </a:uFill>
                <a:latin typeface="Arial Rounded MT Bold" panose="020F0704030504030204" pitchFamily="34" charset="0"/>
                <a:cs typeface="Arial" panose="020B0604020202020204" pitchFamily="34" charset="0"/>
              </a:rPr>
              <a:t>Background:</a:t>
            </a:r>
            <a:endParaRPr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Commercial </a:t>
            </a: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Age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is</a:t>
            </a:r>
            <a:r>
              <a:rPr spc="5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Here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X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has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best pricing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($62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million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vs.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$165 million</a:t>
            </a:r>
            <a:r>
              <a:rPr spc="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USD)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Largely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due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ability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recover </a:t>
            </a: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part </a:t>
            </a:r>
            <a:r>
              <a:rPr dirty="0">
                <a:latin typeface="Arial Rounded MT Bold" panose="020F0704030504030204" pitchFamily="34" charset="0"/>
                <a:cs typeface="Arial" panose="020B0604020202020204" pitchFamily="34" charset="0"/>
              </a:rPr>
              <a:t>of </a:t>
            </a:r>
            <a:r>
              <a:rPr spc="-45" dirty="0">
                <a:latin typeface="Arial Rounded MT Bold" panose="020F0704030504030204" pitchFamily="34" charset="0"/>
                <a:cs typeface="Arial" panose="020B0604020202020204" pitchFamily="34" charset="0"/>
              </a:rPr>
              <a:t>rocket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(Stage</a:t>
            </a:r>
            <a:r>
              <a:rPr spc="1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1)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15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Y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wants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compete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with </a:t>
            </a: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</a:t>
            </a:r>
            <a:r>
              <a:rPr spc="6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X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28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144780" algn="ctr">
              <a:lnSpc>
                <a:spcPct val="100000"/>
              </a:lnSpc>
            </a:pPr>
            <a:r>
              <a:rPr sz="2400" u="heavy" spc="-20" dirty="0">
                <a:uFill>
                  <a:solidFill>
                    <a:srgbClr val="BB562C"/>
                  </a:solidFill>
                </a:uFill>
                <a:latin typeface="Arial Rounded MT Bold" panose="020F0704030504030204" pitchFamily="34" charset="0"/>
                <a:cs typeface="Arial" panose="020B0604020202020204" pitchFamily="34" charset="0"/>
              </a:rPr>
              <a:t>Problem:</a:t>
            </a:r>
            <a:endParaRPr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Arial Rounded MT Bold" panose="020F0704030504030204" pitchFamily="34" charset="0"/>
                <a:cs typeface="Arial" panose="020B0604020202020204" pitchFamily="34" charset="0"/>
              </a:rPr>
              <a:t>Space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Y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tasks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us </a:t>
            </a:r>
            <a:r>
              <a:rPr spc="-30" dirty="0">
                <a:latin typeface="Arial Rounded MT Bold" panose="020F0704030504030204" pitchFamily="34" charset="0"/>
                <a:cs typeface="Arial" panose="020B0604020202020204" pitchFamily="34" charset="0"/>
              </a:rPr>
              <a:t>to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train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a machine learning model </a:t>
            </a:r>
            <a:r>
              <a:rPr spc="-60" dirty="0">
                <a:latin typeface="Arial Rounded MT Bold" panose="020F0704030504030204" pitchFamily="34" charset="0"/>
                <a:cs typeface="Arial" panose="020B0604020202020204" pitchFamily="34" charset="0"/>
              </a:rPr>
              <a:t>to  </a:t>
            </a:r>
            <a:r>
              <a:rPr spc="-20" dirty="0">
                <a:latin typeface="Arial Rounded MT Bold" panose="020F0704030504030204" pitchFamily="34" charset="0"/>
                <a:cs typeface="Arial" panose="020B0604020202020204" pitchFamily="34" charset="0"/>
              </a:rPr>
              <a:t>predict successful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Stage </a:t>
            </a:r>
            <a:r>
              <a:rPr spc="-5" dirty="0">
                <a:latin typeface="Arial Rounded MT Bold" panose="020F0704030504030204" pitchFamily="34" charset="0"/>
                <a:cs typeface="Arial" panose="020B0604020202020204" pitchFamily="34" charset="0"/>
              </a:rPr>
              <a:t>1</a:t>
            </a:r>
            <a:r>
              <a:rPr spc="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 Rounded MT Bold" panose="020F0704030504030204" pitchFamily="34" charset="0"/>
                <a:cs typeface="Arial" panose="020B0604020202020204" pitchFamily="34" charset="0"/>
              </a:rPr>
              <a:t>recovery</a:t>
            </a:r>
            <a:endParaRPr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Successful Launches Across Launch 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5017770"/>
            <a:ext cx="8425947" cy="1705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334" y="2345945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3165883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Highest Success Rate Launch 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5255790"/>
            <a:ext cx="652018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369" y="2429255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4884" y="2617514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3195737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4" y="610510"/>
            <a:ext cx="8596668" cy="258679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dirty="0">
                <a:latin typeface="Arial Rounded MT Bold" panose="020F0704030504030204" pitchFamily="34" charset="0"/>
              </a:rPr>
              <a:t>Payload Mass vs. Success vs. Booster  </a:t>
            </a:r>
            <a:r>
              <a:rPr dirty="0">
                <a:uFill>
                  <a:solidFill>
                    <a:srgbClr val="7D7D7D"/>
                  </a:solidFill>
                </a:uFill>
                <a:latin typeface="Arial Rounded MT Bold" panose="020F0704030504030204" pitchFamily="34" charset="0"/>
              </a:rPr>
              <a:t>Version 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7334" y="4867078"/>
            <a:ext cx="8364525" cy="1454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989074"/>
            <a:ext cx="9335642" cy="272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32793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3581539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837" y="891805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8340751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799502"/>
            <a:ext cx="8401050" cy="178189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https://github.com/VG-learner/IBM-Applied-DS-capestone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58C-EFF7-E909-CAF5-F8AB371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B89-AF88-554C-CD95-8F8E0427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1"/>
            <a:ext cx="9533466" cy="4212562"/>
          </a:xfrm>
        </p:spPr>
        <p:txBody>
          <a:bodyPr>
            <a:norm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collection</a:t>
            </a:r>
            <a:r>
              <a:rPr lang="en-IN" sz="2200" spc="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methodology: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Combined </a:t>
            </a:r>
            <a:r>
              <a:rPr lang="en-IN" sz="18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from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public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API and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SpaceX Wikipedia</a:t>
            </a:r>
            <a:r>
              <a:rPr lang="en-IN" sz="1800" spc="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page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</a:t>
            </a:r>
            <a:r>
              <a:rPr lang="en-IN" sz="2200" spc="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wrangling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Classifying true landings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as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successful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IN" sz="1800" spc="-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unsuccessful</a:t>
            </a:r>
            <a:r>
              <a:rPr lang="en-IN" sz="1800" spc="-5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otherwise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exploratory </a:t>
            </a:r>
            <a:r>
              <a:rPr lang="en-IN" sz="2200" spc="-3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analysis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(EDA)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visualization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</a:t>
            </a:r>
            <a:r>
              <a:rPr lang="en-IN" sz="2200" spc="15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SQL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3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interactive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visual analytics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Folium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and </a:t>
            </a:r>
            <a:r>
              <a:rPr lang="en-IN" sz="2200" spc="-5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Plotly</a:t>
            </a:r>
            <a:r>
              <a:rPr lang="en-IN" sz="2200" spc="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Dash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predictive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analysis </a:t>
            </a:r>
            <a:r>
              <a:rPr lang="en-IN" sz="2200" spc="-1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classification</a:t>
            </a:r>
            <a:r>
              <a:rPr lang="en-IN" sz="2200" spc="17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</a:t>
            </a:r>
            <a:endParaRPr lang="en-IN" sz="22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4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Tuned </a:t>
            </a:r>
            <a:r>
              <a:rPr lang="en-IN" sz="180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models </a:t>
            </a:r>
            <a:r>
              <a:rPr lang="en-IN" sz="1800" spc="-5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using</a:t>
            </a:r>
            <a:r>
              <a:rPr lang="en-IN" sz="1800" spc="10" dirty="0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 </a:t>
            </a:r>
            <a:r>
              <a:rPr lang="en-IN" sz="1800" spc="-20" dirty="0" err="1">
                <a:solidFill>
                  <a:schemeClr val="tx1"/>
                </a:solidFill>
                <a:latin typeface="Arial Rounded MT Bold" panose="020F0704030504030204" pitchFamily="34" charset="0"/>
                <a:cs typeface="Carlito"/>
              </a:rPr>
              <a:t>GridSearchCV</a:t>
            </a:r>
            <a:endPara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15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860805"/>
            <a:ext cx="60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Rounded MT Bold" panose="020F0704030504030204" pitchFamily="34" charset="0"/>
              </a:rPr>
              <a:t>Data Collection 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https://github.com/arasgungore/ibm-data-science/blob/main/10%20-%20Applied%20Data%20Science%20Capstone/Data%20Collection%20Api.ipynb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00206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https://github.com/arasgungore/ibm-data-science/blob/main/10%20-%20Applied%20Data%20Science%20Capstone/Data%20Collection%20with%20Web%20Scraping.ipynb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2844</Words>
  <Application>Microsoft Office PowerPoint</Application>
  <PresentationFormat>Widescreen</PresentationFormat>
  <Paragraphs>285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Rounded MT Bold</vt:lpstr>
      <vt:lpstr>Bahnschrift Condensed</vt:lpstr>
      <vt:lpstr>Calibri</vt:lpstr>
      <vt:lpstr>Carlito</vt:lpstr>
      <vt:lpstr>Trebuchet MS</vt:lpstr>
      <vt:lpstr>Wingdings 3</vt:lpstr>
      <vt:lpstr>Facet</vt:lpstr>
      <vt:lpstr>PowerPoint Presentation</vt:lpstr>
      <vt:lpstr>Outline </vt:lpstr>
      <vt:lpstr>Executive Summary</vt:lpstr>
      <vt:lpstr>Introduction</vt:lpstr>
      <vt:lpstr>PowerPoint Presentation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Velliyangiri P</cp:lastModifiedBy>
  <cp:revision>4</cp:revision>
  <dcterms:created xsi:type="dcterms:W3CDTF">2021-08-26T16:53:12Z</dcterms:created>
  <dcterms:modified xsi:type="dcterms:W3CDTF">2023-12-11T16:41:19Z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