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2" r:id="rId27"/>
    <p:sldId id="28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59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9A934CD-BB30-48D7-A0DC-8C3B375800A2}" type="datetimeFigureOut">
              <a:rPr lang="en-IN" smtClean="0"/>
              <a:t>11-10-2022</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23476EC-5DED-4D83-BF73-3492AA36FCF1}" type="slidenum">
              <a:rPr lang="en-IN" smtClean="0"/>
              <a:t>‹#›</a:t>
            </a:fld>
            <a:endParaRPr lang="en-IN"/>
          </a:p>
        </p:txBody>
      </p:sp>
    </p:spTree>
    <p:extLst>
      <p:ext uri="{BB962C8B-B14F-4D97-AF65-F5344CB8AC3E}">
        <p14:creationId xmlns:p14="http://schemas.microsoft.com/office/powerpoint/2010/main" val="2824547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A934CD-BB30-48D7-A0DC-8C3B375800A2}" type="datetimeFigureOut">
              <a:rPr lang="en-IN" smtClean="0"/>
              <a:t>11-10-2022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23476EC-5DED-4D83-BF73-3492AA36FCF1}" type="slidenum">
              <a:rPr lang="en-IN" smtClean="0"/>
              <a:t>‹#›</a:t>
            </a:fld>
            <a:endParaRPr lang="en-IN"/>
          </a:p>
        </p:txBody>
      </p:sp>
    </p:spTree>
    <p:extLst>
      <p:ext uri="{BB962C8B-B14F-4D97-AF65-F5344CB8AC3E}">
        <p14:creationId xmlns:p14="http://schemas.microsoft.com/office/powerpoint/2010/main" val="1074183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A934CD-BB30-48D7-A0DC-8C3B375800A2}" type="datetimeFigureOut">
              <a:rPr lang="en-IN" smtClean="0"/>
              <a:t>11-10-2022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23476EC-5DED-4D83-BF73-3492AA36FCF1}"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87528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19A934CD-BB30-48D7-A0DC-8C3B375800A2}" type="datetimeFigureOut">
              <a:rPr lang="en-IN" smtClean="0"/>
              <a:t>11-10-2022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23476EC-5DED-4D83-BF73-3492AA36FCF1}" type="slidenum">
              <a:rPr lang="en-IN" smtClean="0"/>
              <a:t>‹#›</a:t>
            </a:fld>
            <a:endParaRPr lang="en-IN"/>
          </a:p>
        </p:txBody>
      </p:sp>
    </p:spTree>
    <p:extLst>
      <p:ext uri="{BB962C8B-B14F-4D97-AF65-F5344CB8AC3E}">
        <p14:creationId xmlns:p14="http://schemas.microsoft.com/office/powerpoint/2010/main" val="34809812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19A934CD-BB30-48D7-A0DC-8C3B375800A2}" type="datetimeFigureOut">
              <a:rPr lang="en-IN" smtClean="0"/>
              <a:t>11-10-2022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23476EC-5DED-4D83-BF73-3492AA36FCF1}"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980691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19A934CD-BB30-48D7-A0DC-8C3B375800A2}" type="datetimeFigureOut">
              <a:rPr lang="en-IN" smtClean="0"/>
              <a:t>11-10-2022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23476EC-5DED-4D83-BF73-3492AA36FCF1}" type="slidenum">
              <a:rPr lang="en-IN" smtClean="0"/>
              <a:t>‹#›</a:t>
            </a:fld>
            <a:endParaRPr lang="en-IN"/>
          </a:p>
        </p:txBody>
      </p:sp>
    </p:spTree>
    <p:extLst>
      <p:ext uri="{BB962C8B-B14F-4D97-AF65-F5344CB8AC3E}">
        <p14:creationId xmlns:p14="http://schemas.microsoft.com/office/powerpoint/2010/main" val="14439705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A934CD-BB30-48D7-A0DC-8C3B375800A2}" type="datetimeFigureOut">
              <a:rPr lang="en-IN" smtClean="0"/>
              <a:t>11-10-2022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23476EC-5DED-4D83-BF73-3492AA36FCF1}" type="slidenum">
              <a:rPr lang="en-IN" smtClean="0"/>
              <a:t>‹#›</a:t>
            </a:fld>
            <a:endParaRPr lang="en-IN"/>
          </a:p>
        </p:txBody>
      </p:sp>
    </p:spTree>
    <p:extLst>
      <p:ext uri="{BB962C8B-B14F-4D97-AF65-F5344CB8AC3E}">
        <p14:creationId xmlns:p14="http://schemas.microsoft.com/office/powerpoint/2010/main" val="19037263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A934CD-BB30-48D7-A0DC-8C3B375800A2}" type="datetimeFigureOut">
              <a:rPr lang="en-IN" smtClean="0"/>
              <a:t>11-10-2022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23476EC-5DED-4D83-BF73-3492AA36FCF1}" type="slidenum">
              <a:rPr lang="en-IN" smtClean="0"/>
              <a:t>‹#›</a:t>
            </a:fld>
            <a:endParaRPr lang="en-IN"/>
          </a:p>
        </p:txBody>
      </p:sp>
    </p:spTree>
    <p:extLst>
      <p:ext uri="{BB962C8B-B14F-4D97-AF65-F5344CB8AC3E}">
        <p14:creationId xmlns:p14="http://schemas.microsoft.com/office/powerpoint/2010/main" val="1511460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A934CD-BB30-48D7-A0DC-8C3B375800A2}" type="datetimeFigureOut">
              <a:rPr lang="en-IN" smtClean="0"/>
              <a:t>11-10-2022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23476EC-5DED-4D83-BF73-3492AA36FCF1}" type="slidenum">
              <a:rPr lang="en-IN" smtClean="0"/>
              <a:t>‹#›</a:t>
            </a:fld>
            <a:endParaRPr lang="en-IN"/>
          </a:p>
        </p:txBody>
      </p:sp>
    </p:spTree>
    <p:extLst>
      <p:ext uri="{BB962C8B-B14F-4D97-AF65-F5344CB8AC3E}">
        <p14:creationId xmlns:p14="http://schemas.microsoft.com/office/powerpoint/2010/main" val="2696018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A934CD-BB30-48D7-A0DC-8C3B375800A2}" type="datetimeFigureOut">
              <a:rPr lang="en-IN" smtClean="0"/>
              <a:t>11-10-2022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23476EC-5DED-4D83-BF73-3492AA36FCF1}" type="slidenum">
              <a:rPr lang="en-IN" smtClean="0"/>
              <a:t>‹#›</a:t>
            </a:fld>
            <a:endParaRPr lang="en-IN"/>
          </a:p>
        </p:txBody>
      </p:sp>
    </p:spTree>
    <p:extLst>
      <p:ext uri="{BB962C8B-B14F-4D97-AF65-F5344CB8AC3E}">
        <p14:creationId xmlns:p14="http://schemas.microsoft.com/office/powerpoint/2010/main" val="2482498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934CD-BB30-48D7-A0DC-8C3B375800A2}" type="datetimeFigureOut">
              <a:rPr lang="en-IN" smtClean="0"/>
              <a:t>11-10-2022</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23476EC-5DED-4D83-BF73-3492AA36FCF1}" type="slidenum">
              <a:rPr lang="en-IN" smtClean="0"/>
              <a:t>‹#›</a:t>
            </a:fld>
            <a:endParaRPr lang="en-IN"/>
          </a:p>
        </p:txBody>
      </p:sp>
    </p:spTree>
    <p:extLst>
      <p:ext uri="{BB962C8B-B14F-4D97-AF65-F5344CB8AC3E}">
        <p14:creationId xmlns:p14="http://schemas.microsoft.com/office/powerpoint/2010/main" val="3571790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9A934CD-BB30-48D7-A0DC-8C3B375800A2}" type="datetimeFigureOut">
              <a:rPr lang="en-IN" smtClean="0"/>
              <a:t>11-10-2022</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23476EC-5DED-4D83-BF73-3492AA36FCF1}" type="slidenum">
              <a:rPr lang="en-IN" smtClean="0"/>
              <a:t>‹#›</a:t>
            </a:fld>
            <a:endParaRPr lang="en-IN"/>
          </a:p>
        </p:txBody>
      </p:sp>
    </p:spTree>
    <p:extLst>
      <p:ext uri="{BB962C8B-B14F-4D97-AF65-F5344CB8AC3E}">
        <p14:creationId xmlns:p14="http://schemas.microsoft.com/office/powerpoint/2010/main" val="3722988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9A934CD-BB30-48D7-A0DC-8C3B375800A2}" type="datetimeFigureOut">
              <a:rPr lang="en-IN" smtClean="0"/>
              <a:t>11-10-2022</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23476EC-5DED-4D83-BF73-3492AA36FCF1}" type="slidenum">
              <a:rPr lang="en-IN" smtClean="0"/>
              <a:t>‹#›</a:t>
            </a:fld>
            <a:endParaRPr lang="en-IN"/>
          </a:p>
        </p:txBody>
      </p:sp>
    </p:spTree>
    <p:extLst>
      <p:ext uri="{BB962C8B-B14F-4D97-AF65-F5344CB8AC3E}">
        <p14:creationId xmlns:p14="http://schemas.microsoft.com/office/powerpoint/2010/main" val="212799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A934CD-BB30-48D7-A0DC-8C3B375800A2}" type="datetimeFigureOut">
              <a:rPr lang="en-IN" smtClean="0"/>
              <a:t>11-10-2022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23476EC-5DED-4D83-BF73-3492AA36FCF1}" type="slidenum">
              <a:rPr lang="en-IN" smtClean="0"/>
              <a:t>‹#›</a:t>
            </a:fld>
            <a:endParaRPr lang="en-IN"/>
          </a:p>
        </p:txBody>
      </p:sp>
    </p:spTree>
    <p:extLst>
      <p:ext uri="{BB962C8B-B14F-4D97-AF65-F5344CB8AC3E}">
        <p14:creationId xmlns:p14="http://schemas.microsoft.com/office/powerpoint/2010/main" val="847008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A934CD-BB30-48D7-A0DC-8C3B375800A2}" type="datetimeFigureOut">
              <a:rPr lang="en-IN" smtClean="0"/>
              <a:t>11-10-2022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23476EC-5DED-4D83-BF73-3492AA36FCF1}" type="slidenum">
              <a:rPr lang="en-IN" smtClean="0"/>
              <a:t>‹#›</a:t>
            </a:fld>
            <a:endParaRPr lang="en-IN"/>
          </a:p>
        </p:txBody>
      </p:sp>
    </p:spTree>
    <p:extLst>
      <p:ext uri="{BB962C8B-B14F-4D97-AF65-F5344CB8AC3E}">
        <p14:creationId xmlns:p14="http://schemas.microsoft.com/office/powerpoint/2010/main" val="906248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A934CD-BB30-48D7-A0DC-8C3B375800A2}" type="datetimeFigureOut">
              <a:rPr lang="en-IN" smtClean="0"/>
              <a:t>11-10-2022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23476EC-5DED-4D83-BF73-3492AA36FCF1}" type="slidenum">
              <a:rPr lang="en-IN" smtClean="0"/>
              <a:t>‹#›</a:t>
            </a:fld>
            <a:endParaRPr lang="en-IN"/>
          </a:p>
        </p:txBody>
      </p:sp>
    </p:spTree>
    <p:extLst>
      <p:ext uri="{BB962C8B-B14F-4D97-AF65-F5344CB8AC3E}">
        <p14:creationId xmlns:p14="http://schemas.microsoft.com/office/powerpoint/2010/main" val="704792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9A934CD-BB30-48D7-A0DC-8C3B375800A2}" type="datetimeFigureOut">
              <a:rPr lang="en-IN" smtClean="0"/>
              <a:t>11-10-2022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23476EC-5DED-4D83-BF73-3492AA36FCF1}" type="slidenum">
              <a:rPr lang="en-IN" smtClean="0"/>
              <a:t>‹#›</a:t>
            </a:fld>
            <a:endParaRPr lang="en-IN"/>
          </a:p>
        </p:txBody>
      </p:sp>
    </p:spTree>
    <p:extLst>
      <p:ext uri="{BB962C8B-B14F-4D97-AF65-F5344CB8AC3E}">
        <p14:creationId xmlns:p14="http://schemas.microsoft.com/office/powerpoint/2010/main" val="42198718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www.loginradius.com/blog/agile-development-team/"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www.sonarqube.org/downloads/" TargetMode="External"/><Relationship Id="rId2" Type="http://schemas.openxmlformats.org/officeDocument/2006/relationships/hyperlink" Target="https://www.oracle.com/java/technologies/downloads/archive/"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File:Axis Bank logo.svg - Wikimedia Common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23729" y="100727"/>
            <a:ext cx="2735899" cy="71176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ile:NIIT logo.svg - Wikimedia Common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4432" y="194851"/>
            <a:ext cx="1428781" cy="52351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4"/>
          <a:stretch>
            <a:fillRect/>
          </a:stretch>
        </p:blipFill>
        <p:spPr>
          <a:xfrm>
            <a:off x="2863247" y="2037180"/>
            <a:ext cx="6360482" cy="1557046"/>
          </a:xfrm>
          <a:prstGeom prst="rect">
            <a:avLst/>
          </a:prstGeom>
        </p:spPr>
      </p:pic>
      <p:sp>
        <p:nvSpPr>
          <p:cNvPr id="7" name="TextBox 6"/>
          <p:cNvSpPr txBox="1"/>
          <p:nvPr/>
        </p:nvSpPr>
        <p:spPr>
          <a:xfrm>
            <a:off x="7677339" y="6219731"/>
            <a:ext cx="4282289" cy="400110"/>
          </a:xfrm>
          <a:prstGeom prst="rect">
            <a:avLst/>
          </a:prstGeom>
          <a:noFill/>
        </p:spPr>
        <p:txBody>
          <a:bodyPr wrap="square" rtlCol="0">
            <a:spAutoFit/>
          </a:bodyPr>
          <a:lstStyle/>
          <a:p>
            <a:r>
              <a:rPr lang="en-IN" sz="2000" b="1" dirty="0" smtClean="0">
                <a:ln w="0"/>
                <a:effectLst>
                  <a:outerShdw blurRad="38100" dist="19050" dir="2700000" algn="tl" rotWithShape="0">
                    <a:schemeClr val="dk1">
                      <a:alpha val="40000"/>
                    </a:schemeClr>
                  </a:outerShdw>
                </a:effectLst>
              </a:rPr>
              <a:t>By: </a:t>
            </a:r>
            <a:r>
              <a:rPr lang="en-IN" sz="2000" b="1" dirty="0" smtClean="0">
                <a:ln w="0"/>
                <a:solidFill>
                  <a:srgbClr val="002060"/>
                </a:solidFill>
                <a:effectLst>
                  <a:outerShdw blurRad="38100" dist="19050" dir="2700000" algn="tl" rotWithShape="0">
                    <a:schemeClr val="dk1">
                      <a:alpha val="40000"/>
                    </a:schemeClr>
                  </a:outerShdw>
                </a:effectLst>
              </a:rPr>
              <a:t>Vishal Gupta &amp; </a:t>
            </a:r>
            <a:r>
              <a:rPr lang="en-IN" sz="2000" b="1" dirty="0" err="1" smtClean="0">
                <a:ln w="0"/>
                <a:solidFill>
                  <a:srgbClr val="002060"/>
                </a:solidFill>
                <a:effectLst>
                  <a:outerShdw blurRad="38100" dist="19050" dir="2700000" algn="tl" rotWithShape="0">
                    <a:schemeClr val="dk1">
                      <a:alpha val="40000"/>
                    </a:schemeClr>
                  </a:outerShdw>
                </a:effectLst>
              </a:rPr>
              <a:t>Anmol</a:t>
            </a:r>
            <a:r>
              <a:rPr lang="en-IN" sz="2000" b="1" dirty="0" smtClean="0">
                <a:ln w="0"/>
                <a:solidFill>
                  <a:srgbClr val="002060"/>
                </a:solidFill>
                <a:effectLst>
                  <a:outerShdw blurRad="38100" dist="19050" dir="2700000" algn="tl" rotWithShape="0">
                    <a:schemeClr val="dk1">
                      <a:alpha val="40000"/>
                    </a:schemeClr>
                  </a:outerShdw>
                </a:effectLst>
              </a:rPr>
              <a:t> Rajput</a:t>
            </a:r>
            <a:endParaRPr lang="en-IN" sz="2000" b="1" dirty="0">
              <a:ln w="0"/>
              <a:solidFill>
                <a:srgbClr val="00206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0341422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15224"/>
            <a:ext cx="1611517" cy="461665"/>
          </a:xfrm>
          <a:prstGeom prst="rect">
            <a:avLst/>
          </a:prstGeom>
          <a:noFill/>
        </p:spPr>
        <p:txBody>
          <a:bodyPr wrap="square" rtlCol="0">
            <a:spAutoFit/>
          </a:bodyPr>
          <a:lstStyle/>
          <a:p>
            <a:r>
              <a:rPr lang="en-IN" sz="2400" b="1" dirty="0" smtClean="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Step</a:t>
            </a:r>
            <a:r>
              <a:rPr lang="en-IN" sz="2400" b="1" dirty="0" smtClean="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2</a:t>
            </a:r>
            <a:endParaRPr lang="en-IN" sz="2400" b="1" dirty="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3" name="Rectangle 2"/>
          <p:cNvSpPr/>
          <p:nvPr/>
        </p:nvSpPr>
        <p:spPr>
          <a:xfrm>
            <a:off x="2372007" y="715223"/>
            <a:ext cx="6817259" cy="5703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atin typeface="Arial" panose="020B0604020202020204" pitchFamily="34" charset="0"/>
                <a:cs typeface="Arial" panose="020B0604020202020204" pitchFamily="34" charset="0"/>
              </a:rPr>
              <a:t>Extraction or Unzipping of </a:t>
            </a:r>
            <a:r>
              <a:rPr lang="en-US" sz="2000" dirty="0" err="1" smtClean="0">
                <a:latin typeface="Arial" panose="020B0604020202020204" pitchFamily="34" charset="0"/>
                <a:cs typeface="Arial" panose="020B0604020202020204" pitchFamily="34" charset="0"/>
              </a:rPr>
              <a:t>SonarQube</a:t>
            </a:r>
            <a:r>
              <a:rPr lang="en-US" sz="2000" dirty="0" smtClean="0">
                <a:latin typeface="Arial" panose="020B0604020202020204" pitchFamily="34" charset="0"/>
                <a:cs typeface="Arial" panose="020B0604020202020204" pitchFamily="34" charset="0"/>
              </a:rPr>
              <a:t> Software </a:t>
            </a:r>
            <a:endParaRPr lang="en-IN" sz="2000" dirty="0">
              <a:latin typeface="Arial" panose="020B0604020202020204" pitchFamily="34" charset="0"/>
              <a:cs typeface="Arial" panose="020B0604020202020204" pitchFamily="34" charset="0"/>
            </a:endParaRPr>
          </a:p>
        </p:txBody>
      </p:sp>
      <p:sp>
        <p:nvSpPr>
          <p:cNvPr id="4" name="TextBox 3"/>
          <p:cNvSpPr txBox="1"/>
          <p:nvPr/>
        </p:nvSpPr>
        <p:spPr>
          <a:xfrm>
            <a:off x="2372007" y="1647731"/>
            <a:ext cx="7432896" cy="923330"/>
          </a:xfrm>
          <a:prstGeom prst="rect">
            <a:avLst/>
          </a:prstGeom>
          <a:noFill/>
        </p:spPr>
        <p:txBody>
          <a:bodyPr wrap="square" rtlCol="0">
            <a:spAutoFit/>
          </a:bodyPr>
          <a:lstStyle/>
          <a:p>
            <a:r>
              <a:rPr lang="en-US" dirty="0" smtClean="0"/>
              <a:t>Extract the file anywhere in the System</a:t>
            </a:r>
          </a:p>
          <a:p>
            <a:endParaRPr lang="en-US" dirty="0"/>
          </a:p>
          <a:p>
            <a:r>
              <a:rPr lang="en-US" dirty="0" smtClean="0"/>
              <a:t>After Extraction click on the file you will see the below content</a:t>
            </a:r>
            <a:endParaRPr lang="en-IN" dirty="0"/>
          </a:p>
        </p:txBody>
      </p:sp>
      <p:pic>
        <p:nvPicPr>
          <p:cNvPr id="6" name="Picture 5"/>
          <p:cNvPicPr>
            <a:picLocks noChangeAspect="1"/>
          </p:cNvPicPr>
          <p:nvPr/>
        </p:nvPicPr>
        <p:blipFill>
          <a:blip r:embed="rId2"/>
          <a:stretch>
            <a:fillRect/>
          </a:stretch>
        </p:blipFill>
        <p:spPr>
          <a:xfrm>
            <a:off x="2452782" y="2788344"/>
            <a:ext cx="6030316" cy="3521220"/>
          </a:xfrm>
          <a:prstGeom prst="rect">
            <a:avLst/>
          </a:prstGeom>
        </p:spPr>
      </p:pic>
    </p:spTree>
    <p:extLst>
      <p:ext uri="{BB962C8B-B14F-4D97-AF65-F5344CB8AC3E}">
        <p14:creationId xmlns:p14="http://schemas.microsoft.com/office/powerpoint/2010/main" val="2402135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15224"/>
            <a:ext cx="1611517" cy="461665"/>
          </a:xfrm>
          <a:prstGeom prst="rect">
            <a:avLst/>
          </a:prstGeom>
          <a:noFill/>
        </p:spPr>
        <p:txBody>
          <a:bodyPr wrap="square" rtlCol="0">
            <a:spAutoFit/>
          </a:bodyPr>
          <a:lstStyle/>
          <a:p>
            <a:r>
              <a:rPr lang="en-IN" sz="2400" b="1" dirty="0" smtClean="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Step</a:t>
            </a:r>
            <a:r>
              <a:rPr lang="en-IN" sz="2400" b="1" dirty="0" smtClean="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3</a:t>
            </a:r>
            <a:endParaRPr lang="en-IN" sz="2400" b="1" dirty="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3" name="Rectangle 2"/>
          <p:cNvSpPr/>
          <p:nvPr/>
        </p:nvSpPr>
        <p:spPr>
          <a:xfrm>
            <a:off x="2372007" y="715223"/>
            <a:ext cx="6817259" cy="5703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atin typeface="Arial" panose="020B0604020202020204" pitchFamily="34" charset="0"/>
                <a:cs typeface="Arial" panose="020B0604020202020204" pitchFamily="34" charset="0"/>
              </a:rPr>
              <a:t>Starting of </a:t>
            </a:r>
            <a:r>
              <a:rPr lang="en-US" sz="2000" dirty="0" err="1" smtClean="0">
                <a:latin typeface="Arial" panose="020B0604020202020204" pitchFamily="34" charset="0"/>
                <a:cs typeface="Arial" panose="020B0604020202020204" pitchFamily="34" charset="0"/>
              </a:rPr>
              <a:t>SonarQube</a:t>
            </a:r>
            <a:r>
              <a:rPr lang="en-US" sz="2000" dirty="0" smtClean="0">
                <a:latin typeface="Arial" panose="020B0604020202020204" pitchFamily="34" charset="0"/>
                <a:cs typeface="Arial" panose="020B0604020202020204" pitchFamily="34" charset="0"/>
              </a:rPr>
              <a:t> Software </a:t>
            </a:r>
            <a:endParaRPr lang="en-IN" sz="2000" dirty="0">
              <a:latin typeface="Arial" panose="020B0604020202020204" pitchFamily="34" charset="0"/>
              <a:cs typeface="Arial" panose="020B0604020202020204" pitchFamily="34" charset="0"/>
            </a:endParaRPr>
          </a:p>
        </p:txBody>
      </p:sp>
      <p:sp>
        <p:nvSpPr>
          <p:cNvPr id="4" name="TextBox 3"/>
          <p:cNvSpPr txBox="1"/>
          <p:nvPr/>
        </p:nvSpPr>
        <p:spPr>
          <a:xfrm>
            <a:off x="2435382" y="0"/>
            <a:ext cx="4608214" cy="646331"/>
          </a:xfrm>
          <a:prstGeom prst="rect">
            <a:avLst/>
          </a:prstGeom>
          <a:noFill/>
        </p:spPr>
        <p:txBody>
          <a:bodyPr wrap="square" rtlCol="0">
            <a:spAutoFit/>
          </a:bodyPr>
          <a:lstStyle/>
          <a:p>
            <a:r>
              <a:rPr lang="en-IN" dirty="0" err="1"/>
              <a:t>wrapper.java.command</a:t>
            </a:r>
            <a:r>
              <a:rPr lang="en-IN" dirty="0"/>
              <a:t>=C:/Program Files/Java/jdk-11.0.16/bin/java</a:t>
            </a:r>
          </a:p>
        </p:txBody>
      </p:sp>
      <p:pic>
        <p:nvPicPr>
          <p:cNvPr id="5" name="Picture 4"/>
          <p:cNvPicPr>
            <a:picLocks noChangeAspect="1"/>
          </p:cNvPicPr>
          <p:nvPr/>
        </p:nvPicPr>
        <p:blipFill>
          <a:blip r:embed="rId2"/>
          <a:stretch>
            <a:fillRect/>
          </a:stretch>
        </p:blipFill>
        <p:spPr>
          <a:xfrm>
            <a:off x="2196879" y="2159439"/>
            <a:ext cx="7617217" cy="3924489"/>
          </a:xfrm>
          <a:prstGeom prst="rect">
            <a:avLst/>
          </a:prstGeom>
        </p:spPr>
      </p:pic>
      <p:sp>
        <p:nvSpPr>
          <p:cNvPr id="7" name="Rounded Rectangle 6"/>
          <p:cNvSpPr/>
          <p:nvPr/>
        </p:nvSpPr>
        <p:spPr>
          <a:xfrm>
            <a:off x="6681457" y="2390115"/>
            <a:ext cx="2806575" cy="36213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2435381" y="1539089"/>
            <a:ext cx="5812325" cy="369332"/>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Move to the specified directory as </a:t>
            </a:r>
            <a:r>
              <a:rPr lang="en-US" dirty="0" err="1" smtClean="0">
                <a:latin typeface="Arial" panose="020B0604020202020204" pitchFamily="34" charset="0"/>
                <a:cs typeface="Arial" panose="020B0604020202020204" pitchFamily="34" charset="0"/>
              </a:rPr>
              <a:t>showen</a:t>
            </a:r>
            <a:r>
              <a:rPr lang="en-US" dirty="0" smtClean="0">
                <a:latin typeface="Arial" panose="020B0604020202020204" pitchFamily="34" charset="0"/>
                <a:cs typeface="Arial" panose="020B0604020202020204" pitchFamily="34" charset="0"/>
              </a:rPr>
              <a:t> below</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46587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26732" t="23894" r="31535" b="30297"/>
          <a:stretch/>
        </p:blipFill>
        <p:spPr>
          <a:xfrm>
            <a:off x="434567" y="669957"/>
            <a:ext cx="5088047" cy="3141554"/>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3268" t="11222" r="49356" b="51152"/>
          <a:stretch/>
        </p:blipFill>
        <p:spPr>
          <a:xfrm>
            <a:off x="5984340" y="3811511"/>
            <a:ext cx="5776111" cy="2553354"/>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p:cNvSpPr txBox="1"/>
          <p:nvPr/>
        </p:nvSpPr>
        <p:spPr>
          <a:xfrm>
            <a:off x="5767057" y="1167898"/>
            <a:ext cx="4861711" cy="369332"/>
          </a:xfrm>
          <a:prstGeom prst="rect">
            <a:avLst/>
          </a:prstGeom>
          <a:noFill/>
        </p:spPr>
        <p:txBody>
          <a:bodyPr wrap="square" rtlCol="0">
            <a:spAutoFit/>
          </a:bodyPr>
          <a:lstStyle/>
          <a:p>
            <a:r>
              <a:rPr lang="en-US" dirty="0" smtClean="0"/>
              <a:t>Select the path as shown in the picture</a:t>
            </a:r>
            <a:endParaRPr lang="en-IN" dirty="0"/>
          </a:p>
        </p:txBody>
      </p:sp>
      <p:sp>
        <p:nvSpPr>
          <p:cNvPr id="5" name="TextBox 4"/>
          <p:cNvSpPr txBox="1"/>
          <p:nvPr/>
        </p:nvSpPr>
        <p:spPr>
          <a:xfrm>
            <a:off x="1502875" y="4224512"/>
            <a:ext cx="4861711" cy="923330"/>
          </a:xfrm>
          <a:prstGeom prst="rect">
            <a:avLst/>
          </a:prstGeom>
          <a:noFill/>
        </p:spPr>
        <p:txBody>
          <a:bodyPr wrap="square" rtlCol="0">
            <a:spAutoFit/>
          </a:bodyPr>
          <a:lstStyle/>
          <a:p>
            <a:r>
              <a:rPr lang="en-US" dirty="0" smtClean="0"/>
              <a:t>After Selecting the entire path type “</a:t>
            </a:r>
            <a:r>
              <a:rPr lang="en-US" dirty="0" err="1" smtClean="0"/>
              <a:t>cmd</a:t>
            </a:r>
            <a:r>
              <a:rPr lang="en-US" dirty="0" smtClean="0"/>
              <a:t>” and press Enter  as show in the picture</a:t>
            </a:r>
            <a:endParaRPr lang="en-IN" dirty="0"/>
          </a:p>
        </p:txBody>
      </p:sp>
    </p:spTree>
    <p:extLst>
      <p:ext uri="{BB962C8B-B14F-4D97-AF65-F5344CB8AC3E}">
        <p14:creationId xmlns:p14="http://schemas.microsoft.com/office/powerpoint/2010/main" val="312390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8276" y="104257"/>
            <a:ext cx="5412235" cy="2892440"/>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
        <p:nvSpPr>
          <p:cNvPr id="3" name="TextBox 2"/>
          <p:cNvSpPr txBox="1"/>
          <p:nvPr/>
        </p:nvSpPr>
        <p:spPr>
          <a:xfrm>
            <a:off x="5821379" y="1828799"/>
            <a:ext cx="3793402" cy="646331"/>
          </a:xfrm>
          <a:prstGeom prst="rect">
            <a:avLst/>
          </a:prstGeom>
          <a:noFill/>
        </p:spPr>
        <p:txBody>
          <a:bodyPr wrap="square" rtlCol="0">
            <a:spAutoFit/>
          </a:bodyPr>
          <a:lstStyle/>
          <a:p>
            <a:r>
              <a:rPr lang="en-US" dirty="0" smtClean="0"/>
              <a:t>After command prompt opens type </a:t>
            </a:r>
            <a:r>
              <a:rPr lang="en-US" b="1" dirty="0" smtClean="0"/>
              <a:t>StartSonar.bat </a:t>
            </a:r>
            <a:r>
              <a:rPr lang="en-US" dirty="0" smtClean="0"/>
              <a:t>and hit enter</a:t>
            </a:r>
            <a:endParaRPr lang="en-IN" b="1" dirty="0"/>
          </a:p>
        </p:txBody>
      </p:sp>
      <p:pic>
        <p:nvPicPr>
          <p:cNvPr id="4" name="Picture 3"/>
          <p:cNvPicPr>
            <a:picLocks noChangeAspect="1"/>
          </p:cNvPicPr>
          <p:nvPr/>
        </p:nvPicPr>
        <p:blipFill>
          <a:blip r:embed="rId3"/>
          <a:stretch>
            <a:fillRect/>
          </a:stretch>
        </p:blipFill>
        <p:spPr>
          <a:xfrm>
            <a:off x="6084285" y="3074556"/>
            <a:ext cx="5531311" cy="3663719"/>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sp>
        <p:nvSpPr>
          <p:cNvPr id="5" name="TextBox 4"/>
          <p:cNvSpPr txBox="1"/>
          <p:nvPr/>
        </p:nvSpPr>
        <p:spPr>
          <a:xfrm>
            <a:off x="525101" y="3858196"/>
            <a:ext cx="5296278" cy="2308324"/>
          </a:xfrm>
          <a:prstGeom prst="rect">
            <a:avLst/>
          </a:prstGeom>
          <a:solidFill>
            <a:schemeClr val="bg1"/>
          </a:solidFill>
        </p:spPr>
        <p:txBody>
          <a:bodyPr wrap="square" rtlCol="0">
            <a:spAutoFit/>
          </a:bodyPr>
          <a:lstStyle/>
          <a:p>
            <a:r>
              <a:rPr lang="en-US" dirty="0" smtClean="0"/>
              <a:t>May be after start you will get the error as shown in the picture.</a:t>
            </a:r>
          </a:p>
          <a:p>
            <a:endParaRPr lang="en-US" dirty="0"/>
          </a:p>
          <a:p>
            <a:r>
              <a:rPr lang="en-US" dirty="0" smtClean="0"/>
              <a:t>This might be because of </a:t>
            </a:r>
          </a:p>
          <a:p>
            <a:r>
              <a:rPr lang="en-US" dirty="0" smtClean="0"/>
              <a:t>You have not installed the </a:t>
            </a:r>
            <a:r>
              <a:rPr lang="en-US" dirty="0" err="1" smtClean="0"/>
              <a:t>jdk</a:t>
            </a:r>
            <a:r>
              <a:rPr lang="en-US" dirty="0" smtClean="0"/>
              <a:t> 11 or 17.</a:t>
            </a:r>
          </a:p>
          <a:p>
            <a:r>
              <a:rPr lang="en-US" dirty="0" smtClean="0"/>
              <a:t>Or</a:t>
            </a:r>
          </a:p>
          <a:p>
            <a:r>
              <a:rPr lang="en-US" dirty="0" smtClean="0"/>
              <a:t>You have more than in </a:t>
            </a:r>
            <a:r>
              <a:rPr lang="en-US" dirty="0" err="1" smtClean="0"/>
              <a:t>jdk</a:t>
            </a:r>
            <a:r>
              <a:rPr lang="en-US" dirty="0" smtClean="0"/>
              <a:t> installed but 11 or 17 version not configured with Sonar.</a:t>
            </a:r>
            <a:endParaRPr lang="en-IN" dirty="0"/>
          </a:p>
        </p:txBody>
      </p:sp>
    </p:spTree>
    <p:extLst>
      <p:ext uri="{BB962C8B-B14F-4D97-AF65-F5344CB8AC3E}">
        <p14:creationId xmlns:p14="http://schemas.microsoft.com/office/powerpoint/2010/main" val="2642890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8763" t="13202" r="42525" b="39934"/>
          <a:stretch/>
        </p:blipFill>
        <p:spPr>
          <a:xfrm>
            <a:off x="516047" y="235390"/>
            <a:ext cx="5178583" cy="3213981"/>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sp>
        <p:nvSpPr>
          <p:cNvPr id="4" name="TextBox 3"/>
          <p:cNvSpPr txBox="1"/>
          <p:nvPr/>
        </p:nvSpPr>
        <p:spPr>
          <a:xfrm>
            <a:off x="6744833" y="642796"/>
            <a:ext cx="5214796" cy="1477328"/>
          </a:xfrm>
          <a:prstGeom prst="rect">
            <a:avLst/>
          </a:prstGeom>
          <a:noFill/>
        </p:spPr>
        <p:txBody>
          <a:bodyPr wrap="square" rtlCol="0">
            <a:spAutoFit/>
          </a:bodyPr>
          <a:lstStyle/>
          <a:p>
            <a:r>
              <a:rPr lang="en-US" dirty="0" smtClean="0"/>
              <a:t>To configure </a:t>
            </a:r>
            <a:r>
              <a:rPr lang="en-US" dirty="0" err="1" smtClean="0"/>
              <a:t>jdk</a:t>
            </a:r>
            <a:r>
              <a:rPr lang="en-US" dirty="0" smtClean="0"/>
              <a:t> 11 or 17 with Sonar</a:t>
            </a:r>
          </a:p>
          <a:p>
            <a:r>
              <a:rPr lang="en-US" dirty="0" smtClean="0"/>
              <a:t>Move to respected directory as </a:t>
            </a:r>
            <a:r>
              <a:rPr lang="en-US" dirty="0" err="1" smtClean="0"/>
              <a:t>showen</a:t>
            </a:r>
            <a:r>
              <a:rPr lang="en-US" dirty="0" smtClean="0"/>
              <a:t> in the picture</a:t>
            </a:r>
          </a:p>
          <a:p>
            <a:endParaRPr lang="en-US" dirty="0"/>
          </a:p>
          <a:p>
            <a:r>
              <a:rPr lang="en-US" dirty="0" smtClean="0"/>
              <a:t>Open </a:t>
            </a:r>
            <a:r>
              <a:rPr lang="en-US" b="1" dirty="0" err="1" smtClean="0"/>
              <a:t>wrapper.conf</a:t>
            </a:r>
            <a:r>
              <a:rPr lang="en-US" b="1" dirty="0" smtClean="0"/>
              <a:t> </a:t>
            </a:r>
            <a:r>
              <a:rPr lang="en-US" dirty="0" smtClean="0"/>
              <a:t>file</a:t>
            </a:r>
            <a:endParaRPr lang="en-IN" dirty="0"/>
          </a:p>
        </p:txBody>
      </p:sp>
      <p:sp>
        <p:nvSpPr>
          <p:cNvPr id="5" name="Rounded Rectangle 4"/>
          <p:cNvSpPr/>
          <p:nvPr/>
        </p:nvSpPr>
        <p:spPr>
          <a:xfrm>
            <a:off x="3440317" y="353085"/>
            <a:ext cx="1810693" cy="389299"/>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p:cNvPicPr>
            <a:picLocks noChangeAspect="1"/>
          </p:cNvPicPr>
          <p:nvPr/>
        </p:nvPicPr>
        <p:blipFill>
          <a:blip r:embed="rId3"/>
          <a:stretch>
            <a:fillRect/>
          </a:stretch>
        </p:blipFill>
        <p:spPr>
          <a:xfrm>
            <a:off x="6210677" y="3103641"/>
            <a:ext cx="5748952" cy="3641191"/>
          </a:xfrm>
          <a:prstGeom prst="rect">
            <a:avLst/>
          </a:prstGeom>
        </p:spPr>
      </p:pic>
      <p:sp>
        <p:nvSpPr>
          <p:cNvPr id="7" name="Rectangle 6"/>
          <p:cNvSpPr/>
          <p:nvPr/>
        </p:nvSpPr>
        <p:spPr>
          <a:xfrm>
            <a:off x="7097917" y="4472412"/>
            <a:ext cx="4101220" cy="199176"/>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1394234" y="4164594"/>
            <a:ext cx="5459239" cy="2123658"/>
          </a:xfrm>
          <a:prstGeom prst="rect">
            <a:avLst/>
          </a:prstGeom>
          <a:noFill/>
        </p:spPr>
        <p:txBody>
          <a:bodyPr wrap="square" rtlCol="0">
            <a:spAutoFit/>
          </a:bodyPr>
          <a:lstStyle/>
          <a:p>
            <a:r>
              <a:rPr lang="en-US" dirty="0" smtClean="0"/>
              <a:t>Add the following command in the file</a:t>
            </a:r>
          </a:p>
          <a:p>
            <a:endParaRPr lang="en-US" dirty="0" smtClean="0"/>
          </a:p>
          <a:p>
            <a:r>
              <a:rPr lang="en-IN" sz="1200" b="1" dirty="0" err="1"/>
              <a:t>wrapper.java.command</a:t>
            </a:r>
            <a:r>
              <a:rPr lang="en-IN" sz="1200" b="1" dirty="0"/>
              <a:t>=C:/Program </a:t>
            </a:r>
            <a:r>
              <a:rPr lang="en-IN" sz="1200" b="1" dirty="0" smtClean="0"/>
              <a:t>Files/Java/jdk-11.0.16/bin/java</a:t>
            </a:r>
          </a:p>
          <a:p>
            <a:endParaRPr lang="en-US" sz="1200" b="1" dirty="0"/>
          </a:p>
          <a:p>
            <a:r>
              <a:rPr lang="en-US" dirty="0" smtClean="0"/>
              <a:t>Note: Once verify your path for java </a:t>
            </a:r>
          </a:p>
          <a:p>
            <a:endParaRPr lang="en-US" dirty="0"/>
          </a:p>
          <a:p>
            <a:r>
              <a:rPr lang="en-US" dirty="0" smtClean="0"/>
              <a:t>Save the file and restart your </a:t>
            </a:r>
            <a:r>
              <a:rPr lang="en-US" dirty="0" err="1" smtClean="0"/>
              <a:t>SonarQube</a:t>
            </a:r>
            <a:r>
              <a:rPr lang="en-US" dirty="0" smtClean="0"/>
              <a:t> following previous step.</a:t>
            </a:r>
            <a:endParaRPr lang="en-IN" dirty="0"/>
          </a:p>
        </p:txBody>
      </p:sp>
    </p:spTree>
    <p:extLst>
      <p:ext uri="{BB962C8B-B14F-4D97-AF65-F5344CB8AC3E}">
        <p14:creationId xmlns:p14="http://schemas.microsoft.com/office/powerpoint/2010/main" val="1252303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56528" y="163480"/>
            <a:ext cx="5247568" cy="3419503"/>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sp>
        <p:nvSpPr>
          <p:cNvPr id="3" name="TextBox 2"/>
          <p:cNvSpPr txBox="1"/>
          <p:nvPr/>
        </p:nvSpPr>
        <p:spPr>
          <a:xfrm>
            <a:off x="5857592" y="407405"/>
            <a:ext cx="4427144" cy="2031325"/>
          </a:xfrm>
          <a:prstGeom prst="rect">
            <a:avLst/>
          </a:prstGeom>
          <a:noFill/>
        </p:spPr>
        <p:txBody>
          <a:bodyPr wrap="square" rtlCol="0">
            <a:spAutoFit/>
          </a:bodyPr>
          <a:lstStyle/>
          <a:p>
            <a:r>
              <a:rPr lang="en-US" dirty="0" smtClean="0"/>
              <a:t>After starting the Sonar application this will looks like as shown in the picture.</a:t>
            </a:r>
          </a:p>
          <a:p>
            <a:endParaRPr lang="en-US" dirty="0"/>
          </a:p>
          <a:p>
            <a:r>
              <a:rPr lang="en-US" dirty="0" smtClean="0"/>
              <a:t>In this you will see </a:t>
            </a:r>
            <a:r>
              <a:rPr lang="en-US" b="1" dirty="0" err="1" smtClean="0"/>
              <a:t>SonarQube</a:t>
            </a:r>
            <a:r>
              <a:rPr lang="en-US" b="1" dirty="0" smtClean="0"/>
              <a:t> is up</a:t>
            </a:r>
            <a:r>
              <a:rPr lang="en-US" dirty="0" smtClean="0"/>
              <a:t> now and </a:t>
            </a:r>
          </a:p>
          <a:p>
            <a:r>
              <a:rPr lang="en-US" dirty="0" smtClean="0"/>
              <a:t>by default opens on </a:t>
            </a:r>
            <a:r>
              <a:rPr lang="en-US" b="1" dirty="0" smtClean="0"/>
              <a:t>localhost:9000</a:t>
            </a:r>
            <a:endParaRPr lang="en-IN" b="1" dirty="0"/>
          </a:p>
        </p:txBody>
      </p:sp>
      <p:sp>
        <p:nvSpPr>
          <p:cNvPr id="4" name="Rectangle 3"/>
          <p:cNvSpPr/>
          <p:nvPr/>
        </p:nvSpPr>
        <p:spPr>
          <a:xfrm>
            <a:off x="2417275" y="3032911"/>
            <a:ext cx="2417275" cy="36213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p:cNvPicPr>
            <a:picLocks noChangeAspect="1"/>
          </p:cNvPicPr>
          <p:nvPr/>
        </p:nvPicPr>
        <p:blipFill rotWithShape="1">
          <a:blip r:embed="rId3"/>
          <a:srcRect b="31869"/>
          <a:stretch/>
        </p:blipFill>
        <p:spPr>
          <a:xfrm>
            <a:off x="6065823" y="3670002"/>
            <a:ext cx="5658416" cy="2703638"/>
          </a:xfrm>
          <a:prstGeom prst="rect">
            <a:avLst/>
          </a:prstGeom>
        </p:spPr>
      </p:pic>
      <p:sp>
        <p:nvSpPr>
          <p:cNvPr id="7" name="TextBox 6"/>
          <p:cNvSpPr txBox="1"/>
          <p:nvPr/>
        </p:nvSpPr>
        <p:spPr>
          <a:xfrm>
            <a:off x="1258431" y="4569497"/>
            <a:ext cx="4734962" cy="1477328"/>
          </a:xfrm>
          <a:prstGeom prst="rect">
            <a:avLst/>
          </a:prstGeom>
          <a:noFill/>
        </p:spPr>
        <p:txBody>
          <a:bodyPr wrap="square" rtlCol="0">
            <a:spAutoFit/>
          </a:bodyPr>
          <a:lstStyle/>
          <a:p>
            <a:r>
              <a:rPr lang="en-US" dirty="0" smtClean="0"/>
              <a:t>Go to browser and open </a:t>
            </a:r>
          </a:p>
          <a:p>
            <a:r>
              <a:rPr lang="en-US" b="1" dirty="0" smtClean="0"/>
              <a:t>localhost:9000</a:t>
            </a:r>
            <a:r>
              <a:rPr lang="en-US" dirty="0" smtClean="0"/>
              <a:t> and press enter</a:t>
            </a:r>
          </a:p>
          <a:p>
            <a:endParaRPr lang="en-US" dirty="0"/>
          </a:p>
          <a:p>
            <a:r>
              <a:rPr lang="en-US" dirty="0" smtClean="0"/>
              <a:t>A Login page will appear as shown in the picture</a:t>
            </a:r>
            <a:endParaRPr lang="en-IN" dirty="0"/>
          </a:p>
        </p:txBody>
      </p:sp>
    </p:spTree>
    <p:extLst>
      <p:ext uri="{BB962C8B-B14F-4D97-AF65-F5344CB8AC3E}">
        <p14:creationId xmlns:p14="http://schemas.microsoft.com/office/powerpoint/2010/main" val="4298220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7664" y="120666"/>
            <a:ext cx="5518690" cy="3147636"/>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sp>
        <p:nvSpPr>
          <p:cNvPr id="3" name="TextBox 2"/>
          <p:cNvSpPr txBox="1"/>
          <p:nvPr/>
        </p:nvSpPr>
        <p:spPr>
          <a:xfrm>
            <a:off x="7306147" y="697117"/>
            <a:ext cx="4019738" cy="1200329"/>
          </a:xfrm>
          <a:prstGeom prst="rect">
            <a:avLst/>
          </a:prstGeom>
          <a:noFill/>
        </p:spPr>
        <p:txBody>
          <a:bodyPr wrap="square" rtlCol="0">
            <a:spAutoFit/>
          </a:bodyPr>
          <a:lstStyle/>
          <a:p>
            <a:r>
              <a:rPr lang="en-US" dirty="0" smtClean="0"/>
              <a:t>The default username and password is </a:t>
            </a:r>
            <a:r>
              <a:rPr lang="en-US" b="1" dirty="0" smtClean="0"/>
              <a:t>admin </a:t>
            </a:r>
            <a:r>
              <a:rPr lang="en-US" dirty="0" smtClean="0"/>
              <a:t>and </a:t>
            </a:r>
            <a:r>
              <a:rPr lang="en-US" b="1" dirty="0" smtClean="0"/>
              <a:t>admin</a:t>
            </a:r>
            <a:endParaRPr lang="en-US" dirty="0" smtClean="0"/>
          </a:p>
          <a:p>
            <a:endParaRPr lang="en-US" b="1" dirty="0"/>
          </a:p>
          <a:p>
            <a:r>
              <a:rPr lang="en-US" dirty="0" smtClean="0"/>
              <a:t>After that press login button </a:t>
            </a:r>
            <a:endParaRPr lang="en-IN" dirty="0"/>
          </a:p>
        </p:txBody>
      </p:sp>
      <p:pic>
        <p:nvPicPr>
          <p:cNvPr id="5" name="Picture 4"/>
          <p:cNvPicPr>
            <a:picLocks noChangeAspect="1"/>
          </p:cNvPicPr>
          <p:nvPr/>
        </p:nvPicPr>
        <p:blipFill rotWithShape="1">
          <a:blip r:embed="rId3"/>
          <a:srcRect l="5203" r="15074" b="7912"/>
          <a:stretch/>
        </p:blipFill>
        <p:spPr>
          <a:xfrm>
            <a:off x="7161291" y="2672284"/>
            <a:ext cx="4309450" cy="4036334"/>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sp>
        <p:nvSpPr>
          <p:cNvPr id="6" name="TextBox 5"/>
          <p:cNvSpPr txBox="1"/>
          <p:nvPr/>
        </p:nvSpPr>
        <p:spPr>
          <a:xfrm>
            <a:off x="1566250" y="4409038"/>
            <a:ext cx="4943192" cy="1200329"/>
          </a:xfrm>
          <a:prstGeom prst="rect">
            <a:avLst/>
          </a:prstGeom>
          <a:noFill/>
        </p:spPr>
        <p:txBody>
          <a:bodyPr wrap="square" rtlCol="0">
            <a:spAutoFit/>
          </a:bodyPr>
          <a:lstStyle/>
          <a:p>
            <a:r>
              <a:rPr lang="en-US" dirty="0" smtClean="0"/>
              <a:t>You will get this page where you have to reset your password</a:t>
            </a:r>
          </a:p>
          <a:p>
            <a:endParaRPr lang="en-US" dirty="0"/>
          </a:p>
          <a:p>
            <a:r>
              <a:rPr lang="en-US" dirty="0" smtClean="0"/>
              <a:t>After resetting press update</a:t>
            </a:r>
            <a:endParaRPr lang="en-IN" dirty="0"/>
          </a:p>
        </p:txBody>
      </p:sp>
    </p:spTree>
    <p:extLst>
      <p:ext uri="{BB962C8B-B14F-4D97-AF65-F5344CB8AC3E}">
        <p14:creationId xmlns:p14="http://schemas.microsoft.com/office/powerpoint/2010/main" val="23498850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14702" y="117648"/>
            <a:ext cx="6439419" cy="3304563"/>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sp>
        <p:nvSpPr>
          <p:cNvPr id="4" name="TextBox 3"/>
          <p:cNvSpPr txBox="1"/>
          <p:nvPr/>
        </p:nvSpPr>
        <p:spPr>
          <a:xfrm>
            <a:off x="6853473" y="796705"/>
            <a:ext cx="4988460" cy="923330"/>
          </a:xfrm>
          <a:prstGeom prst="rect">
            <a:avLst/>
          </a:prstGeom>
          <a:noFill/>
        </p:spPr>
        <p:txBody>
          <a:bodyPr wrap="square" rtlCol="0">
            <a:spAutoFit/>
          </a:bodyPr>
          <a:lstStyle/>
          <a:p>
            <a:r>
              <a:rPr lang="en-US" dirty="0" smtClean="0"/>
              <a:t>After updating you password you will see the Sonar Dashboard where we have to add our project.</a:t>
            </a:r>
            <a:endParaRPr lang="en-IN" dirty="0"/>
          </a:p>
        </p:txBody>
      </p:sp>
    </p:spTree>
    <p:extLst>
      <p:ext uri="{BB962C8B-B14F-4D97-AF65-F5344CB8AC3E}">
        <p14:creationId xmlns:p14="http://schemas.microsoft.com/office/powerpoint/2010/main" val="2791136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15224"/>
            <a:ext cx="1611517" cy="461665"/>
          </a:xfrm>
          <a:prstGeom prst="rect">
            <a:avLst/>
          </a:prstGeom>
          <a:noFill/>
        </p:spPr>
        <p:txBody>
          <a:bodyPr wrap="square" rtlCol="0">
            <a:spAutoFit/>
          </a:bodyPr>
          <a:lstStyle/>
          <a:p>
            <a:r>
              <a:rPr lang="en-IN" sz="2400" b="1" dirty="0" smtClean="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Step</a:t>
            </a:r>
            <a:r>
              <a:rPr lang="en-IN" sz="2400" b="1" dirty="0" smtClean="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4</a:t>
            </a:r>
            <a:endParaRPr lang="en-IN" sz="2400" b="1" dirty="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3" name="Rectangle 2"/>
          <p:cNvSpPr/>
          <p:nvPr/>
        </p:nvSpPr>
        <p:spPr>
          <a:xfrm>
            <a:off x="2372007" y="715223"/>
            <a:ext cx="6817259" cy="5703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atin typeface="Arial" panose="020B0604020202020204" pitchFamily="34" charset="0"/>
                <a:cs typeface="Arial" panose="020B0604020202020204" pitchFamily="34" charset="0"/>
              </a:rPr>
              <a:t>Generating token for Project</a:t>
            </a:r>
            <a:endParaRPr lang="en-IN" sz="20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2634556" y="2321224"/>
            <a:ext cx="6916371" cy="3500154"/>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sp>
        <p:nvSpPr>
          <p:cNvPr id="5" name="TextBox 4"/>
          <p:cNvSpPr txBox="1"/>
          <p:nvPr/>
        </p:nvSpPr>
        <p:spPr>
          <a:xfrm>
            <a:off x="2634557" y="1566250"/>
            <a:ext cx="6056769" cy="369332"/>
          </a:xfrm>
          <a:prstGeom prst="rect">
            <a:avLst/>
          </a:prstGeom>
          <a:noFill/>
        </p:spPr>
        <p:txBody>
          <a:bodyPr wrap="square" rtlCol="0">
            <a:spAutoFit/>
          </a:bodyPr>
          <a:lstStyle/>
          <a:p>
            <a:r>
              <a:rPr lang="en-US" dirty="0" smtClean="0"/>
              <a:t>Now click on Add a project to generate Token</a:t>
            </a:r>
            <a:endParaRPr lang="en-IN" dirty="0"/>
          </a:p>
        </p:txBody>
      </p:sp>
    </p:spTree>
    <p:extLst>
      <p:ext uri="{BB962C8B-B14F-4D97-AF65-F5344CB8AC3E}">
        <p14:creationId xmlns:p14="http://schemas.microsoft.com/office/powerpoint/2010/main" val="6487746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5627" y="179907"/>
            <a:ext cx="6404477" cy="2339360"/>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sp>
        <p:nvSpPr>
          <p:cNvPr id="3" name="TextBox 2"/>
          <p:cNvSpPr txBox="1"/>
          <p:nvPr/>
        </p:nvSpPr>
        <p:spPr>
          <a:xfrm>
            <a:off x="7165910" y="625151"/>
            <a:ext cx="4693298" cy="646331"/>
          </a:xfrm>
          <a:prstGeom prst="rect">
            <a:avLst/>
          </a:prstGeom>
          <a:noFill/>
        </p:spPr>
        <p:txBody>
          <a:bodyPr wrap="square" rtlCol="0">
            <a:spAutoFit/>
          </a:bodyPr>
          <a:lstStyle/>
          <a:p>
            <a:r>
              <a:rPr lang="en-US" dirty="0" smtClean="0"/>
              <a:t>After that this page will appear</a:t>
            </a:r>
          </a:p>
          <a:p>
            <a:r>
              <a:rPr lang="en-US" dirty="0" smtClean="0"/>
              <a:t>Select </a:t>
            </a:r>
            <a:r>
              <a:rPr lang="en-US" b="1" dirty="0" smtClean="0"/>
              <a:t>Manually</a:t>
            </a:r>
            <a:r>
              <a:rPr lang="en-US" dirty="0" smtClean="0"/>
              <a:t> option </a:t>
            </a:r>
            <a:endParaRPr lang="en-IN"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t="12537" r="57659" b="40398"/>
          <a:stretch/>
        </p:blipFill>
        <p:spPr>
          <a:xfrm>
            <a:off x="5997234" y="2827175"/>
            <a:ext cx="5768668" cy="3606877"/>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sp>
        <p:nvSpPr>
          <p:cNvPr id="6" name="TextBox 5"/>
          <p:cNvSpPr txBox="1"/>
          <p:nvPr/>
        </p:nvSpPr>
        <p:spPr>
          <a:xfrm>
            <a:off x="1782147" y="4074960"/>
            <a:ext cx="3433665" cy="923330"/>
          </a:xfrm>
          <a:prstGeom prst="rect">
            <a:avLst/>
          </a:prstGeom>
          <a:noFill/>
        </p:spPr>
        <p:txBody>
          <a:bodyPr wrap="square" rtlCol="0">
            <a:spAutoFit/>
          </a:bodyPr>
          <a:lstStyle/>
          <a:p>
            <a:r>
              <a:rPr lang="en-US" dirty="0" smtClean="0"/>
              <a:t>Enter any text in </a:t>
            </a:r>
            <a:r>
              <a:rPr lang="en-US" dirty="0" err="1" smtClean="0"/>
              <a:t>ProjectKey</a:t>
            </a:r>
            <a:endParaRPr lang="en-US" dirty="0"/>
          </a:p>
          <a:p>
            <a:endParaRPr lang="en-US" dirty="0" smtClean="0"/>
          </a:p>
          <a:p>
            <a:r>
              <a:rPr lang="en-US" dirty="0" smtClean="0"/>
              <a:t>And click on </a:t>
            </a:r>
            <a:r>
              <a:rPr lang="en-US" b="1" dirty="0" smtClean="0"/>
              <a:t>Set Up</a:t>
            </a:r>
            <a:endParaRPr lang="en-IN" b="1" dirty="0"/>
          </a:p>
        </p:txBody>
      </p:sp>
    </p:spTree>
    <p:extLst>
      <p:ext uri="{BB962C8B-B14F-4D97-AF65-F5344CB8AC3E}">
        <p14:creationId xmlns:p14="http://schemas.microsoft.com/office/powerpoint/2010/main" val="1513973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23444" y="559599"/>
            <a:ext cx="2761308" cy="707886"/>
          </a:xfrm>
          <a:prstGeom prst="rect">
            <a:avLst/>
          </a:prstGeom>
          <a:noFill/>
        </p:spPr>
        <p:txBody>
          <a:bodyPr wrap="square" rtlCol="0">
            <a:spAutoFit/>
          </a:bodyPr>
          <a:lstStyle/>
          <a:p>
            <a:r>
              <a:rPr lang="en-IN" sz="4000" b="1" dirty="0" smtClean="0">
                <a:ln w="0"/>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Contents</a:t>
            </a:r>
            <a:r>
              <a:rPr lang="en-IN" sz="2000" dirty="0" smtClean="0"/>
              <a:t>:</a:t>
            </a:r>
            <a:endParaRPr lang="en-IN" sz="2000" dirty="0"/>
          </a:p>
        </p:txBody>
      </p:sp>
      <p:sp>
        <p:nvSpPr>
          <p:cNvPr id="3" name="TextBox 2"/>
          <p:cNvSpPr txBox="1"/>
          <p:nvPr/>
        </p:nvSpPr>
        <p:spPr>
          <a:xfrm>
            <a:off x="3123444" y="1267485"/>
            <a:ext cx="7106972" cy="5262979"/>
          </a:xfrm>
          <a:prstGeom prst="rect">
            <a:avLst/>
          </a:prstGeom>
          <a:noFill/>
        </p:spPr>
        <p:txBody>
          <a:bodyPr wrap="square" rtlCol="0">
            <a:spAutoFit/>
          </a:bodyPr>
          <a:lstStyle/>
          <a:p>
            <a:pPr marL="457200" indent="-457200">
              <a:lnSpc>
                <a:spcPct val="200000"/>
              </a:lnSpc>
              <a:buFont typeface="Wingdings" panose="05000000000000000000" pitchFamily="2" charset="2"/>
              <a:buChar char="ü"/>
            </a:pPr>
            <a:r>
              <a:rPr lang="en-IN" sz="2800" b="1" dirty="0" smtClean="0">
                <a:ln w="0"/>
                <a:solidFill>
                  <a:srgbClr val="0070C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Introduction to </a:t>
            </a:r>
            <a:r>
              <a:rPr lang="en-IN" sz="2800" b="1" dirty="0" err="1" smtClean="0">
                <a:ln w="0"/>
                <a:solidFill>
                  <a:srgbClr val="0070C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SonarQube</a:t>
            </a:r>
            <a:endParaRPr lang="en-IN" sz="2800" b="1" dirty="0">
              <a:ln w="0"/>
              <a:solidFill>
                <a:srgbClr val="0070C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pPr marL="457200" indent="-457200">
              <a:lnSpc>
                <a:spcPct val="200000"/>
              </a:lnSpc>
              <a:buFont typeface="Wingdings" panose="05000000000000000000" pitchFamily="2" charset="2"/>
              <a:buChar char="ü"/>
            </a:pPr>
            <a:r>
              <a:rPr lang="en-IN" sz="2800" b="1" dirty="0" smtClean="0">
                <a:ln w="0"/>
                <a:solidFill>
                  <a:srgbClr val="0070C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SQM (Software Quality Management)</a:t>
            </a:r>
          </a:p>
          <a:p>
            <a:pPr marL="457200" indent="-457200">
              <a:lnSpc>
                <a:spcPct val="200000"/>
              </a:lnSpc>
              <a:buFont typeface="Wingdings" panose="05000000000000000000" pitchFamily="2" charset="2"/>
              <a:buChar char="ü"/>
            </a:pPr>
            <a:r>
              <a:rPr lang="en-IN" sz="2800" b="1" dirty="0" smtClean="0">
                <a:ln w="0"/>
                <a:solidFill>
                  <a:srgbClr val="0070C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Features </a:t>
            </a:r>
            <a:r>
              <a:rPr lang="en-IN" sz="2800" b="1" dirty="0">
                <a:ln w="0"/>
                <a:solidFill>
                  <a:srgbClr val="0070C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of </a:t>
            </a:r>
            <a:r>
              <a:rPr lang="en-IN" sz="2800" b="1" dirty="0" err="1" smtClean="0">
                <a:ln w="0"/>
                <a:solidFill>
                  <a:srgbClr val="0070C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SonarQube</a:t>
            </a:r>
            <a:endParaRPr lang="en-IN" sz="2800" b="1" dirty="0" smtClean="0">
              <a:ln w="0"/>
              <a:solidFill>
                <a:srgbClr val="0070C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pPr marL="457200" indent="-457200">
              <a:lnSpc>
                <a:spcPct val="200000"/>
              </a:lnSpc>
              <a:buFont typeface="Wingdings" panose="05000000000000000000" pitchFamily="2" charset="2"/>
              <a:buChar char="ü"/>
            </a:pPr>
            <a:r>
              <a:rPr lang="en-US" sz="2800" b="1" dirty="0" smtClean="0">
                <a:ln w="0"/>
                <a:solidFill>
                  <a:srgbClr val="0070C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Benefits of </a:t>
            </a:r>
            <a:r>
              <a:rPr lang="en-US" sz="2800" b="1" dirty="0" err="1" smtClean="0">
                <a:ln w="0"/>
                <a:solidFill>
                  <a:srgbClr val="0070C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SonarQube</a:t>
            </a:r>
            <a:endParaRPr lang="en-IN" sz="2800" b="1" dirty="0">
              <a:ln w="0"/>
              <a:solidFill>
                <a:srgbClr val="0070C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pPr marL="457200" indent="-457200">
              <a:lnSpc>
                <a:spcPct val="200000"/>
              </a:lnSpc>
              <a:buFont typeface="Wingdings" panose="05000000000000000000" pitchFamily="2" charset="2"/>
              <a:buChar char="ü"/>
            </a:pPr>
            <a:r>
              <a:rPr lang="en-IN" sz="2800" b="1" dirty="0" smtClean="0">
                <a:ln w="0"/>
                <a:solidFill>
                  <a:srgbClr val="0070C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Getting Started with </a:t>
            </a:r>
            <a:r>
              <a:rPr lang="en-IN" sz="2800" b="1" dirty="0" err="1" smtClean="0">
                <a:ln w="0"/>
                <a:solidFill>
                  <a:srgbClr val="0070C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SonarQube</a:t>
            </a:r>
            <a:endParaRPr lang="en-IN" sz="2800" b="1" dirty="0" smtClean="0">
              <a:ln w="0"/>
              <a:solidFill>
                <a:srgbClr val="0070C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pPr marL="457200" indent="-457200">
              <a:lnSpc>
                <a:spcPct val="200000"/>
              </a:lnSpc>
              <a:buFont typeface="Wingdings" panose="05000000000000000000" pitchFamily="2" charset="2"/>
              <a:buChar char="ü"/>
            </a:pPr>
            <a:r>
              <a:rPr lang="en-IN" sz="2800" b="1" dirty="0" smtClean="0">
                <a:ln w="0"/>
                <a:solidFill>
                  <a:srgbClr val="0070C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Practical</a:t>
            </a:r>
            <a:endParaRPr lang="en-IN" sz="2800" b="1" dirty="0">
              <a:ln w="0"/>
              <a:solidFill>
                <a:srgbClr val="0070C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754197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3352" y="114584"/>
            <a:ext cx="5213995" cy="3454373"/>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sp>
        <p:nvSpPr>
          <p:cNvPr id="3" name="TextBox 2"/>
          <p:cNvSpPr txBox="1"/>
          <p:nvPr/>
        </p:nvSpPr>
        <p:spPr>
          <a:xfrm>
            <a:off x="6201624" y="814812"/>
            <a:ext cx="5078994" cy="923330"/>
          </a:xfrm>
          <a:prstGeom prst="rect">
            <a:avLst/>
          </a:prstGeom>
          <a:noFill/>
        </p:spPr>
        <p:txBody>
          <a:bodyPr wrap="square" rtlCol="0">
            <a:spAutoFit/>
          </a:bodyPr>
          <a:lstStyle/>
          <a:p>
            <a:r>
              <a:rPr lang="en-US" dirty="0" smtClean="0"/>
              <a:t>Enter </a:t>
            </a:r>
            <a:r>
              <a:rPr lang="en-US" b="1" dirty="0" smtClean="0"/>
              <a:t>any relevant text </a:t>
            </a:r>
            <a:r>
              <a:rPr lang="en-US" dirty="0" smtClean="0"/>
              <a:t>to Generate token</a:t>
            </a:r>
          </a:p>
          <a:p>
            <a:endParaRPr lang="en-US" dirty="0"/>
          </a:p>
          <a:p>
            <a:r>
              <a:rPr lang="en-US" dirty="0" smtClean="0"/>
              <a:t>And Click on </a:t>
            </a:r>
            <a:r>
              <a:rPr lang="en-US" b="1" dirty="0" smtClean="0"/>
              <a:t>Generate</a:t>
            </a:r>
            <a:r>
              <a:rPr lang="en-US" dirty="0" smtClean="0"/>
              <a:t> Button</a:t>
            </a:r>
            <a:endParaRPr lang="en-IN" dirty="0"/>
          </a:p>
        </p:txBody>
      </p:sp>
      <p:sp>
        <p:nvSpPr>
          <p:cNvPr id="5" name="TextBox 4"/>
          <p:cNvSpPr txBox="1"/>
          <p:nvPr/>
        </p:nvSpPr>
        <p:spPr>
          <a:xfrm>
            <a:off x="263352" y="4119327"/>
            <a:ext cx="5567079" cy="2031325"/>
          </a:xfrm>
          <a:prstGeom prst="rect">
            <a:avLst/>
          </a:prstGeom>
          <a:solidFill>
            <a:schemeClr val="bg1"/>
          </a:solidFill>
        </p:spPr>
        <p:txBody>
          <a:bodyPr wrap="square" rtlCol="0">
            <a:spAutoFit/>
          </a:bodyPr>
          <a:lstStyle/>
          <a:p>
            <a:r>
              <a:rPr lang="en-US" dirty="0" smtClean="0"/>
              <a:t>After token is generated click on Continue you will see different build options, </a:t>
            </a:r>
            <a:r>
              <a:rPr lang="en-US" b="1" dirty="0" smtClean="0"/>
              <a:t>select  Maven build</a:t>
            </a:r>
          </a:p>
          <a:p>
            <a:endParaRPr lang="en-US" dirty="0" smtClean="0"/>
          </a:p>
          <a:p>
            <a:r>
              <a:rPr lang="en-US" dirty="0" smtClean="0"/>
              <a:t>You will see one </a:t>
            </a:r>
            <a:r>
              <a:rPr lang="en-US" dirty="0" err="1" smtClean="0"/>
              <a:t>mvn</a:t>
            </a:r>
            <a:r>
              <a:rPr lang="en-US" dirty="0" smtClean="0"/>
              <a:t> command.</a:t>
            </a:r>
            <a:endParaRPr lang="en-US" dirty="0"/>
          </a:p>
          <a:p>
            <a:r>
              <a:rPr lang="en-US" dirty="0" smtClean="0"/>
              <a:t>This will be needed to connect our </a:t>
            </a:r>
            <a:r>
              <a:rPr lang="en-US" dirty="0" err="1" smtClean="0"/>
              <a:t>mvn</a:t>
            </a:r>
            <a:r>
              <a:rPr lang="en-US" dirty="0" smtClean="0"/>
              <a:t> project with Sonar</a:t>
            </a:r>
            <a:endParaRPr lang="en-IN" dirty="0"/>
          </a:p>
        </p:txBody>
      </p:sp>
      <p:pic>
        <p:nvPicPr>
          <p:cNvPr id="7" name="Picture 6"/>
          <p:cNvPicPr>
            <a:picLocks noChangeAspect="1"/>
          </p:cNvPicPr>
          <p:nvPr/>
        </p:nvPicPr>
        <p:blipFill>
          <a:blip r:embed="rId3"/>
          <a:stretch>
            <a:fillRect/>
          </a:stretch>
        </p:blipFill>
        <p:spPr>
          <a:xfrm>
            <a:off x="5997095" y="3452658"/>
            <a:ext cx="6025907" cy="3186663"/>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579779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715224"/>
            <a:ext cx="1611517" cy="461665"/>
          </a:xfrm>
          <a:prstGeom prst="rect">
            <a:avLst/>
          </a:prstGeom>
          <a:noFill/>
        </p:spPr>
        <p:txBody>
          <a:bodyPr wrap="square" rtlCol="0">
            <a:spAutoFit/>
          </a:bodyPr>
          <a:lstStyle/>
          <a:p>
            <a:r>
              <a:rPr lang="en-IN" sz="2400" b="1" dirty="0" smtClean="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Step</a:t>
            </a:r>
            <a:r>
              <a:rPr lang="en-IN" sz="2400" b="1" dirty="0" smtClean="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5</a:t>
            </a:r>
            <a:endParaRPr lang="en-IN" sz="2400" b="1" dirty="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4" name="Rectangle 3"/>
          <p:cNvSpPr/>
          <p:nvPr/>
        </p:nvSpPr>
        <p:spPr>
          <a:xfrm>
            <a:off x="69268" y="136949"/>
            <a:ext cx="6817259" cy="5703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atin typeface="Arial" panose="020B0604020202020204" pitchFamily="34" charset="0"/>
                <a:cs typeface="Arial" panose="020B0604020202020204" pitchFamily="34" charset="0"/>
              </a:rPr>
              <a:t>Generating Analysis Report of Our Project</a:t>
            </a:r>
            <a:endParaRPr lang="en-IN" sz="2000" dirty="0">
              <a:latin typeface="Arial" panose="020B0604020202020204" pitchFamily="34" charset="0"/>
              <a:cs typeface="Arial" panose="020B0604020202020204" pitchFamily="34" charset="0"/>
            </a:endParaRPr>
          </a:p>
        </p:txBody>
      </p:sp>
      <p:sp>
        <p:nvSpPr>
          <p:cNvPr id="5" name="TextBox 4"/>
          <p:cNvSpPr txBox="1"/>
          <p:nvPr/>
        </p:nvSpPr>
        <p:spPr>
          <a:xfrm>
            <a:off x="914399" y="1656784"/>
            <a:ext cx="4092166" cy="1200329"/>
          </a:xfrm>
          <a:prstGeom prst="rect">
            <a:avLst/>
          </a:prstGeom>
          <a:noFill/>
        </p:spPr>
        <p:txBody>
          <a:bodyPr wrap="square" rtlCol="0">
            <a:spAutoFit/>
          </a:bodyPr>
          <a:lstStyle/>
          <a:p>
            <a:r>
              <a:rPr lang="en-US" dirty="0" smtClean="0"/>
              <a:t>Create one Java Application</a:t>
            </a:r>
          </a:p>
          <a:p>
            <a:endParaRPr lang="en-US" dirty="0"/>
          </a:p>
          <a:p>
            <a:r>
              <a:rPr lang="en-US" dirty="0" smtClean="0"/>
              <a:t>In our case we have generated one Spring Boot Application</a:t>
            </a:r>
            <a:endParaRPr lang="en-IN" dirty="0"/>
          </a:p>
        </p:txBody>
      </p:sp>
      <p:pic>
        <p:nvPicPr>
          <p:cNvPr id="6" name="Picture 5"/>
          <p:cNvPicPr>
            <a:picLocks noChangeAspect="1"/>
          </p:cNvPicPr>
          <p:nvPr/>
        </p:nvPicPr>
        <p:blipFill>
          <a:blip r:embed="rId2"/>
          <a:stretch>
            <a:fillRect/>
          </a:stretch>
        </p:blipFill>
        <p:spPr>
          <a:xfrm>
            <a:off x="6310737" y="964893"/>
            <a:ext cx="5881263" cy="2495314"/>
          </a:xfrm>
          <a:prstGeom prst="rect">
            <a:avLst/>
          </a:prstGeom>
        </p:spPr>
      </p:pic>
      <p:sp>
        <p:nvSpPr>
          <p:cNvPr id="7" name="TextBox 6"/>
          <p:cNvSpPr txBox="1"/>
          <p:nvPr/>
        </p:nvSpPr>
        <p:spPr>
          <a:xfrm>
            <a:off x="5658651" y="4109218"/>
            <a:ext cx="4114802" cy="1754326"/>
          </a:xfrm>
          <a:prstGeom prst="rect">
            <a:avLst/>
          </a:prstGeom>
          <a:noFill/>
        </p:spPr>
        <p:txBody>
          <a:bodyPr wrap="square" rtlCol="0">
            <a:spAutoFit/>
          </a:bodyPr>
          <a:lstStyle/>
          <a:p>
            <a:r>
              <a:rPr lang="en-US" dirty="0" smtClean="0"/>
              <a:t>Open the application using </a:t>
            </a:r>
            <a:r>
              <a:rPr lang="en-US" dirty="0" err="1" smtClean="0"/>
              <a:t>IntelliJ</a:t>
            </a:r>
            <a:r>
              <a:rPr lang="en-US" dirty="0" smtClean="0"/>
              <a:t> </a:t>
            </a:r>
          </a:p>
          <a:p>
            <a:r>
              <a:rPr lang="en-US" dirty="0" smtClean="0"/>
              <a:t>Here we are using </a:t>
            </a:r>
            <a:r>
              <a:rPr lang="en-US" dirty="0" err="1" smtClean="0"/>
              <a:t>IntelliJ</a:t>
            </a:r>
            <a:r>
              <a:rPr lang="en-US" dirty="0" smtClean="0"/>
              <a:t> for Spring Boot</a:t>
            </a:r>
          </a:p>
          <a:p>
            <a:endParaRPr lang="en-US" dirty="0"/>
          </a:p>
          <a:p>
            <a:r>
              <a:rPr lang="en-US" dirty="0" smtClean="0"/>
              <a:t>Add these two dependencies in your pom.xml file</a:t>
            </a:r>
            <a:endParaRPr lang="en-IN" dirty="0"/>
          </a:p>
        </p:txBody>
      </p:sp>
      <p:pic>
        <p:nvPicPr>
          <p:cNvPr id="8" name="Picture 7"/>
          <p:cNvPicPr>
            <a:picLocks noChangeAspect="1"/>
          </p:cNvPicPr>
          <p:nvPr/>
        </p:nvPicPr>
        <p:blipFill>
          <a:blip r:embed="rId3"/>
          <a:stretch>
            <a:fillRect/>
          </a:stretch>
        </p:blipFill>
        <p:spPr>
          <a:xfrm>
            <a:off x="238031" y="3207096"/>
            <a:ext cx="5420620" cy="3650904"/>
          </a:xfrm>
          <a:prstGeom prst="rect">
            <a:avLst/>
          </a:prstGeom>
        </p:spPr>
      </p:pic>
    </p:spTree>
    <p:extLst>
      <p:ext uri="{BB962C8B-B14F-4D97-AF65-F5344CB8AC3E}">
        <p14:creationId xmlns:p14="http://schemas.microsoft.com/office/powerpoint/2010/main" val="11381889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45340" y="149194"/>
            <a:ext cx="5214130" cy="3273016"/>
          </a:xfrm>
          <a:prstGeom prst="rect">
            <a:avLst/>
          </a:prstGeom>
        </p:spPr>
      </p:pic>
      <p:sp>
        <p:nvSpPr>
          <p:cNvPr id="3" name="TextBox 2"/>
          <p:cNvSpPr txBox="1"/>
          <p:nvPr/>
        </p:nvSpPr>
        <p:spPr>
          <a:xfrm>
            <a:off x="5785164" y="398353"/>
            <a:ext cx="6102035" cy="1477328"/>
          </a:xfrm>
          <a:prstGeom prst="rect">
            <a:avLst/>
          </a:prstGeom>
          <a:noFill/>
        </p:spPr>
        <p:txBody>
          <a:bodyPr wrap="square" rtlCol="0">
            <a:spAutoFit/>
          </a:bodyPr>
          <a:lstStyle/>
          <a:p>
            <a:r>
              <a:rPr lang="en-US" dirty="0" smtClean="0"/>
              <a:t>In rightmost side of </a:t>
            </a:r>
            <a:r>
              <a:rPr lang="en-US" dirty="0" err="1" smtClean="0"/>
              <a:t>intelliJ</a:t>
            </a:r>
            <a:r>
              <a:rPr lang="en-US" dirty="0" smtClean="0"/>
              <a:t> display you will find </a:t>
            </a:r>
            <a:r>
              <a:rPr lang="en-US" b="1" dirty="0" smtClean="0"/>
              <a:t>Maven</a:t>
            </a:r>
            <a:r>
              <a:rPr lang="en-US" dirty="0" smtClean="0"/>
              <a:t> option click on it</a:t>
            </a:r>
          </a:p>
          <a:p>
            <a:endParaRPr lang="en-US" dirty="0"/>
          </a:p>
          <a:p>
            <a:r>
              <a:rPr lang="en-US" dirty="0" smtClean="0"/>
              <a:t>Under Lifecycle you will find install option double click on it to build and generate Jar file.</a:t>
            </a:r>
            <a:endParaRPr lang="en-IN" dirty="0"/>
          </a:p>
        </p:txBody>
      </p:sp>
      <p:sp>
        <p:nvSpPr>
          <p:cNvPr id="4" name="Rounded Rectangle 3"/>
          <p:cNvSpPr/>
          <p:nvPr/>
        </p:nvSpPr>
        <p:spPr>
          <a:xfrm>
            <a:off x="5169529" y="325925"/>
            <a:ext cx="425513" cy="543208"/>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p:cNvPicPr>
            <a:picLocks noChangeAspect="1"/>
          </p:cNvPicPr>
          <p:nvPr/>
        </p:nvPicPr>
        <p:blipFill>
          <a:blip r:embed="rId3"/>
          <a:stretch>
            <a:fillRect/>
          </a:stretch>
        </p:blipFill>
        <p:spPr>
          <a:xfrm>
            <a:off x="5985566" y="3740542"/>
            <a:ext cx="4757339" cy="2669311"/>
          </a:xfrm>
          <a:prstGeom prst="rect">
            <a:avLst/>
          </a:prstGeom>
        </p:spPr>
      </p:pic>
      <p:sp>
        <p:nvSpPr>
          <p:cNvPr id="6" name="Rounded Rectangle 5"/>
          <p:cNvSpPr/>
          <p:nvPr/>
        </p:nvSpPr>
        <p:spPr>
          <a:xfrm>
            <a:off x="6210677" y="4553893"/>
            <a:ext cx="2453489" cy="244444"/>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1119941" y="4798337"/>
            <a:ext cx="4753069" cy="646331"/>
          </a:xfrm>
          <a:prstGeom prst="rect">
            <a:avLst/>
          </a:prstGeom>
          <a:noFill/>
        </p:spPr>
        <p:txBody>
          <a:bodyPr wrap="square" rtlCol="0">
            <a:spAutoFit/>
          </a:bodyPr>
          <a:lstStyle/>
          <a:p>
            <a:r>
              <a:rPr lang="en-US" dirty="0" smtClean="0"/>
              <a:t>After Build is Success you can find one jar file in your target directory</a:t>
            </a:r>
            <a:endParaRPr lang="en-IN" dirty="0"/>
          </a:p>
        </p:txBody>
      </p:sp>
    </p:spTree>
    <p:extLst>
      <p:ext uri="{BB962C8B-B14F-4D97-AF65-F5344CB8AC3E}">
        <p14:creationId xmlns:p14="http://schemas.microsoft.com/office/powerpoint/2010/main" val="10823087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23985" t="264" r="11411" b="49307"/>
          <a:stretch/>
        </p:blipFill>
        <p:spPr>
          <a:xfrm>
            <a:off x="199175" y="99588"/>
            <a:ext cx="6464175" cy="3458424"/>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sp>
        <p:nvSpPr>
          <p:cNvPr id="3" name="TextBox 2"/>
          <p:cNvSpPr txBox="1"/>
          <p:nvPr/>
        </p:nvSpPr>
        <p:spPr>
          <a:xfrm>
            <a:off x="6771993" y="536138"/>
            <a:ext cx="5296278" cy="2585323"/>
          </a:xfrm>
          <a:prstGeom prst="rect">
            <a:avLst/>
          </a:prstGeom>
          <a:noFill/>
        </p:spPr>
        <p:txBody>
          <a:bodyPr wrap="square" rtlCol="0">
            <a:spAutoFit/>
          </a:bodyPr>
          <a:lstStyle/>
          <a:p>
            <a:r>
              <a:rPr lang="en-US" dirty="0" smtClean="0"/>
              <a:t>Now click on </a:t>
            </a:r>
            <a:r>
              <a:rPr lang="en-US" b="1" dirty="0" smtClean="0"/>
              <a:t>m </a:t>
            </a:r>
            <a:r>
              <a:rPr lang="en-US" dirty="0" smtClean="0"/>
              <a:t>logo in maven option t </a:t>
            </a:r>
            <a:r>
              <a:rPr lang="en-US" b="1" dirty="0" smtClean="0"/>
              <a:t>execute maven goal</a:t>
            </a:r>
          </a:p>
          <a:p>
            <a:endParaRPr lang="en-US" dirty="0"/>
          </a:p>
          <a:p>
            <a:r>
              <a:rPr lang="en-US" dirty="0" smtClean="0"/>
              <a:t>And type</a:t>
            </a:r>
          </a:p>
          <a:p>
            <a:endParaRPr lang="en-US" dirty="0" smtClean="0"/>
          </a:p>
          <a:p>
            <a:pPr algn="ctr"/>
            <a:r>
              <a:rPr lang="en-IN" b="1" dirty="0"/>
              <a:t>clean </a:t>
            </a:r>
            <a:r>
              <a:rPr lang="en-IN" b="1" dirty="0" err="1" smtClean="0"/>
              <a:t>org.jacoco:jacoco-maven-plugin:prepare-agent</a:t>
            </a:r>
            <a:r>
              <a:rPr lang="en-IN" b="1" dirty="0" smtClean="0"/>
              <a:t> </a:t>
            </a:r>
            <a:r>
              <a:rPr lang="en-IN" b="1" dirty="0"/>
              <a:t>install</a:t>
            </a:r>
            <a:r>
              <a:rPr lang="en-US" b="1" dirty="0" smtClean="0"/>
              <a:t> </a:t>
            </a:r>
          </a:p>
          <a:p>
            <a:endParaRPr lang="en-US" b="1" dirty="0"/>
          </a:p>
          <a:p>
            <a:r>
              <a:rPr lang="en-US" dirty="0" smtClean="0"/>
              <a:t>And press Enter</a:t>
            </a:r>
            <a:endParaRPr lang="en-IN" dirty="0"/>
          </a:p>
        </p:txBody>
      </p:sp>
      <p:sp>
        <p:nvSpPr>
          <p:cNvPr id="4" name="Oval 3"/>
          <p:cNvSpPr/>
          <p:nvPr/>
        </p:nvSpPr>
        <p:spPr>
          <a:xfrm>
            <a:off x="5323438" y="651850"/>
            <a:ext cx="181069" cy="44361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p:cNvPicPr>
            <a:picLocks noChangeAspect="1"/>
          </p:cNvPicPr>
          <p:nvPr/>
        </p:nvPicPr>
        <p:blipFill>
          <a:blip r:embed="rId3"/>
          <a:stretch>
            <a:fillRect/>
          </a:stretch>
        </p:blipFill>
        <p:spPr>
          <a:xfrm>
            <a:off x="6636190" y="4129371"/>
            <a:ext cx="5015620" cy="2428252"/>
          </a:xfrm>
          <a:prstGeom prst="rect">
            <a:avLst/>
          </a:prstGeom>
        </p:spPr>
      </p:pic>
      <p:sp>
        <p:nvSpPr>
          <p:cNvPr id="6" name="TextBox 5"/>
          <p:cNvSpPr txBox="1"/>
          <p:nvPr/>
        </p:nvSpPr>
        <p:spPr>
          <a:xfrm>
            <a:off x="1566250" y="4463358"/>
            <a:ext cx="4952245" cy="923330"/>
          </a:xfrm>
          <a:prstGeom prst="rect">
            <a:avLst/>
          </a:prstGeom>
          <a:noFill/>
        </p:spPr>
        <p:txBody>
          <a:bodyPr wrap="square" rtlCol="0">
            <a:spAutoFit/>
          </a:bodyPr>
          <a:lstStyle/>
          <a:p>
            <a:r>
              <a:rPr lang="en-US" dirty="0" smtClean="0"/>
              <a:t>After Build is Success again go to </a:t>
            </a:r>
          </a:p>
          <a:p>
            <a:r>
              <a:rPr lang="en-US" b="1" dirty="0" smtClean="0"/>
              <a:t>execute maven goal</a:t>
            </a:r>
          </a:p>
          <a:p>
            <a:endParaRPr lang="en-IN" b="1" dirty="0"/>
          </a:p>
        </p:txBody>
      </p:sp>
    </p:spTree>
    <p:extLst>
      <p:ext uri="{BB962C8B-B14F-4D97-AF65-F5344CB8AC3E}">
        <p14:creationId xmlns:p14="http://schemas.microsoft.com/office/powerpoint/2010/main" val="34322968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51730" y="176401"/>
            <a:ext cx="5107098" cy="2705031"/>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sp>
        <p:nvSpPr>
          <p:cNvPr id="4" name="TextBox 3"/>
          <p:cNvSpPr txBox="1"/>
          <p:nvPr/>
        </p:nvSpPr>
        <p:spPr>
          <a:xfrm>
            <a:off x="5739897" y="715224"/>
            <a:ext cx="5785163" cy="646331"/>
          </a:xfrm>
          <a:prstGeom prst="rect">
            <a:avLst/>
          </a:prstGeom>
          <a:noFill/>
        </p:spPr>
        <p:txBody>
          <a:bodyPr wrap="square" rtlCol="0">
            <a:spAutoFit/>
          </a:bodyPr>
          <a:lstStyle/>
          <a:p>
            <a:r>
              <a:rPr lang="en-US" dirty="0" smtClean="0"/>
              <a:t>Go to Sonar Dashboard and copy the </a:t>
            </a:r>
          </a:p>
          <a:p>
            <a:r>
              <a:rPr lang="en-US" dirty="0" err="1" smtClean="0"/>
              <a:t>mvn</a:t>
            </a:r>
            <a:r>
              <a:rPr lang="en-US" dirty="0" smtClean="0"/>
              <a:t> command as shown in picture</a:t>
            </a:r>
            <a:endParaRPr lang="en-IN" dirty="0"/>
          </a:p>
        </p:txBody>
      </p:sp>
      <p:sp>
        <p:nvSpPr>
          <p:cNvPr id="5" name="Rectangle 4"/>
          <p:cNvSpPr/>
          <p:nvPr/>
        </p:nvSpPr>
        <p:spPr>
          <a:xfrm>
            <a:off x="796705" y="1801640"/>
            <a:ext cx="3693814" cy="8781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19142" t="10021" r="16388" b="53862"/>
          <a:stretch/>
        </p:blipFill>
        <p:spPr>
          <a:xfrm>
            <a:off x="5984340" y="3644545"/>
            <a:ext cx="5966705" cy="2176923"/>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sp>
        <p:nvSpPr>
          <p:cNvPr id="7" name="TextBox 6"/>
          <p:cNvSpPr txBox="1"/>
          <p:nvPr/>
        </p:nvSpPr>
        <p:spPr>
          <a:xfrm>
            <a:off x="1502875" y="4305065"/>
            <a:ext cx="3811509" cy="923330"/>
          </a:xfrm>
          <a:prstGeom prst="rect">
            <a:avLst/>
          </a:prstGeom>
          <a:noFill/>
        </p:spPr>
        <p:txBody>
          <a:bodyPr wrap="square" rtlCol="0">
            <a:spAutoFit/>
          </a:bodyPr>
          <a:lstStyle/>
          <a:p>
            <a:r>
              <a:rPr lang="en-US" dirty="0" smtClean="0"/>
              <a:t>Paste the </a:t>
            </a:r>
            <a:r>
              <a:rPr lang="en-US" dirty="0" err="1" smtClean="0"/>
              <a:t>mvn</a:t>
            </a:r>
            <a:r>
              <a:rPr lang="en-US" dirty="0" smtClean="0"/>
              <a:t> command in the</a:t>
            </a:r>
          </a:p>
          <a:p>
            <a:r>
              <a:rPr lang="en-US" dirty="0"/>
              <a:t>e</a:t>
            </a:r>
            <a:r>
              <a:rPr lang="en-US" dirty="0" smtClean="0"/>
              <a:t>xecute maven goal panel and press enter</a:t>
            </a:r>
            <a:endParaRPr lang="en-IN" dirty="0"/>
          </a:p>
        </p:txBody>
      </p:sp>
    </p:spTree>
    <p:extLst>
      <p:ext uri="{BB962C8B-B14F-4D97-AF65-F5344CB8AC3E}">
        <p14:creationId xmlns:p14="http://schemas.microsoft.com/office/powerpoint/2010/main" val="24886116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1999" y="143771"/>
            <a:ext cx="5798555" cy="1847991"/>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sp>
        <p:nvSpPr>
          <p:cNvPr id="3" name="Rectangle 2"/>
          <p:cNvSpPr/>
          <p:nvPr/>
        </p:nvSpPr>
        <p:spPr>
          <a:xfrm>
            <a:off x="543208" y="280657"/>
            <a:ext cx="5205742" cy="733331"/>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p:cNvSpPr txBox="1"/>
          <p:nvPr/>
        </p:nvSpPr>
        <p:spPr>
          <a:xfrm>
            <a:off x="6717671" y="371192"/>
            <a:ext cx="4725909" cy="1477328"/>
          </a:xfrm>
          <a:prstGeom prst="rect">
            <a:avLst/>
          </a:prstGeom>
          <a:noFill/>
        </p:spPr>
        <p:txBody>
          <a:bodyPr wrap="square" rtlCol="0">
            <a:spAutoFit/>
          </a:bodyPr>
          <a:lstStyle/>
          <a:p>
            <a:r>
              <a:rPr lang="en-US" dirty="0" smtClean="0"/>
              <a:t>Here you can see in the picture that </a:t>
            </a:r>
          </a:p>
          <a:p>
            <a:r>
              <a:rPr lang="en-US" dirty="0" smtClean="0"/>
              <a:t>Analysis report generated successfully.</a:t>
            </a:r>
          </a:p>
          <a:p>
            <a:endParaRPr lang="en-US" dirty="0"/>
          </a:p>
          <a:p>
            <a:r>
              <a:rPr lang="en-US" dirty="0" smtClean="0"/>
              <a:t>Now go to browser and refresh you page and go to Project</a:t>
            </a:r>
            <a:endParaRPr lang="en-IN" dirty="0"/>
          </a:p>
        </p:txBody>
      </p:sp>
      <p:pic>
        <p:nvPicPr>
          <p:cNvPr id="5" name="Picture 4"/>
          <p:cNvPicPr>
            <a:picLocks noChangeAspect="1"/>
          </p:cNvPicPr>
          <p:nvPr/>
        </p:nvPicPr>
        <p:blipFill>
          <a:blip r:embed="rId3"/>
          <a:stretch>
            <a:fillRect/>
          </a:stretch>
        </p:blipFill>
        <p:spPr>
          <a:xfrm>
            <a:off x="5656861" y="3270187"/>
            <a:ext cx="5982006" cy="2189052"/>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sp>
        <p:nvSpPr>
          <p:cNvPr id="6" name="TextBox 5"/>
          <p:cNvSpPr txBox="1"/>
          <p:nvPr/>
        </p:nvSpPr>
        <p:spPr>
          <a:xfrm>
            <a:off x="769545" y="3422210"/>
            <a:ext cx="4517679" cy="1477328"/>
          </a:xfrm>
          <a:prstGeom prst="rect">
            <a:avLst/>
          </a:prstGeom>
          <a:noFill/>
        </p:spPr>
        <p:txBody>
          <a:bodyPr wrap="square" rtlCol="0">
            <a:spAutoFit/>
          </a:bodyPr>
          <a:lstStyle/>
          <a:p>
            <a:r>
              <a:rPr lang="en-US" dirty="0" smtClean="0"/>
              <a:t>Here you can see your Analysis Report is Generated.</a:t>
            </a:r>
          </a:p>
          <a:p>
            <a:endParaRPr lang="en-US" dirty="0"/>
          </a:p>
          <a:p>
            <a:r>
              <a:rPr lang="en-US" dirty="0" smtClean="0"/>
              <a:t>Now Click on your project to review your Report.</a:t>
            </a:r>
            <a:endParaRPr lang="en-IN" dirty="0"/>
          </a:p>
        </p:txBody>
      </p:sp>
    </p:spTree>
    <p:extLst>
      <p:ext uri="{BB962C8B-B14F-4D97-AF65-F5344CB8AC3E}">
        <p14:creationId xmlns:p14="http://schemas.microsoft.com/office/powerpoint/2010/main" val="20165799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2918" y="679009"/>
            <a:ext cx="615636" cy="584775"/>
          </a:xfrm>
          <a:prstGeom prst="rect">
            <a:avLst/>
          </a:prstGeom>
          <a:noFill/>
        </p:spPr>
        <p:txBody>
          <a:bodyPr wrap="square" rtlCol="0">
            <a:spAutoFit/>
          </a:bodyPr>
          <a:lstStyle/>
          <a:p>
            <a:r>
              <a:rPr lang="en-US" sz="3200" b="1" dirty="0" smtClean="0">
                <a:ln w="0"/>
                <a:solidFill>
                  <a:schemeClr val="bg1"/>
                </a:solidFill>
                <a:effectLst>
                  <a:outerShdw blurRad="38100" dist="19050" dir="2700000" algn="tl" rotWithShape="0">
                    <a:schemeClr val="dk1">
                      <a:alpha val="40000"/>
                    </a:schemeClr>
                  </a:outerShdw>
                </a:effectLst>
                <a:latin typeface="Arial Black" panose="020B0A04020102020204" pitchFamily="34" charset="0"/>
              </a:rPr>
              <a:t>6</a:t>
            </a:r>
            <a:endParaRPr lang="en-IN" sz="3200" b="1" dirty="0">
              <a:ln w="0"/>
              <a:solidFill>
                <a:schemeClr val="bg1"/>
              </a:solidFill>
              <a:effectLst>
                <a:outerShdw blurRad="38100" dist="19050" dir="2700000" algn="tl" rotWithShape="0">
                  <a:schemeClr val="dk1">
                    <a:alpha val="40000"/>
                  </a:schemeClr>
                </a:outerShdw>
              </a:effectLst>
              <a:latin typeface="Arial Black" panose="020B0A04020102020204" pitchFamily="34" charset="0"/>
            </a:endParaRPr>
          </a:p>
        </p:txBody>
      </p:sp>
      <p:sp>
        <p:nvSpPr>
          <p:cNvPr id="4" name="Rounded Rectangle 3"/>
          <p:cNvSpPr/>
          <p:nvPr/>
        </p:nvSpPr>
        <p:spPr>
          <a:xfrm>
            <a:off x="2353900" y="1801640"/>
            <a:ext cx="7668285" cy="3621386"/>
          </a:xfrm>
          <a:prstGeom prst="round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smtClean="0">
                <a:ln w="0"/>
                <a:solidFill>
                  <a:srgbClr val="0070C0"/>
                </a:solidFill>
                <a:effectLst>
                  <a:outerShdw blurRad="38100" dist="19050" dir="2700000" algn="tl" rotWithShape="0">
                    <a:schemeClr val="dk1">
                      <a:alpha val="40000"/>
                    </a:schemeClr>
                  </a:outerShdw>
                </a:effectLst>
              </a:rPr>
              <a:t>Practical</a:t>
            </a:r>
            <a:endParaRPr lang="en-IN" sz="6000" b="1" dirty="0">
              <a:ln w="0"/>
              <a:solidFill>
                <a:srgbClr val="0070C0"/>
              </a:solidFill>
              <a:effectLst>
                <a:outerShdw blurRad="38100" dist="19050" dir="2700000" algn="tl" rotWithShape="0">
                  <a:schemeClr val="dk1">
                    <a:alpha val="40000"/>
                  </a:schemeClr>
                </a:outerShdw>
              </a:effectLst>
            </a:endParaRPr>
          </a:p>
        </p:txBody>
      </p:sp>
      <p:sp>
        <p:nvSpPr>
          <p:cNvPr id="5" name="TextBox 4"/>
          <p:cNvSpPr txBox="1"/>
          <p:nvPr/>
        </p:nvSpPr>
        <p:spPr>
          <a:xfrm>
            <a:off x="2706986" y="1969955"/>
            <a:ext cx="2100404" cy="461665"/>
          </a:xfrm>
          <a:prstGeom prst="rect">
            <a:avLst/>
          </a:prstGeom>
          <a:noFill/>
        </p:spPr>
        <p:txBody>
          <a:bodyPr wrap="square" rtlCol="0">
            <a:spAutoFit/>
          </a:bodyPr>
          <a:lstStyle/>
          <a:p>
            <a:r>
              <a:rPr lang="en-US" sz="2400" b="1" dirty="0" smtClean="0">
                <a:ln w="0"/>
                <a:effectLst>
                  <a:outerShdw blurRad="38100" dist="19050" dir="2700000" algn="tl" rotWithShape="0">
                    <a:schemeClr val="dk1">
                      <a:alpha val="40000"/>
                    </a:schemeClr>
                  </a:outerShdw>
                </a:effectLst>
              </a:rPr>
              <a:t>Let’s do</a:t>
            </a:r>
            <a:endParaRPr lang="en-IN" sz="2400" b="1"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7872971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21798" y="2281472"/>
            <a:ext cx="5495453" cy="1323439"/>
          </a:xfrm>
          <a:prstGeom prst="rect">
            <a:avLst/>
          </a:prstGeom>
          <a:noFill/>
        </p:spPr>
        <p:txBody>
          <a:bodyPr wrap="square" rtlCol="0">
            <a:spAutoFit/>
          </a:bodyPr>
          <a:lstStyle/>
          <a:p>
            <a:r>
              <a:rPr lang="en-US" sz="8000" b="1" dirty="0" smtClean="0">
                <a:ln w="0">
                  <a:solidFill>
                    <a:srgbClr val="002060"/>
                  </a:solidFill>
                </a:ln>
                <a:solidFill>
                  <a:srgbClr val="0070C0"/>
                </a:solidFill>
                <a:effectLst>
                  <a:outerShdw blurRad="38100" dist="19050" dir="2700000" algn="tl" rotWithShape="0">
                    <a:schemeClr val="dk1">
                      <a:alpha val="40000"/>
                    </a:schemeClr>
                  </a:outerShdw>
                </a:effectLst>
              </a:rPr>
              <a:t>Thank You</a:t>
            </a:r>
            <a:endParaRPr lang="en-IN" b="1" dirty="0">
              <a:ln w="0">
                <a:solidFill>
                  <a:srgbClr val="002060"/>
                </a:solidFill>
              </a:ln>
              <a:solidFill>
                <a:srgbClr val="0070C0"/>
              </a:solidFill>
            </a:endParaRPr>
          </a:p>
        </p:txBody>
      </p:sp>
    </p:spTree>
    <p:extLst>
      <p:ext uri="{BB962C8B-B14F-4D97-AF65-F5344CB8AC3E}">
        <p14:creationId xmlns:p14="http://schemas.microsoft.com/office/powerpoint/2010/main" val="2280712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2918" y="679009"/>
            <a:ext cx="615636" cy="584775"/>
          </a:xfrm>
          <a:prstGeom prst="rect">
            <a:avLst/>
          </a:prstGeom>
          <a:noFill/>
        </p:spPr>
        <p:txBody>
          <a:bodyPr wrap="square" rtlCol="0">
            <a:spAutoFit/>
          </a:bodyPr>
          <a:lstStyle/>
          <a:p>
            <a:r>
              <a:rPr lang="en-IN" sz="3200" b="1" dirty="0" smtClean="0">
                <a:ln w="0"/>
                <a:solidFill>
                  <a:schemeClr val="bg1"/>
                </a:solidFill>
                <a:effectLst>
                  <a:outerShdw blurRad="38100" dist="19050" dir="2700000" algn="tl" rotWithShape="0">
                    <a:schemeClr val="dk1">
                      <a:alpha val="40000"/>
                    </a:schemeClr>
                  </a:outerShdw>
                </a:effectLst>
                <a:latin typeface="Arial Black" panose="020B0A04020102020204" pitchFamily="34" charset="0"/>
              </a:rPr>
              <a:t>1</a:t>
            </a:r>
            <a:endParaRPr lang="en-IN" sz="3200" b="1" dirty="0">
              <a:ln w="0"/>
              <a:solidFill>
                <a:schemeClr val="bg1"/>
              </a:solidFill>
              <a:effectLst>
                <a:outerShdw blurRad="38100" dist="19050" dir="2700000" algn="tl" rotWithShape="0">
                  <a:schemeClr val="dk1">
                    <a:alpha val="40000"/>
                  </a:schemeClr>
                </a:outerShdw>
              </a:effectLst>
              <a:latin typeface="Arial Black" panose="020B0A04020102020204" pitchFamily="34" charset="0"/>
            </a:endParaRPr>
          </a:p>
        </p:txBody>
      </p:sp>
      <p:sp>
        <p:nvSpPr>
          <p:cNvPr id="4" name="Rectangle 3"/>
          <p:cNvSpPr/>
          <p:nvPr/>
        </p:nvSpPr>
        <p:spPr>
          <a:xfrm>
            <a:off x="2942377" y="602879"/>
            <a:ext cx="6183516" cy="746087"/>
          </a:xfrm>
          <a:prstGeom prst="rect">
            <a:avLst/>
          </a:prstGeom>
          <a:solidFill>
            <a:srgbClr val="FF0000"/>
          </a:solidFill>
          <a:ln w="3175"/>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smtClean="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Introduction to </a:t>
            </a:r>
            <a:r>
              <a:rPr lang="en-IN" sz="2800" b="1" dirty="0" err="1" smtClean="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SonarQube</a:t>
            </a:r>
            <a:endParaRPr lang="en-IN" sz="2800" b="1" dirty="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5" name="TextBox 4"/>
          <p:cNvSpPr txBox="1"/>
          <p:nvPr/>
        </p:nvSpPr>
        <p:spPr>
          <a:xfrm>
            <a:off x="2942376" y="1720158"/>
            <a:ext cx="8347295" cy="461665"/>
          </a:xfrm>
          <a:prstGeom prst="rect">
            <a:avLst/>
          </a:prstGeom>
          <a:noFill/>
        </p:spPr>
        <p:txBody>
          <a:bodyPr wrap="square" rtlCol="0">
            <a:spAutoFit/>
          </a:bodyPr>
          <a:lstStyle/>
          <a:p>
            <a:r>
              <a:rPr lang="en-IN" sz="2400" b="1"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What is </a:t>
            </a:r>
            <a:r>
              <a:rPr lang="en-IN" sz="2400" b="1" dirty="0" err="1"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SonarQube</a:t>
            </a:r>
            <a:r>
              <a:rPr lang="en-IN" sz="2400" b="1"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a:t>
            </a:r>
            <a:endParaRPr lang="en-IN" sz="2400" b="1"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grpSp>
        <p:nvGrpSpPr>
          <p:cNvPr id="12" name="Group 11"/>
          <p:cNvGrpSpPr/>
          <p:nvPr/>
        </p:nvGrpSpPr>
        <p:grpSpPr>
          <a:xfrm>
            <a:off x="2942376" y="2279901"/>
            <a:ext cx="8718487" cy="4283862"/>
            <a:chOff x="2942375" y="2388542"/>
            <a:chExt cx="8718487" cy="4283862"/>
          </a:xfrm>
        </p:grpSpPr>
        <p:sp>
          <p:nvSpPr>
            <p:cNvPr id="7" name="Rounded Rectangle 6"/>
            <p:cNvSpPr/>
            <p:nvPr/>
          </p:nvSpPr>
          <p:spPr>
            <a:xfrm>
              <a:off x="2942375" y="2388542"/>
              <a:ext cx="8718487" cy="941562"/>
            </a:xfrm>
            <a:prstGeom prst="roundRect">
              <a:avLst/>
            </a:prstGeom>
            <a:solidFill>
              <a:schemeClr val="bg1"/>
            </a:solidFill>
            <a:ln w="952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ln w="0"/>
                  <a:solidFill>
                    <a:srgbClr val="0070C0"/>
                  </a:solidFill>
                  <a:latin typeface="Arial" panose="020B0604020202020204" pitchFamily="34" charset="0"/>
                  <a:cs typeface="Arial" panose="020B0604020202020204" pitchFamily="34" charset="0"/>
                </a:rPr>
                <a:t>SonarQube</a:t>
              </a:r>
              <a:r>
                <a:rPr lang="en-US" sz="2000" dirty="0">
                  <a:ln w="0"/>
                  <a:solidFill>
                    <a:srgbClr val="0070C0"/>
                  </a:solidFill>
                  <a:latin typeface="Arial" panose="020B0604020202020204" pitchFamily="34" charset="0"/>
                  <a:cs typeface="Arial" panose="020B0604020202020204" pitchFamily="34" charset="0"/>
                </a:rPr>
                <a:t> is an </a:t>
              </a:r>
              <a:r>
                <a:rPr lang="en-US" sz="2000" b="1" dirty="0">
                  <a:ln w="0"/>
                  <a:solidFill>
                    <a:srgbClr val="0070C0"/>
                  </a:solidFill>
                  <a:latin typeface="Arial" panose="020B0604020202020204" pitchFamily="34" charset="0"/>
                  <a:cs typeface="Arial" panose="020B0604020202020204" pitchFamily="34" charset="0"/>
                </a:rPr>
                <a:t>open-source platform </a:t>
              </a:r>
              <a:r>
                <a:rPr lang="en-US" sz="2000" dirty="0">
                  <a:ln w="0"/>
                  <a:solidFill>
                    <a:srgbClr val="0070C0"/>
                  </a:solidFill>
                  <a:latin typeface="Arial" panose="020B0604020202020204" pitchFamily="34" charset="0"/>
                  <a:cs typeface="Arial" panose="020B0604020202020204" pitchFamily="34" charset="0"/>
                </a:rPr>
                <a:t>developed by </a:t>
              </a:r>
              <a:r>
                <a:rPr lang="en-US" sz="2000" dirty="0" err="1">
                  <a:ln w="0"/>
                  <a:solidFill>
                    <a:srgbClr val="0070C0"/>
                  </a:solidFill>
                  <a:latin typeface="Arial" panose="020B0604020202020204" pitchFamily="34" charset="0"/>
                  <a:cs typeface="Arial" panose="020B0604020202020204" pitchFamily="34" charset="0"/>
                </a:rPr>
                <a:t>SonarSource</a:t>
              </a:r>
              <a:r>
                <a:rPr lang="en-US" sz="2000" dirty="0">
                  <a:ln w="0"/>
                  <a:solidFill>
                    <a:srgbClr val="0070C0"/>
                  </a:solidFill>
                  <a:latin typeface="Arial" panose="020B0604020202020204" pitchFamily="34" charset="0"/>
                  <a:cs typeface="Arial" panose="020B0604020202020204" pitchFamily="34" charset="0"/>
                </a:rPr>
                <a:t> for </a:t>
              </a:r>
              <a:r>
                <a:rPr lang="en-US" sz="2000" b="1" dirty="0">
                  <a:ln w="0"/>
                  <a:solidFill>
                    <a:srgbClr val="0070C0"/>
                  </a:solidFill>
                  <a:latin typeface="Arial" panose="020B0604020202020204" pitchFamily="34" charset="0"/>
                  <a:cs typeface="Arial" panose="020B0604020202020204" pitchFamily="34" charset="0"/>
                </a:rPr>
                <a:t>continuous inspection of code quality.</a:t>
              </a:r>
              <a:endParaRPr lang="en-IN" sz="2000" b="1" dirty="0">
                <a:ln w="0"/>
                <a:solidFill>
                  <a:srgbClr val="0070C0"/>
                </a:solidFill>
                <a:latin typeface="Arial" panose="020B0604020202020204" pitchFamily="34" charset="0"/>
                <a:cs typeface="Arial" panose="020B0604020202020204" pitchFamily="34" charset="0"/>
              </a:endParaRPr>
            </a:p>
          </p:txBody>
        </p:sp>
        <p:sp>
          <p:nvSpPr>
            <p:cNvPr id="9" name="Rounded Rectangle 8"/>
            <p:cNvSpPr/>
            <p:nvPr/>
          </p:nvSpPr>
          <p:spPr>
            <a:xfrm>
              <a:off x="2942375" y="3536823"/>
              <a:ext cx="8718487" cy="941562"/>
            </a:xfrm>
            <a:prstGeom prst="roundRect">
              <a:avLst/>
            </a:prstGeom>
            <a:solidFill>
              <a:schemeClr val="bg1"/>
            </a:solidFill>
            <a:ln w="952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n w="0"/>
                  <a:solidFill>
                    <a:srgbClr val="0070C0"/>
                  </a:solidFill>
                  <a:latin typeface="Arial" panose="020B0604020202020204" pitchFamily="34" charset="0"/>
                  <a:cs typeface="Arial" panose="020B0604020202020204" pitchFamily="34" charset="0"/>
                </a:rPr>
                <a:t>Sonar does static code analysis, which provides a detailed </a:t>
              </a:r>
              <a:r>
                <a:rPr lang="en-US" sz="2000" b="1" dirty="0">
                  <a:ln w="0"/>
                  <a:solidFill>
                    <a:srgbClr val="0070C0"/>
                  </a:solidFill>
                  <a:latin typeface="Arial" panose="020B0604020202020204" pitchFamily="34" charset="0"/>
                  <a:cs typeface="Arial" panose="020B0604020202020204" pitchFamily="34" charset="0"/>
                </a:rPr>
                <a:t>report of bugs, code smells, vulnerabilities, code duplications</a:t>
              </a:r>
              <a:r>
                <a:rPr lang="en-US" sz="2000" dirty="0" smtClean="0">
                  <a:ln w="0"/>
                  <a:solidFill>
                    <a:srgbClr val="0070C0"/>
                  </a:solidFill>
                  <a:latin typeface="Arial" panose="020B0604020202020204" pitchFamily="34" charset="0"/>
                  <a:cs typeface="Arial" panose="020B0604020202020204" pitchFamily="34" charset="0"/>
                </a:rPr>
                <a:t>.</a:t>
              </a:r>
              <a:endParaRPr lang="en-IN" sz="2000" dirty="0">
                <a:ln w="0"/>
                <a:solidFill>
                  <a:srgbClr val="0070C0"/>
                </a:solidFill>
                <a:latin typeface="Arial" panose="020B0604020202020204" pitchFamily="34" charset="0"/>
                <a:cs typeface="Arial" panose="020B0604020202020204" pitchFamily="34" charset="0"/>
              </a:endParaRPr>
            </a:p>
          </p:txBody>
        </p:sp>
        <p:sp>
          <p:nvSpPr>
            <p:cNvPr id="10" name="Rounded Rectangle 9"/>
            <p:cNvSpPr/>
            <p:nvPr/>
          </p:nvSpPr>
          <p:spPr>
            <a:xfrm>
              <a:off x="2942375" y="4685104"/>
              <a:ext cx="8718487" cy="869133"/>
            </a:xfrm>
            <a:prstGeom prst="roundRect">
              <a:avLst/>
            </a:prstGeom>
            <a:solidFill>
              <a:schemeClr val="bg1"/>
            </a:solidFill>
            <a:ln w="952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ln w="0"/>
                  <a:solidFill>
                    <a:srgbClr val="0070C0"/>
                  </a:solidFill>
                  <a:latin typeface="Arial" panose="020B0604020202020204" pitchFamily="34" charset="0"/>
                  <a:cs typeface="Arial" panose="020B0604020202020204" pitchFamily="34" charset="0"/>
                </a:rPr>
                <a:t>SonarQube</a:t>
              </a:r>
              <a:r>
                <a:rPr lang="en-US" sz="2000" dirty="0" smtClean="0">
                  <a:ln w="0"/>
                  <a:solidFill>
                    <a:srgbClr val="0070C0"/>
                  </a:solidFill>
                  <a:latin typeface="Arial" panose="020B0604020202020204" pitchFamily="34" charset="0"/>
                  <a:cs typeface="Arial" panose="020B0604020202020204" pitchFamily="34" charset="0"/>
                </a:rPr>
                <a:t> </a:t>
              </a:r>
              <a:r>
                <a:rPr lang="en-US" sz="2000" dirty="0">
                  <a:ln w="0"/>
                  <a:solidFill>
                    <a:srgbClr val="0070C0"/>
                  </a:solidFill>
                  <a:latin typeface="Arial" panose="020B0604020202020204" pitchFamily="34" charset="0"/>
                  <a:cs typeface="Arial" panose="020B0604020202020204" pitchFamily="34" charset="0"/>
                </a:rPr>
                <a:t>also provides support for 27 different languages, including C, C++, Java, </a:t>
              </a:r>
              <a:r>
                <a:rPr lang="en-US" sz="2000" dirty="0" err="1">
                  <a:ln w="0"/>
                  <a:solidFill>
                    <a:srgbClr val="0070C0"/>
                  </a:solidFill>
                  <a:latin typeface="Arial" panose="020B0604020202020204" pitchFamily="34" charset="0"/>
                  <a:cs typeface="Arial" panose="020B0604020202020204" pitchFamily="34" charset="0"/>
                </a:rPr>
                <a:t>Javascript</a:t>
              </a:r>
              <a:r>
                <a:rPr lang="en-US" sz="2000" dirty="0">
                  <a:ln w="0"/>
                  <a:solidFill>
                    <a:srgbClr val="0070C0"/>
                  </a:solidFill>
                  <a:latin typeface="Arial" panose="020B0604020202020204" pitchFamily="34" charset="0"/>
                  <a:cs typeface="Arial" panose="020B0604020202020204" pitchFamily="34" charset="0"/>
                </a:rPr>
                <a:t>, PHP, GO, Python, and much more.</a:t>
              </a:r>
              <a:endParaRPr lang="en-IN" sz="2000" dirty="0">
                <a:ln w="0"/>
                <a:solidFill>
                  <a:srgbClr val="0070C0"/>
                </a:solidFill>
                <a:latin typeface="Arial" panose="020B0604020202020204" pitchFamily="34" charset="0"/>
                <a:cs typeface="Arial" panose="020B0604020202020204" pitchFamily="34" charset="0"/>
              </a:endParaRPr>
            </a:p>
          </p:txBody>
        </p:sp>
        <p:sp>
          <p:nvSpPr>
            <p:cNvPr id="11" name="Rounded Rectangle 10"/>
            <p:cNvSpPr/>
            <p:nvPr/>
          </p:nvSpPr>
          <p:spPr>
            <a:xfrm>
              <a:off x="2942375" y="5767057"/>
              <a:ext cx="8718487" cy="905347"/>
            </a:xfrm>
            <a:prstGeom prst="roundRect">
              <a:avLst/>
            </a:prstGeom>
            <a:solidFill>
              <a:schemeClr val="bg1"/>
            </a:solidFill>
            <a:ln w="952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ln w="0"/>
                  <a:solidFill>
                    <a:srgbClr val="0070C0"/>
                  </a:solidFill>
                  <a:latin typeface="Arial" panose="020B0604020202020204" pitchFamily="34" charset="0"/>
                  <a:cs typeface="Arial" panose="020B0604020202020204" pitchFamily="34" charset="0"/>
                </a:rPr>
                <a:t>SonarQube</a:t>
              </a:r>
              <a:r>
                <a:rPr lang="en-US" sz="2000" dirty="0">
                  <a:ln w="0"/>
                  <a:solidFill>
                    <a:srgbClr val="0070C0"/>
                  </a:solidFill>
                  <a:latin typeface="Arial" panose="020B0604020202020204" pitchFamily="34" charset="0"/>
                  <a:cs typeface="Arial" panose="020B0604020202020204" pitchFamily="34" charset="0"/>
                </a:rPr>
                <a:t> also </a:t>
              </a:r>
              <a:r>
                <a:rPr lang="en-US" sz="2000" b="1" dirty="0">
                  <a:ln w="0"/>
                  <a:solidFill>
                    <a:srgbClr val="0070C0"/>
                  </a:solidFill>
                  <a:latin typeface="Arial" panose="020B0604020202020204" pitchFamily="34" charset="0"/>
                  <a:cs typeface="Arial" panose="020B0604020202020204" pitchFamily="34" charset="0"/>
                </a:rPr>
                <a:t>provides </a:t>
              </a:r>
              <a:r>
                <a:rPr lang="en-US" sz="2000" b="1" dirty="0" smtClean="0">
                  <a:ln w="0"/>
                  <a:solidFill>
                    <a:srgbClr val="0070C0"/>
                  </a:solidFill>
                  <a:latin typeface="Arial" panose="020B0604020202020204" pitchFamily="34" charset="0"/>
                  <a:cs typeface="Arial" panose="020B0604020202020204" pitchFamily="34" charset="0"/>
                </a:rPr>
                <a:t>CI/CD </a:t>
              </a:r>
              <a:r>
                <a:rPr lang="en-US" sz="2000" b="1" dirty="0">
                  <a:ln w="0"/>
                  <a:solidFill>
                    <a:srgbClr val="0070C0"/>
                  </a:solidFill>
                  <a:latin typeface="Arial" panose="020B0604020202020204" pitchFamily="34" charset="0"/>
                  <a:cs typeface="Arial" panose="020B0604020202020204" pitchFamily="34" charset="0"/>
                </a:rPr>
                <a:t>integration</a:t>
              </a:r>
              <a:r>
                <a:rPr lang="en-US" sz="2000" dirty="0">
                  <a:ln w="0"/>
                  <a:solidFill>
                    <a:srgbClr val="0070C0"/>
                  </a:solidFill>
                  <a:latin typeface="Arial" panose="020B0604020202020204" pitchFamily="34" charset="0"/>
                  <a:cs typeface="Arial" panose="020B0604020202020204" pitchFamily="34" charset="0"/>
                </a:rPr>
                <a:t>, and gives feedback during code review with branch analysis and pull request decoration.</a:t>
              </a:r>
              <a:endParaRPr lang="en-IN" sz="2000" dirty="0">
                <a:ln w="0"/>
                <a:solidFill>
                  <a:srgbClr val="0070C0"/>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14145273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78178" y="760490"/>
            <a:ext cx="8347295" cy="461665"/>
          </a:xfrm>
          <a:prstGeom prst="rect">
            <a:avLst/>
          </a:prstGeom>
          <a:noFill/>
        </p:spPr>
        <p:txBody>
          <a:bodyPr wrap="square" rtlCol="0">
            <a:spAutoFit/>
          </a:bodyPr>
          <a:lstStyle/>
          <a:p>
            <a:r>
              <a:rPr lang="en-IN" sz="2400" b="1"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Why </a:t>
            </a:r>
            <a:r>
              <a:rPr lang="en-IN" sz="2400" b="1" dirty="0" err="1"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SonarQube</a:t>
            </a:r>
            <a:r>
              <a:rPr lang="en-IN" sz="2400" b="1"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a:t>
            </a:r>
            <a:endParaRPr lang="en-IN" sz="2400" b="1"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grpSp>
        <p:nvGrpSpPr>
          <p:cNvPr id="3" name="Group 2"/>
          <p:cNvGrpSpPr/>
          <p:nvPr/>
        </p:nvGrpSpPr>
        <p:grpSpPr>
          <a:xfrm>
            <a:off x="3078178" y="1483196"/>
            <a:ext cx="8718487" cy="4075631"/>
            <a:chOff x="2942375" y="2388542"/>
            <a:chExt cx="8718487" cy="4075631"/>
          </a:xfrm>
        </p:grpSpPr>
        <p:sp>
          <p:nvSpPr>
            <p:cNvPr id="4" name="Rounded Rectangle 3"/>
            <p:cNvSpPr/>
            <p:nvPr/>
          </p:nvSpPr>
          <p:spPr>
            <a:xfrm>
              <a:off x="2942375" y="2388542"/>
              <a:ext cx="8718487" cy="1567822"/>
            </a:xfrm>
            <a:prstGeom prst="roundRect">
              <a:avLst/>
            </a:prstGeom>
            <a:solidFill>
              <a:schemeClr val="bg1"/>
            </a:solidFill>
            <a:ln w="952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smtClean="0">
                <a:solidFill>
                  <a:srgbClr val="002060"/>
                </a:solidFill>
                <a:latin typeface="Calibri" panose="020F0502020204030204" pitchFamily="34" charset="0"/>
                <a:cs typeface="Calibri" panose="020F0502020204030204" pitchFamily="34" charset="0"/>
              </a:endParaRPr>
            </a:p>
            <a:p>
              <a:r>
                <a:rPr lang="en-US" dirty="0" smtClean="0">
                  <a:solidFill>
                    <a:srgbClr val="002060"/>
                  </a:solidFill>
                  <a:latin typeface="Calibri" panose="020F0502020204030204" pitchFamily="34" charset="0"/>
                  <a:cs typeface="Calibri" panose="020F0502020204030204" pitchFamily="34" charset="0"/>
                </a:rPr>
                <a:t>Developers</a:t>
              </a:r>
              <a:r>
                <a:rPr lang="en-US" dirty="0">
                  <a:solidFill>
                    <a:srgbClr val="002060"/>
                  </a:solidFill>
                  <a:latin typeface="Calibri" panose="020F0502020204030204" pitchFamily="34" charset="0"/>
                  <a:cs typeface="Calibri" panose="020F0502020204030204" pitchFamily="34" charset="0"/>
                </a:rPr>
                <a:t> </a:t>
              </a:r>
              <a:r>
                <a:rPr lang="en-US" dirty="0">
                  <a:solidFill>
                    <a:srgbClr val="002060"/>
                  </a:solidFill>
                  <a:latin typeface="Calibri" panose="020F0502020204030204" pitchFamily="34" charset="0"/>
                  <a:cs typeface="Calibri" panose="020F0502020204030204" pitchFamily="34" charset="0"/>
                  <a:hlinkClick r:id="rId2"/>
                </a:rPr>
                <a:t>working with hard deadlines</a:t>
              </a:r>
              <a:r>
                <a:rPr lang="en-US" dirty="0">
                  <a:solidFill>
                    <a:srgbClr val="002060"/>
                  </a:solidFill>
                  <a:latin typeface="Calibri" panose="020F0502020204030204" pitchFamily="34" charset="0"/>
                  <a:cs typeface="Calibri" panose="020F0502020204030204" pitchFamily="34" charset="0"/>
                </a:rPr>
                <a:t> to deliver the required functionality to the customer. It is so important for developers that many times they compromise with the code quality, potential bugs, code duplications, and bad distribution of complexity.</a:t>
              </a:r>
            </a:p>
            <a:p>
              <a:r>
                <a:rPr lang="en-US" dirty="0">
                  <a:solidFill>
                    <a:srgbClr val="002060"/>
                  </a:solidFill>
                  <a:latin typeface="Calibri" panose="020F0502020204030204" pitchFamily="34" charset="0"/>
                  <a:cs typeface="Calibri" panose="020F0502020204030204" pitchFamily="34" charset="0"/>
                </a:rPr>
                <a:t>Additionally, they tend to leave unused variables, methods, etc. In this scenario, the code would work in the desired way.</a:t>
              </a:r>
            </a:p>
            <a:p>
              <a:pPr algn="ctr"/>
              <a:endParaRPr lang="en-IN" b="1" dirty="0">
                <a:ln w="0"/>
                <a:solidFill>
                  <a:srgbClr val="002060"/>
                </a:solidFill>
                <a:latin typeface="Calibri" panose="020F0502020204030204" pitchFamily="34" charset="0"/>
                <a:cs typeface="Calibri" panose="020F0502020204030204" pitchFamily="34" charset="0"/>
              </a:endParaRPr>
            </a:p>
          </p:txBody>
        </p:sp>
        <p:sp>
          <p:nvSpPr>
            <p:cNvPr id="5" name="Rounded Rectangle 4"/>
            <p:cNvSpPr/>
            <p:nvPr/>
          </p:nvSpPr>
          <p:spPr>
            <a:xfrm>
              <a:off x="2942375" y="4217404"/>
              <a:ext cx="8718487" cy="2246769"/>
            </a:xfrm>
            <a:prstGeom prst="roundRect">
              <a:avLst/>
            </a:prstGeom>
            <a:solidFill>
              <a:schemeClr val="bg1"/>
            </a:solidFill>
            <a:ln w="952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002060"/>
                  </a:solidFill>
                  <a:latin typeface="Calibri" panose="020F0502020204030204" pitchFamily="34" charset="0"/>
                  <a:cs typeface="Calibri" panose="020F0502020204030204" pitchFamily="34" charset="0"/>
                </a:rPr>
                <a:t>In order to achieve continuous code integration and deployment, developers need a tool that not only works once to check and tell them the problems in the code but also to track and control the code to check continuous code quality. To satisfy all these requirements, here comes </a:t>
              </a:r>
              <a:r>
                <a:rPr lang="en-US" sz="2000" dirty="0" err="1">
                  <a:solidFill>
                    <a:srgbClr val="002060"/>
                  </a:solidFill>
                  <a:latin typeface="Calibri" panose="020F0502020204030204" pitchFamily="34" charset="0"/>
                  <a:cs typeface="Calibri" panose="020F0502020204030204" pitchFamily="34" charset="0"/>
                </a:rPr>
                <a:t>SonarQube</a:t>
              </a:r>
              <a:r>
                <a:rPr lang="en-US" sz="2000" dirty="0">
                  <a:solidFill>
                    <a:srgbClr val="002060"/>
                  </a:solidFill>
                  <a:latin typeface="Calibri" panose="020F0502020204030204" pitchFamily="34" charset="0"/>
                  <a:cs typeface="Calibri" panose="020F0502020204030204" pitchFamily="34" charset="0"/>
                </a:rPr>
                <a:t> in the picture.</a:t>
              </a:r>
              <a:endParaRPr lang="en-IN" sz="2000" dirty="0">
                <a:solidFill>
                  <a:srgbClr val="002060"/>
                </a:solidFill>
                <a:latin typeface="Calibri" panose="020F0502020204030204" pitchFamily="34" charset="0"/>
                <a:cs typeface="Calibri" panose="020F0502020204030204" pitchFamily="34" charset="0"/>
              </a:endParaRPr>
            </a:p>
          </p:txBody>
        </p:sp>
      </p:grpSp>
      <p:sp>
        <p:nvSpPr>
          <p:cNvPr id="8" name="Oval 7"/>
          <p:cNvSpPr/>
          <p:nvPr/>
        </p:nvSpPr>
        <p:spPr>
          <a:xfrm>
            <a:off x="1195057" y="1711105"/>
            <a:ext cx="1584357" cy="1032095"/>
          </a:xfrm>
          <a:prstGeom prst="ellipse">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n w="0"/>
                <a:solidFill>
                  <a:schemeClr val="tx1"/>
                </a:solidFill>
                <a:effectLst>
                  <a:outerShdw blurRad="38100" dist="19050" dir="2700000" algn="tl" rotWithShape="0">
                    <a:schemeClr val="dk1">
                      <a:alpha val="40000"/>
                    </a:schemeClr>
                  </a:outerShdw>
                </a:effectLst>
              </a:rPr>
              <a:t>Problem</a:t>
            </a:r>
            <a:endParaRPr lang="en-IN" dirty="0"/>
          </a:p>
        </p:txBody>
      </p:sp>
      <p:sp>
        <p:nvSpPr>
          <p:cNvPr id="9" name="Oval 8"/>
          <p:cNvSpPr/>
          <p:nvPr/>
        </p:nvSpPr>
        <p:spPr>
          <a:xfrm>
            <a:off x="1195057" y="3755680"/>
            <a:ext cx="1584357" cy="1032095"/>
          </a:xfrm>
          <a:prstGeom prst="ellipse">
            <a:avLst/>
          </a:prstGeom>
          <a:solidFill>
            <a:srgbClr val="00B05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n w="0"/>
                <a:solidFill>
                  <a:schemeClr val="tx1"/>
                </a:solidFill>
                <a:effectLst>
                  <a:outerShdw blurRad="38100" dist="19050" dir="2700000" algn="tl" rotWithShape="0">
                    <a:schemeClr val="dk1">
                      <a:alpha val="40000"/>
                    </a:schemeClr>
                  </a:outerShdw>
                </a:effectLst>
              </a:rPr>
              <a:t>Solution</a:t>
            </a:r>
            <a:endParaRPr lang="en-IN" dirty="0"/>
          </a:p>
        </p:txBody>
      </p:sp>
    </p:spTree>
    <p:extLst>
      <p:ext uri="{BB962C8B-B14F-4D97-AF65-F5344CB8AC3E}">
        <p14:creationId xmlns:p14="http://schemas.microsoft.com/office/powerpoint/2010/main" val="35946842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2918" y="679009"/>
            <a:ext cx="615636" cy="584775"/>
          </a:xfrm>
          <a:prstGeom prst="rect">
            <a:avLst/>
          </a:prstGeom>
          <a:noFill/>
        </p:spPr>
        <p:txBody>
          <a:bodyPr wrap="square" rtlCol="0">
            <a:spAutoFit/>
          </a:bodyPr>
          <a:lstStyle/>
          <a:p>
            <a:r>
              <a:rPr lang="en-IN" sz="3200" b="1" dirty="0" smtClean="0">
                <a:ln w="0"/>
                <a:solidFill>
                  <a:schemeClr val="bg1"/>
                </a:solidFill>
                <a:effectLst>
                  <a:outerShdw blurRad="38100" dist="19050" dir="2700000" algn="tl" rotWithShape="0">
                    <a:schemeClr val="dk1">
                      <a:alpha val="40000"/>
                    </a:schemeClr>
                  </a:outerShdw>
                </a:effectLst>
                <a:latin typeface="Arial Black" panose="020B0A04020102020204" pitchFamily="34" charset="0"/>
              </a:rPr>
              <a:t>2</a:t>
            </a:r>
            <a:endParaRPr lang="en-IN" sz="3200" b="1" dirty="0">
              <a:ln w="0"/>
              <a:solidFill>
                <a:schemeClr val="bg1"/>
              </a:solidFill>
              <a:effectLst>
                <a:outerShdw blurRad="38100" dist="19050" dir="2700000" algn="tl" rotWithShape="0">
                  <a:schemeClr val="dk1">
                    <a:alpha val="40000"/>
                  </a:schemeClr>
                </a:outerShdw>
              </a:effectLst>
              <a:latin typeface="Arial Black" panose="020B0A04020102020204" pitchFamily="34" charset="0"/>
            </a:endParaRPr>
          </a:p>
        </p:txBody>
      </p:sp>
      <p:sp>
        <p:nvSpPr>
          <p:cNvPr id="3" name="Rectangle 2"/>
          <p:cNvSpPr/>
          <p:nvPr/>
        </p:nvSpPr>
        <p:spPr>
          <a:xfrm>
            <a:off x="2670772" y="602879"/>
            <a:ext cx="6781046" cy="746087"/>
          </a:xfrm>
          <a:prstGeom prst="rect">
            <a:avLst/>
          </a:prstGeom>
          <a:solidFill>
            <a:srgbClr val="00B050"/>
          </a:solidFill>
          <a:ln w="3175"/>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smtClean="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SQM (Software Quality Management)</a:t>
            </a:r>
            <a:endParaRPr lang="en-IN" sz="2800" b="1" dirty="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4" name="TextBox 3"/>
          <p:cNvSpPr txBox="1"/>
          <p:nvPr/>
        </p:nvSpPr>
        <p:spPr>
          <a:xfrm>
            <a:off x="2670772" y="1729212"/>
            <a:ext cx="8347295" cy="461665"/>
          </a:xfrm>
          <a:prstGeom prst="rect">
            <a:avLst/>
          </a:prstGeom>
          <a:noFill/>
        </p:spPr>
        <p:txBody>
          <a:bodyPr wrap="square" rtlCol="0">
            <a:spAutoFit/>
          </a:bodyPr>
          <a:lstStyle/>
          <a:p>
            <a:r>
              <a:rPr lang="en-IN" sz="2400" b="1"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What is SQM?</a:t>
            </a:r>
            <a:endParaRPr lang="en-IN" sz="2400" b="1"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5" name="Rounded Rectangle 4"/>
          <p:cNvSpPr/>
          <p:nvPr/>
        </p:nvSpPr>
        <p:spPr>
          <a:xfrm>
            <a:off x="2670772" y="2426329"/>
            <a:ext cx="8781862" cy="4273235"/>
          </a:xfrm>
          <a:prstGeom prst="round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ln w="0"/>
                <a:solidFill>
                  <a:schemeClr val="tx1"/>
                </a:solidFill>
                <a:latin typeface="Calibri" panose="020F0502020204030204" pitchFamily="34" charset="0"/>
                <a:cs typeface="Calibri" panose="020F0502020204030204" pitchFamily="34" charset="0"/>
              </a:rPr>
              <a:t>When creating software, the code should have the following characteristics</a:t>
            </a:r>
            <a:r>
              <a:rPr lang="en-US" sz="2000" b="1" dirty="0" smtClean="0">
                <a:ln w="0"/>
                <a:solidFill>
                  <a:schemeClr val="tx1"/>
                </a:solidFill>
                <a:latin typeface="Calibri" panose="020F0502020204030204" pitchFamily="34" charset="0"/>
                <a:cs typeface="Calibri" panose="020F0502020204030204" pitchFamily="34" charset="0"/>
              </a:rPr>
              <a:t>:</a:t>
            </a:r>
          </a:p>
          <a:p>
            <a:endParaRPr lang="en-US" b="1" dirty="0">
              <a:ln w="0"/>
              <a:solidFill>
                <a:schemeClr val="tx1"/>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b="1" dirty="0">
                <a:ln w="0"/>
                <a:solidFill>
                  <a:schemeClr val="bg2">
                    <a:lumMod val="25000"/>
                  </a:schemeClr>
                </a:solidFill>
                <a:latin typeface="Calibri" panose="020F0502020204030204" pitchFamily="34" charset="0"/>
                <a:cs typeface="Calibri" panose="020F0502020204030204" pitchFamily="34" charset="0"/>
              </a:rPr>
              <a:t>The code should follow a specific convention</a:t>
            </a:r>
          </a:p>
          <a:p>
            <a:pPr marL="285750" indent="-285750">
              <a:buFont typeface="Arial" panose="020B0604020202020204" pitchFamily="34" charset="0"/>
              <a:buChar char="•"/>
            </a:pPr>
            <a:r>
              <a:rPr lang="en-US" b="1" dirty="0" smtClean="0">
                <a:ln w="0"/>
                <a:solidFill>
                  <a:schemeClr val="bg2">
                    <a:lumMod val="25000"/>
                  </a:schemeClr>
                </a:solidFill>
                <a:latin typeface="Calibri" panose="020F0502020204030204" pitchFamily="34" charset="0"/>
                <a:cs typeface="Calibri" panose="020F0502020204030204" pitchFamily="34" charset="0"/>
              </a:rPr>
              <a:t>Checked </a:t>
            </a:r>
            <a:r>
              <a:rPr lang="en-US" b="1" dirty="0">
                <a:ln w="0"/>
                <a:solidFill>
                  <a:schemeClr val="bg2">
                    <a:lumMod val="25000"/>
                  </a:schemeClr>
                </a:solidFill>
                <a:latin typeface="Calibri" panose="020F0502020204030204" pitchFamily="34" charset="0"/>
                <a:cs typeface="Calibri" panose="020F0502020204030204" pitchFamily="34" charset="0"/>
              </a:rPr>
              <a:t>for potential bugs and performance, security, or vulnerabilities issues</a:t>
            </a:r>
          </a:p>
          <a:p>
            <a:pPr marL="285750" indent="-285750">
              <a:buFont typeface="Arial" panose="020B0604020202020204" pitchFamily="34" charset="0"/>
              <a:buChar char="•"/>
            </a:pPr>
            <a:r>
              <a:rPr lang="en-US" b="1" dirty="0">
                <a:ln w="0"/>
                <a:solidFill>
                  <a:schemeClr val="bg2">
                    <a:lumMod val="25000"/>
                  </a:schemeClr>
                </a:solidFill>
                <a:latin typeface="Calibri" panose="020F0502020204030204" pitchFamily="34" charset="0"/>
                <a:cs typeface="Calibri" panose="020F0502020204030204" pitchFamily="34" charset="0"/>
              </a:rPr>
              <a:t>Is the code duplicated anywhere</a:t>
            </a:r>
          </a:p>
          <a:p>
            <a:pPr marL="285750" indent="-285750">
              <a:buFont typeface="Arial" panose="020B0604020202020204" pitchFamily="34" charset="0"/>
              <a:buChar char="•"/>
            </a:pPr>
            <a:r>
              <a:rPr lang="en-US" b="1" dirty="0">
                <a:ln w="0"/>
                <a:solidFill>
                  <a:schemeClr val="bg2">
                    <a:lumMod val="25000"/>
                  </a:schemeClr>
                </a:solidFill>
                <a:latin typeface="Calibri" panose="020F0502020204030204" pitchFamily="34" charset="0"/>
                <a:cs typeface="Calibri" panose="020F0502020204030204" pitchFamily="34" charset="0"/>
              </a:rPr>
              <a:t>Does the code make logical sense, or is it too complex</a:t>
            </a:r>
          </a:p>
          <a:p>
            <a:pPr marL="285750" indent="-285750">
              <a:buFont typeface="Arial" panose="020B0604020202020204" pitchFamily="34" charset="0"/>
              <a:buChar char="•"/>
            </a:pPr>
            <a:r>
              <a:rPr lang="en-US" b="1" dirty="0">
                <a:ln w="0"/>
                <a:solidFill>
                  <a:schemeClr val="bg2">
                    <a:lumMod val="25000"/>
                  </a:schemeClr>
                </a:solidFill>
                <a:latin typeface="Calibri" panose="020F0502020204030204" pitchFamily="34" charset="0"/>
                <a:cs typeface="Calibri" panose="020F0502020204030204" pitchFamily="34" charset="0"/>
              </a:rPr>
              <a:t>Does the public API have good documentation and comments</a:t>
            </a:r>
          </a:p>
          <a:p>
            <a:pPr marL="285750" indent="-285750">
              <a:buFont typeface="Arial" panose="020B0604020202020204" pitchFamily="34" charset="0"/>
              <a:buChar char="•"/>
            </a:pPr>
            <a:r>
              <a:rPr lang="en-US" b="1" dirty="0">
                <a:ln w="0"/>
                <a:solidFill>
                  <a:schemeClr val="bg2">
                    <a:lumMod val="25000"/>
                  </a:schemeClr>
                </a:solidFill>
                <a:latin typeface="Calibri" panose="020F0502020204030204" pitchFamily="34" charset="0"/>
                <a:cs typeface="Calibri" panose="020F0502020204030204" pitchFamily="34" charset="0"/>
              </a:rPr>
              <a:t>Does the code have unit tests</a:t>
            </a:r>
          </a:p>
          <a:p>
            <a:pPr marL="285750" indent="-285750">
              <a:buFont typeface="Arial" panose="020B0604020202020204" pitchFamily="34" charset="0"/>
              <a:buChar char="•"/>
            </a:pPr>
            <a:r>
              <a:rPr lang="en-US" b="1" dirty="0">
                <a:ln w="0"/>
                <a:solidFill>
                  <a:schemeClr val="bg2">
                    <a:lumMod val="25000"/>
                  </a:schemeClr>
                </a:solidFill>
                <a:latin typeface="Calibri" panose="020F0502020204030204" pitchFamily="34" charset="0"/>
                <a:cs typeface="Calibri" panose="020F0502020204030204" pitchFamily="34" charset="0"/>
              </a:rPr>
              <a:t>Doe the code follow good software design and architecture principles.</a:t>
            </a:r>
          </a:p>
        </p:txBody>
      </p:sp>
    </p:spTree>
    <p:extLst>
      <p:ext uri="{BB962C8B-B14F-4D97-AF65-F5344CB8AC3E}">
        <p14:creationId xmlns:p14="http://schemas.microsoft.com/office/powerpoint/2010/main" val="16278196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2918" y="679009"/>
            <a:ext cx="615636" cy="584775"/>
          </a:xfrm>
          <a:prstGeom prst="rect">
            <a:avLst/>
          </a:prstGeom>
          <a:noFill/>
        </p:spPr>
        <p:txBody>
          <a:bodyPr wrap="square" rtlCol="0">
            <a:spAutoFit/>
          </a:bodyPr>
          <a:lstStyle/>
          <a:p>
            <a:r>
              <a:rPr lang="en-IN" sz="3200" b="1" dirty="0">
                <a:ln w="0"/>
                <a:solidFill>
                  <a:schemeClr val="bg1"/>
                </a:solidFill>
                <a:effectLst>
                  <a:outerShdw blurRad="38100" dist="19050" dir="2700000" algn="tl" rotWithShape="0">
                    <a:schemeClr val="dk1">
                      <a:alpha val="40000"/>
                    </a:schemeClr>
                  </a:outerShdw>
                </a:effectLst>
                <a:latin typeface="Arial Black" panose="020B0A04020102020204" pitchFamily="34" charset="0"/>
              </a:rPr>
              <a:t>3</a:t>
            </a:r>
          </a:p>
        </p:txBody>
      </p:sp>
      <p:sp>
        <p:nvSpPr>
          <p:cNvPr id="3" name="Rectangle 2"/>
          <p:cNvSpPr/>
          <p:nvPr/>
        </p:nvSpPr>
        <p:spPr>
          <a:xfrm>
            <a:off x="2670772" y="602879"/>
            <a:ext cx="6781046" cy="746087"/>
          </a:xfrm>
          <a:prstGeom prst="rect">
            <a:avLst/>
          </a:prstGeom>
          <a:solidFill>
            <a:srgbClr val="0070C0"/>
          </a:solidFill>
          <a:ln w="3175"/>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smtClean="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Features of </a:t>
            </a:r>
            <a:r>
              <a:rPr lang="en-IN" sz="2800" b="1" dirty="0" err="1" smtClean="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SonarQube</a:t>
            </a:r>
            <a:endParaRPr lang="en-IN" sz="2800" b="1" dirty="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4" name="TextBox 3"/>
          <p:cNvSpPr txBox="1"/>
          <p:nvPr/>
        </p:nvSpPr>
        <p:spPr>
          <a:xfrm>
            <a:off x="2670772" y="1629624"/>
            <a:ext cx="8347295" cy="461665"/>
          </a:xfrm>
          <a:prstGeom prst="rect">
            <a:avLst/>
          </a:prstGeom>
          <a:noFill/>
        </p:spPr>
        <p:txBody>
          <a:bodyPr wrap="square" rtlCol="0">
            <a:spAutoFit/>
          </a:bodyPr>
          <a:lstStyle/>
          <a:p>
            <a:r>
              <a:rPr lang="en-IN" sz="2400" b="1"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Features of </a:t>
            </a:r>
            <a:r>
              <a:rPr lang="en-IN" sz="2400" b="1" dirty="0" err="1">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SonarQube</a:t>
            </a:r>
            <a:r>
              <a:rPr lang="en-IN" sz="2400" b="1"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are</a:t>
            </a:r>
            <a:r>
              <a:rPr lang="en-IN" sz="2400" b="1"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a:t>
            </a:r>
            <a:endParaRPr lang="en-IN" sz="2400" b="1"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5" name="Rounded Rectangle 4"/>
          <p:cNvSpPr/>
          <p:nvPr/>
        </p:nvSpPr>
        <p:spPr>
          <a:xfrm>
            <a:off x="2670772" y="2290527"/>
            <a:ext cx="8781862" cy="4273235"/>
          </a:xfrm>
          <a:prstGeom prst="round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ln w="0"/>
                <a:solidFill>
                  <a:srgbClr val="0070C0"/>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Doesn’t just show you what’s wrong, but also offers quality and management tools to actively helps you correct </a:t>
            </a:r>
            <a:r>
              <a:rPr lang="en-US" dirty="0" smtClean="0">
                <a:ln w="0"/>
                <a:solidFill>
                  <a:srgbClr val="0070C0"/>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issues</a:t>
            </a:r>
          </a:p>
          <a:p>
            <a:endParaRPr lang="en-US" dirty="0" smtClean="0">
              <a:ln w="0"/>
              <a:solidFill>
                <a:srgbClr val="0070C0"/>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smtClean="0">
                <a:ln w="0"/>
                <a:solidFill>
                  <a:srgbClr val="0070C0"/>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Focuses </a:t>
            </a:r>
            <a:r>
              <a:rPr lang="en-US" dirty="0">
                <a:ln w="0"/>
                <a:solidFill>
                  <a:srgbClr val="0070C0"/>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on more than just bugs and complexity and offers more features to help the programmers write code, such as coding rules, test coverage, de-duplications, API documentation, and code complexity all within a </a:t>
            </a:r>
            <a:r>
              <a:rPr lang="en-US" dirty="0" smtClean="0">
                <a:ln w="0"/>
                <a:solidFill>
                  <a:srgbClr val="0070C0"/>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dashboard</a:t>
            </a:r>
          </a:p>
          <a:p>
            <a:endParaRPr lang="en-US" dirty="0">
              <a:ln w="0"/>
              <a:solidFill>
                <a:srgbClr val="0070C0"/>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n w="0"/>
                <a:solidFill>
                  <a:srgbClr val="0070C0"/>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Gives a moment-in-time snapshot of your code quality today, as well as trends of past and potentially future quality indicators. Also provides metrics to help you make the right decisions</a:t>
            </a:r>
          </a:p>
          <a:p>
            <a:endParaRPr lang="en-US"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075614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2918" y="679009"/>
            <a:ext cx="615636" cy="584775"/>
          </a:xfrm>
          <a:prstGeom prst="rect">
            <a:avLst/>
          </a:prstGeom>
          <a:noFill/>
        </p:spPr>
        <p:txBody>
          <a:bodyPr wrap="square" rtlCol="0">
            <a:spAutoFit/>
          </a:bodyPr>
          <a:lstStyle/>
          <a:p>
            <a:r>
              <a:rPr lang="en-US" sz="3200" b="1" dirty="0">
                <a:ln w="0"/>
                <a:solidFill>
                  <a:schemeClr val="bg1"/>
                </a:solidFill>
                <a:effectLst>
                  <a:outerShdw blurRad="38100" dist="19050" dir="2700000" algn="tl" rotWithShape="0">
                    <a:schemeClr val="dk1">
                      <a:alpha val="40000"/>
                    </a:schemeClr>
                  </a:outerShdw>
                </a:effectLst>
                <a:latin typeface="Arial Black" panose="020B0A04020102020204" pitchFamily="34" charset="0"/>
              </a:rPr>
              <a:t>4</a:t>
            </a:r>
            <a:endParaRPr lang="en-IN" sz="3200" b="1" dirty="0">
              <a:ln w="0"/>
              <a:solidFill>
                <a:schemeClr val="bg1"/>
              </a:solidFill>
              <a:effectLst>
                <a:outerShdw blurRad="38100" dist="19050" dir="2700000" algn="tl" rotWithShape="0">
                  <a:schemeClr val="dk1">
                    <a:alpha val="40000"/>
                  </a:schemeClr>
                </a:outerShdw>
              </a:effectLst>
              <a:latin typeface="Arial Black" panose="020B0A04020102020204" pitchFamily="34" charset="0"/>
            </a:endParaRPr>
          </a:p>
        </p:txBody>
      </p:sp>
      <p:sp>
        <p:nvSpPr>
          <p:cNvPr id="3" name="Rectangle 2"/>
          <p:cNvSpPr/>
          <p:nvPr/>
        </p:nvSpPr>
        <p:spPr>
          <a:xfrm>
            <a:off x="2670772" y="602879"/>
            <a:ext cx="6781046" cy="746087"/>
          </a:xfrm>
          <a:prstGeom prst="rect">
            <a:avLst/>
          </a:prstGeom>
          <a:solidFill>
            <a:srgbClr val="FFC000"/>
          </a:solidFill>
          <a:ln w="3175"/>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Benefits </a:t>
            </a:r>
            <a:r>
              <a:rPr lang="en-IN" sz="2800" b="1" dirty="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of </a:t>
            </a:r>
            <a:r>
              <a:rPr lang="en-IN" sz="2800" b="1" dirty="0"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SonarQube</a:t>
            </a:r>
            <a:endParaRPr lang="en-IN" sz="2800" b="1"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4" name="TextBox 3"/>
          <p:cNvSpPr txBox="1"/>
          <p:nvPr/>
        </p:nvSpPr>
        <p:spPr>
          <a:xfrm>
            <a:off x="2670772" y="1629624"/>
            <a:ext cx="8347295" cy="461665"/>
          </a:xfrm>
          <a:prstGeom prst="rect">
            <a:avLst/>
          </a:prstGeom>
          <a:noFill/>
        </p:spPr>
        <p:txBody>
          <a:bodyPr wrap="square" rtlCol="0">
            <a:spAutoFit/>
          </a:bodyPr>
          <a:lstStyle/>
          <a:p>
            <a:r>
              <a:rPr lang="en-IN" sz="2400" b="1"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Benefit</a:t>
            </a:r>
            <a:r>
              <a:rPr lang="en-IN" sz="2400" b="1"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 </a:t>
            </a:r>
            <a:r>
              <a:rPr lang="en-IN" sz="2400" b="1"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of </a:t>
            </a:r>
            <a:r>
              <a:rPr lang="en-IN" sz="2400" b="1" dirty="0" err="1">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SonarQube</a:t>
            </a:r>
            <a:r>
              <a:rPr lang="en-IN" sz="2400" b="1"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IN" sz="2400" b="1"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a:t>
            </a:r>
            <a:endParaRPr lang="en-IN" sz="2400" b="1"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5" name="Rounded Rectangle 4"/>
          <p:cNvSpPr/>
          <p:nvPr/>
        </p:nvSpPr>
        <p:spPr>
          <a:xfrm>
            <a:off x="2670772" y="2290527"/>
            <a:ext cx="9316016" cy="4273235"/>
          </a:xfrm>
          <a:prstGeom prst="round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n w="0"/>
                <a:solidFill>
                  <a:srgbClr val="002060"/>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Sustainability - </a:t>
            </a:r>
            <a:r>
              <a:rPr lang="en-US" dirty="0">
                <a:ln w="0"/>
                <a:solidFill>
                  <a:srgbClr val="0070C0"/>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Reduces complexity, possible vulnerabilities, and code duplications, </a:t>
            </a:r>
            <a:r>
              <a:rPr lang="en-US" dirty="0" smtClean="0">
                <a:ln w="0"/>
                <a:solidFill>
                  <a:srgbClr val="0070C0"/>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optimizing </a:t>
            </a:r>
            <a:r>
              <a:rPr lang="en-US" dirty="0">
                <a:ln w="0"/>
                <a:solidFill>
                  <a:srgbClr val="0070C0"/>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the life of applications.</a:t>
            </a:r>
          </a:p>
          <a:p>
            <a:r>
              <a:rPr lang="en-US" b="1" dirty="0">
                <a:ln w="0"/>
                <a:solidFill>
                  <a:srgbClr val="002060"/>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Increase productivity - </a:t>
            </a:r>
            <a:r>
              <a:rPr lang="en-US" dirty="0">
                <a:ln w="0"/>
                <a:solidFill>
                  <a:srgbClr val="0070C0"/>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Reduces the scale, cost of maintenance, and risk of the application; as such, it removes the need to spend more time changing the code</a:t>
            </a:r>
          </a:p>
          <a:p>
            <a:r>
              <a:rPr lang="en-US" b="1" dirty="0">
                <a:ln w="0"/>
                <a:solidFill>
                  <a:srgbClr val="002060"/>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Quality code - </a:t>
            </a:r>
            <a:r>
              <a:rPr lang="en-US" dirty="0">
                <a:ln w="0"/>
                <a:solidFill>
                  <a:srgbClr val="0070C0"/>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Code quality control is an inseparable part of the process of software development.</a:t>
            </a:r>
          </a:p>
          <a:p>
            <a:r>
              <a:rPr lang="en-US" b="1" dirty="0">
                <a:ln w="0"/>
                <a:solidFill>
                  <a:srgbClr val="002060"/>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Detect Errors - </a:t>
            </a:r>
            <a:r>
              <a:rPr lang="en-US" dirty="0">
                <a:ln w="0"/>
                <a:solidFill>
                  <a:srgbClr val="0070C0"/>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Detects errors in the code and alerts developers to fix them automatically before submitting them for output.</a:t>
            </a:r>
          </a:p>
          <a:p>
            <a:r>
              <a:rPr lang="en-US" b="1" dirty="0">
                <a:ln w="0"/>
                <a:solidFill>
                  <a:srgbClr val="002060"/>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Increase consistency - </a:t>
            </a:r>
            <a:r>
              <a:rPr lang="en-US" dirty="0">
                <a:ln w="0"/>
                <a:solidFill>
                  <a:srgbClr val="0070C0"/>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Determines where the code criteria are breached and enhances the quality</a:t>
            </a:r>
          </a:p>
          <a:p>
            <a:r>
              <a:rPr lang="en-US" b="1" dirty="0">
                <a:ln w="0"/>
                <a:solidFill>
                  <a:srgbClr val="002060"/>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Business scaling -</a:t>
            </a:r>
            <a:r>
              <a:rPr lang="en-US" dirty="0">
                <a:ln w="0"/>
                <a:solidFill>
                  <a:srgbClr val="0070C0"/>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 No restriction on the number of projects to be evaluated</a:t>
            </a:r>
          </a:p>
          <a:p>
            <a:r>
              <a:rPr lang="en-US" b="1" dirty="0">
                <a:ln w="0"/>
                <a:solidFill>
                  <a:srgbClr val="002060"/>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Enhance developer skills - </a:t>
            </a:r>
            <a:r>
              <a:rPr lang="en-US" dirty="0">
                <a:ln w="0"/>
                <a:solidFill>
                  <a:srgbClr val="0070C0"/>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Regular feedback on quality problems helps developers to improve their coding skills</a:t>
            </a:r>
          </a:p>
          <a:p>
            <a:endParaRPr lang="en-US"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933681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2670772" y="2453490"/>
            <a:ext cx="8528365" cy="2417275"/>
          </a:xfrm>
          <a:prstGeom prst="round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1. </a:t>
            </a:r>
            <a:r>
              <a:rPr lang="en-US" b="1" dirty="0" smtClean="0">
                <a:ln w="0"/>
                <a:solidFill>
                  <a:srgbClr val="002060"/>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Java </a:t>
            </a:r>
            <a:r>
              <a:rPr lang="en-US" b="1" dirty="0">
                <a:ln w="0"/>
                <a:solidFill>
                  <a:srgbClr val="002060"/>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(Oracle JRE 11/17 or </a:t>
            </a:r>
            <a:r>
              <a:rPr lang="en-US" b="1" dirty="0" err="1">
                <a:ln w="0"/>
                <a:solidFill>
                  <a:srgbClr val="002060"/>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OpenJDK</a:t>
            </a:r>
            <a:r>
              <a:rPr lang="en-US" b="1" dirty="0">
                <a:ln w="0"/>
                <a:solidFill>
                  <a:srgbClr val="002060"/>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 11/17) installed on your machine.</a:t>
            </a:r>
          </a:p>
          <a:p>
            <a:r>
              <a:rPr lang="en-US" b="1" dirty="0">
                <a:ln w="0"/>
                <a:solidFill>
                  <a:srgbClr val="002060"/>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      </a:t>
            </a:r>
            <a:r>
              <a:rPr lang="en-US" dirty="0">
                <a:ln w="0"/>
                <a:solidFill>
                  <a:srgbClr val="002060"/>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Link:- </a:t>
            </a:r>
            <a:r>
              <a:rPr lang="en-US" dirty="0">
                <a:ln w="0"/>
                <a:solidFill>
                  <a:srgbClr val="002060"/>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hlinkClick r:id="rId2"/>
              </a:rPr>
              <a:t>https://www.oracle.com/java/technologies/downloads/archive/</a:t>
            </a:r>
            <a:endParaRPr lang="en-US" dirty="0">
              <a:ln w="0"/>
              <a:solidFill>
                <a:srgbClr val="002060"/>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a:p>
            <a:endParaRPr lang="en-US" b="1" dirty="0">
              <a:ln w="0"/>
              <a:solidFill>
                <a:srgbClr val="002060"/>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a:p>
            <a:r>
              <a:rPr lang="en-IN" b="1" dirty="0" smtClean="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2. </a:t>
            </a:r>
            <a:r>
              <a:rPr lang="en-IN" b="1" dirty="0" smtClean="0">
                <a:ln w="0"/>
                <a:solidFill>
                  <a:srgbClr val="002060"/>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LTS </a:t>
            </a:r>
            <a:r>
              <a:rPr lang="en-IN" b="1" dirty="0">
                <a:ln w="0"/>
                <a:solidFill>
                  <a:srgbClr val="002060"/>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version </a:t>
            </a:r>
            <a:r>
              <a:rPr lang="en-US" b="1" dirty="0" err="1">
                <a:ln w="0"/>
                <a:solidFill>
                  <a:srgbClr val="002060"/>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SonarQube</a:t>
            </a:r>
            <a:r>
              <a:rPr lang="en-US" b="1" dirty="0">
                <a:ln w="0"/>
                <a:solidFill>
                  <a:srgbClr val="002060"/>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 Software (Recommended)</a:t>
            </a:r>
          </a:p>
          <a:p>
            <a:r>
              <a:rPr lang="en-IN" b="1" dirty="0">
                <a:ln w="0"/>
                <a:solidFill>
                  <a:srgbClr val="002060"/>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      </a:t>
            </a:r>
            <a:r>
              <a:rPr lang="en-IN" dirty="0">
                <a:ln w="0"/>
                <a:solidFill>
                  <a:srgbClr val="002060"/>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Link:- </a:t>
            </a:r>
            <a:r>
              <a:rPr lang="en-IN" dirty="0">
                <a:ln w="0"/>
                <a:solidFill>
                  <a:srgbClr val="002060"/>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hlinkClick r:id="rId3"/>
              </a:rPr>
              <a:t>https://www.sonarqube.org/downloads/</a:t>
            </a:r>
            <a:endParaRPr lang="en-IN" dirty="0">
              <a:ln w="0"/>
              <a:solidFill>
                <a:srgbClr val="002060"/>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a:p>
            <a:endParaRPr lang="en-IN" b="1" dirty="0">
              <a:ln w="0"/>
              <a:solidFill>
                <a:srgbClr val="002060"/>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p:txBody>
      </p:sp>
      <p:sp>
        <p:nvSpPr>
          <p:cNvPr id="2" name="TextBox 1"/>
          <p:cNvSpPr txBox="1"/>
          <p:nvPr/>
        </p:nvSpPr>
        <p:spPr>
          <a:xfrm>
            <a:off x="832918" y="679009"/>
            <a:ext cx="615636" cy="584775"/>
          </a:xfrm>
          <a:prstGeom prst="rect">
            <a:avLst/>
          </a:prstGeom>
          <a:noFill/>
        </p:spPr>
        <p:txBody>
          <a:bodyPr wrap="square" rtlCol="0">
            <a:spAutoFit/>
          </a:bodyPr>
          <a:lstStyle/>
          <a:p>
            <a:r>
              <a:rPr lang="en-US" sz="3200" b="1" dirty="0">
                <a:ln w="0"/>
                <a:solidFill>
                  <a:schemeClr val="bg1"/>
                </a:solidFill>
                <a:effectLst>
                  <a:outerShdw blurRad="38100" dist="19050" dir="2700000" algn="tl" rotWithShape="0">
                    <a:schemeClr val="dk1">
                      <a:alpha val="40000"/>
                    </a:schemeClr>
                  </a:outerShdw>
                </a:effectLst>
                <a:latin typeface="Arial Black" panose="020B0A04020102020204" pitchFamily="34" charset="0"/>
              </a:rPr>
              <a:t>5</a:t>
            </a:r>
            <a:endParaRPr lang="en-IN" sz="3200" b="1" dirty="0">
              <a:ln w="0"/>
              <a:solidFill>
                <a:schemeClr val="bg1"/>
              </a:solidFill>
              <a:effectLst>
                <a:outerShdw blurRad="38100" dist="19050" dir="2700000" algn="tl" rotWithShape="0">
                  <a:schemeClr val="dk1">
                    <a:alpha val="40000"/>
                  </a:schemeClr>
                </a:outerShdw>
              </a:effectLst>
              <a:latin typeface="Arial Black" panose="020B0A04020102020204" pitchFamily="34" charset="0"/>
            </a:endParaRPr>
          </a:p>
        </p:txBody>
      </p:sp>
      <p:sp>
        <p:nvSpPr>
          <p:cNvPr id="3" name="Rectangle 2"/>
          <p:cNvSpPr/>
          <p:nvPr/>
        </p:nvSpPr>
        <p:spPr>
          <a:xfrm>
            <a:off x="2670772" y="602879"/>
            <a:ext cx="6781046" cy="746087"/>
          </a:xfrm>
          <a:prstGeom prst="rect">
            <a:avLst/>
          </a:prstGeom>
          <a:solidFill>
            <a:srgbClr val="FFC000"/>
          </a:solidFill>
          <a:ln w="3175"/>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Getting Started with </a:t>
            </a:r>
            <a:r>
              <a:rPr lang="en-IN" sz="2800" b="1" dirty="0"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SonarQube</a:t>
            </a:r>
            <a:endParaRPr lang="en-IN" sz="2800" b="1"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4" name="TextBox 3"/>
          <p:cNvSpPr txBox="1"/>
          <p:nvPr/>
        </p:nvSpPr>
        <p:spPr>
          <a:xfrm>
            <a:off x="2670772" y="1629624"/>
            <a:ext cx="8347295" cy="461665"/>
          </a:xfrm>
          <a:prstGeom prst="rect">
            <a:avLst/>
          </a:prstGeom>
          <a:noFill/>
        </p:spPr>
        <p:txBody>
          <a:bodyPr wrap="square" rtlCol="0">
            <a:spAutoFit/>
          </a:bodyPr>
          <a:lstStyle/>
          <a:p>
            <a:r>
              <a:rPr lang="en-IN" sz="2400" b="1"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Software Requirements</a:t>
            </a:r>
            <a:r>
              <a:rPr lang="en-IN" sz="2400" b="1"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a:t>
            </a:r>
            <a:endParaRPr lang="en-IN" sz="2400" b="1"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5736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15224"/>
            <a:ext cx="1611517" cy="461665"/>
          </a:xfrm>
          <a:prstGeom prst="rect">
            <a:avLst/>
          </a:prstGeom>
          <a:noFill/>
        </p:spPr>
        <p:txBody>
          <a:bodyPr wrap="square" rtlCol="0">
            <a:spAutoFit/>
          </a:bodyPr>
          <a:lstStyle/>
          <a:p>
            <a:r>
              <a:rPr lang="en-IN" sz="2400" b="1" dirty="0" smtClean="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Step</a:t>
            </a:r>
            <a:r>
              <a:rPr lang="en-IN" sz="2400" b="1" dirty="0" smtClean="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1</a:t>
            </a:r>
            <a:endParaRPr lang="en-IN" sz="2400" b="1" dirty="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4" name="Rectangle 3"/>
          <p:cNvSpPr/>
          <p:nvPr/>
        </p:nvSpPr>
        <p:spPr>
          <a:xfrm>
            <a:off x="2372007" y="715223"/>
            <a:ext cx="6817259" cy="5703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atin typeface="Arial" panose="020B0604020202020204" pitchFamily="34" charset="0"/>
                <a:cs typeface="Arial" panose="020B0604020202020204" pitchFamily="34" charset="0"/>
              </a:rPr>
              <a:t>Download LTS Version of </a:t>
            </a:r>
            <a:r>
              <a:rPr lang="en-US" sz="2000" dirty="0" err="1" smtClean="0">
                <a:latin typeface="Arial" panose="020B0604020202020204" pitchFamily="34" charset="0"/>
                <a:cs typeface="Arial" panose="020B0604020202020204" pitchFamily="34" charset="0"/>
              </a:rPr>
              <a:t>SonarQube</a:t>
            </a:r>
            <a:r>
              <a:rPr lang="en-US" sz="2000" dirty="0" smtClean="0">
                <a:latin typeface="Arial" panose="020B0604020202020204" pitchFamily="34" charset="0"/>
                <a:cs typeface="Arial" panose="020B0604020202020204" pitchFamily="34" charset="0"/>
              </a:rPr>
              <a:t> Software </a:t>
            </a:r>
            <a:endParaRPr lang="en-IN" sz="2000" dirty="0">
              <a:latin typeface="Arial" panose="020B0604020202020204" pitchFamily="34" charset="0"/>
              <a:cs typeface="Arial" panose="020B0604020202020204" pitchFamily="34" charset="0"/>
            </a:endParaRPr>
          </a:p>
        </p:txBody>
      </p:sp>
      <p:sp>
        <p:nvSpPr>
          <p:cNvPr id="6" name="TextBox 5"/>
          <p:cNvSpPr txBox="1"/>
          <p:nvPr/>
        </p:nvSpPr>
        <p:spPr>
          <a:xfrm>
            <a:off x="2308633" y="1593411"/>
            <a:ext cx="7704500" cy="369332"/>
          </a:xfrm>
          <a:prstGeom prst="rect">
            <a:avLst/>
          </a:prstGeom>
          <a:noFill/>
        </p:spPr>
        <p:txBody>
          <a:bodyPr wrap="square" rtlCol="0">
            <a:spAutoFit/>
          </a:bodyPr>
          <a:lstStyle/>
          <a:p>
            <a:r>
              <a:rPr lang="en-IN" dirty="0">
                <a:ln w="0"/>
                <a:solidFill>
                  <a:srgbClr val="002060"/>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Link:- </a:t>
            </a:r>
            <a:r>
              <a:rPr lang="en-IN" dirty="0">
                <a:ln w="0"/>
                <a:solidFill>
                  <a:srgbClr val="0070C0"/>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https://www.sonarqube.org/downloads</a:t>
            </a:r>
            <a:r>
              <a:rPr lang="en-IN" dirty="0" smtClean="0">
                <a:ln w="0"/>
                <a:solidFill>
                  <a:srgbClr val="0070C0"/>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a:t>
            </a:r>
          </a:p>
        </p:txBody>
      </p:sp>
      <p:pic>
        <p:nvPicPr>
          <p:cNvPr id="7" name="Picture 6"/>
          <p:cNvPicPr>
            <a:picLocks noChangeAspect="1"/>
          </p:cNvPicPr>
          <p:nvPr/>
        </p:nvPicPr>
        <p:blipFill>
          <a:blip r:embed="rId2"/>
          <a:stretch>
            <a:fillRect/>
          </a:stretch>
        </p:blipFill>
        <p:spPr>
          <a:xfrm>
            <a:off x="2372007" y="2199428"/>
            <a:ext cx="6916848" cy="4275028"/>
          </a:xfrm>
          <a:prstGeom prst="rect">
            <a:avLst/>
          </a:prstGeom>
          <a:ln w="9525" cap="sq">
            <a:solidFill>
              <a:srgbClr val="000000"/>
            </a:solidFill>
            <a:prstDash val="solid"/>
            <a:miter lim="800000"/>
          </a:ln>
          <a:effectLst>
            <a:outerShdw blurRad="50800" dist="38100" dir="2700000" algn="tl" rotWithShape="0">
              <a:srgbClr val="000000">
                <a:alpha val="43000"/>
              </a:srgbClr>
            </a:outerShdw>
          </a:effectLst>
        </p:spPr>
      </p:pic>
      <p:sp>
        <p:nvSpPr>
          <p:cNvPr id="8" name="Oval 7"/>
          <p:cNvSpPr/>
          <p:nvPr/>
        </p:nvSpPr>
        <p:spPr>
          <a:xfrm>
            <a:off x="6319319" y="5640309"/>
            <a:ext cx="1629624" cy="76049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Down Arrow 8"/>
          <p:cNvSpPr/>
          <p:nvPr/>
        </p:nvSpPr>
        <p:spPr>
          <a:xfrm rot="5400000">
            <a:off x="8763754" y="5256153"/>
            <a:ext cx="353085" cy="1385180"/>
          </a:xfrm>
          <a:prstGeom prst="downArrow">
            <a:avLst>
              <a:gd name="adj1" fmla="val 50000"/>
              <a:gd name="adj2" fmla="val 82143"/>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0489535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413</TotalTime>
  <Words>995</Words>
  <Application>Microsoft Office PowerPoint</Application>
  <PresentationFormat>Widescreen</PresentationFormat>
  <Paragraphs>159</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Arial Black</vt:lpstr>
      <vt:lpstr>Calibri</vt:lpstr>
      <vt:lpstr>Century Gothic</vt:lpstr>
      <vt:lpstr>Wingdings</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VISHAL GUPTA</dc:creator>
  <cp:lastModifiedBy>VISHAL GUPTA</cp:lastModifiedBy>
  <cp:revision>30</cp:revision>
  <dcterms:created xsi:type="dcterms:W3CDTF">2022-10-10T17:53:27Z</dcterms:created>
  <dcterms:modified xsi:type="dcterms:W3CDTF">2022-10-11T09:03:03Z</dcterms:modified>
</cp:coreProperties>
</file>