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Open Sans ExtraBold"/>
      <p:bold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7E1DD6-2614-4D88-8EEE-7EEAA3CC8400}">
  <a:tblStyle styleId="{0D7E1DD6-2614-4D88-8EEE-7EEAA3CC84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ExtraBold-bold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OpenSansExtraBold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4ed4331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4ed4331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4ed4331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4ed4331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50d5f62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50d5f62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49c82c7c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49c82c7c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4c525db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4c525db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4c525db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4c525db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4c525db84_0_2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4c525db84_0_2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49c82c7c6_0_1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49c82c7c6_0_1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507bb36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507bb36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49c82c7c6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49c82c7c6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4907f1d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4907f1d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19" name="Google Shape;19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08" name="Google Shape;108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36" name="Google Shape;36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77" name="Google Shape;77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2" name="Google Shape;82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rgbClr val="741B4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n.gov.br/en/web/dou/-/decreto-n-10.959-de-8-de-fevereiro-de-2022-378984264" TargetMode="External"/><Relationship Id="rId4" Type="http://schemas.openxmlformats.org/officeDocument/2006/relationships/hyperlink" Target="https://in.gov.br/en/web/dou/-/resolucao-n-1-de-31-de-janeiro-de-2024-541009349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ctrTitle"/>
          </p:nvPr>
        </p:nvSpPr>
        <p:spPr>
          <a:xfrm>
            <a:off x="1454850" y="1345675"/>
            <a:ext cx="6234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Cadastro dos usuários do </a:t>
            </a:r>
            <a:endParaRPr sz="2400">
              <a:solidFill>
                <a:srgbClr val="00000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Programa Brasil Alfabetizado-PBA</a:t>
            </a:r>
            <a:endParaRPr sz="24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5" name="Google Shape;125;p13"/>
          <p:cNvSpPr txBox="1"/>
          <p:nvPr>
            <p:ph idx="1" type="subTitle"/>
          </p:nvPr>
        </p:nvSpPr>
        <p:spPr>
          <a:xfrm>
            <a:off x="1891350" y="3082072"/>
            <a:ext cx="53613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Equipe: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Bárbara Silva Morais, Malu Xavier da Silva, Maria Thereza Carlos, Thiago Henrique da Silva Brito, Victor Gabriel de Morais Fragoso.</a:t>
            </a:r>
            <a:endParaRPr sz="1200"/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625" y="4421450"/>
            <a:ext cx="1412725" cy="4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217275" y="290525"/>
            <a:ext cx="742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Stakeholders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22"/>
          <p:cNvGraphicFramePr/>
          <p:nvPr/>
        </p:nvGraphicFramePr>
        <p:xfrm>
          <a:off x="1237313" y="795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{0D7E1DD6-2614-4D88-8EEE-7EEAA3CC8400}</a:tableStyleId>
              </a:tblPr>
              <a:tblGrid>
                <a:gridCol w="865325"/>
                <a:gridCol w="865325"/>
                <a:gridCol w="1512275"/>
                <a:gridCol w="548150"/>
                <a:gridCol w="729100"/>
                <a:gridCol w="2149200"/>
              </a:tblGrid>
              <a:tr h="326675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Programa Brasil Alfabetizado (PBA) - No âmbito de Pernambuco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8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Stakeholder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Influências POSITIVAS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Influências NEGATIVAS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Grau de PODER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Grau de INTERESSE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ATITUDE do Time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77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Gerência do PBA (Gestora do programa)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Liderança na organização e aplicação do processo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Lentidão do processo, incongruência de dados, má comunicação entre setores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Atender às expectativas.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PBA - Setor SBA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Fonte direta de informações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Lentidão do processo, incongruência de dados, má comunicação entre setores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Requisitar informações sobre o processo.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PBA-Setor SGB (Setor de gerenciamento de bolsas)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Fonte direta de informações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Lentidão do processo, incongruência de dados, má comunicação entre setores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Requisitar informações sobre o processo.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PBA- Setor Administrativo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Fonte direta de informações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Lentidão do processo, incongruência de dados, má comunicação entre setores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Requisitar informações sobre o processo.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0" name="Google Shape;2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700" y="4546849"/>
            <a:ext cx="738600" cy="3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217275" y="290525"/>
            <a:ext cx="742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Stakeholders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6" name="Google Shape;286;p23"/>
          <p:cNvGraphicFramePr/>
          <p:nvPr/>
        </p:nvGraphicFramePr>
        <p:xfrm>
          <a:off x="697713" y="98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{0D7E1DD6-2614-4D88-8EEE-7EEAA3CC8400}</a:tableStyleId>
              </a:tblPr>
              <a:tblGrid>
                <a:gridCol w="989425"/>
                <a:gridCol w="1221800"/>
                <a:gridCol w="1496775"/>
                <a:gridCol w="626775"/>
                <a:gridCol w="833675"/>
                <a:gridCol w="2457450"/>
              </a:tblGrid>
              <a:tr h="326675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Participantes (Público Alvo)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8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Stakeholder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Influências POSITIVAS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Influências NEGATIVAS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Grau de PODER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Grau de INTERESSE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ATITUDE do Time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77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Coordenadores participantes do programa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Pilares para a </a:t>
                      </a:r>
                      <a:r>
                        <a:rPr lang="pt-BR" sz="1000"/>
                        <a:t>funcionamento</a:t>
                      </a:r>
                      <a:r>
                        <a:rPr lang="pt-BR" sz="1000"/>
                        <a:t> do programa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Fraude na criação de turmas</a:t>
                      </a:r>
                      <a:r>
                        <a:rPr lang="pt-BR" sz="1000"/>
                        <a:t> (turmas </a:t>
                      </a:r>
                      <a:r>
                        <a:rPr lang="pt-BR" sz="1000"/>
                        <a:t>fantasma</a:t>
                      </a:r>
                      <a:r>
                        <a:rPr lang="pt-BR" sz="1000"/>
                        <a:t>)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Informar sobre as melhorias propostas; Colher feedbacks.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Professores participantes do programa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Pilares para o </a:t>
                      </a:r>
                      <a:r>
                        <a:rPr lang="pt-BR" sz="1000"/>
                        <a:t>funcionamento</a:t>
                      </a:r>
                      <a:r>
                        <a:rPr lang="pt-BR" sz="1000"/>
                        <a:t> do programa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Fraude na criação de turmas (turmas fantasma)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Informar sobre as melhorias propostas; Colher feedbacks.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Alunos Cadastrados</a:t>
                      </a:r>
                      <a:endParaRPr b="1"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Pilares para o </a:t>
                      </a:r>
                      <a:r>
                        <a:rPr lang="pt-BR" sz="1000"/>
                        <a:t>funcionamento</a:t>
                      </a:r>
                      <a:r>
                        <a:rPr lang="pt-BR" sz="1000"/>
                        <a:t> do programa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Nenhuma até o momento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Informar sobre as melhorias propostas; Colher feedbacks.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7" name="Google Shape;2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700" y="4546849"/>
            <a:ext cx="738600" cy="3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>
            <p:ph type="ctrTitle"/>
          </p:nvPr>
        </p:nvSpPr>
        <p:spPr>
          <a:xfrm>
            <a:off x="1454850" y="1296625"/>
            <a:ext cx="6234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Obrigado pela atenção!</a:t>
            </a:r>
            <a:endParaRPr sz="24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93" name="Google Shape;293;p24"/>
          <p:cNvSpPr txBox="1"/>
          <p:nvPr>
            <p:ph idx="1" type="subTitle"/>
          </p:nvPr>
        </p:nvSpPr>
        <p:spPr>
          <a:xfrm>
            <a:off x="1891350" y="3082072"/>
            <a:ext cx="53613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Equipe: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Bárbara Silva Morais, Malu Xavier da Silva, Maria Thereza Carlos, Thiago Henrique da Silva Brito, Victor Gabriel de Morais Fragoso.</a:t>
            </a:r>
            <a:endParaRPr sz="1200"/>
          </a:p>
        </p:txBody>
      </p:sp>
      <p:pic>
        <p:nvPicPr>
          <p:cNvPr id="294" name="Google Shape;2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625" y="4421450"/>
            <a:ext cx="1412725" cy="4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819150" y="1235900"/>
            <a:ext cx="75057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PBA é uma política pública de fortalecimento da </a:t>
            </a:r>
            <a:r>
              <a:rPr b="1" lang="pt-BR" sz="1700">
                <a:latin typeface="Open Sans"/>
                <a:ea typeface="Open Sans"/>
                <a:cs typeface="Open Sans"/>
                <a:sym typeface="Open Sans"/>
              </a:rPr>
              <a:t>alfabetização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>
                <a:latin typeface="Open Sans ExtraBold"/>
                <a:ea typeface="Open Sans ExtraBold"/>
                <a:cs typeface="Open Sans ExtraBold"/>
                <a:sym typeface="Open Sans ExtraBold"/>
              </a:rPr>
              <a:t>Missão: 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transcende a instrução básica, buscando integrar teoria e prática, formação e ação, educação, trabalho e participação cidadã.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Está sob gestão geral do Ministério da Educação (MEC) e é executado no formato de parceria com estados e municípios, com repasse de verbas do Fundo Nacional de Desenvolvimento da Educação (FNDE).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4"/>
          <p:cNvSpPr txBox="1"/>
          <p:nvPr>
            <p:ph type="title"/>
          </p:nvPr>
        </p:nvSpPr>
        <p:spPr>
          <a:xfrm>
            <a:off x="244625" y="29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Sobre o</a:t>
            </a: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 Programa Brasil Alfabetizado (PBA): </a:t>
            </a:r>
            <a:endParaRPr sz="24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450" y="4388172"/>
            <a:ext cx="1039850" cy="5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244625" y="29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Atendimento do Programa: </a:t>
            </a:r>
            <a:endParaRPr sz="24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555050" y="2612800"/>
            <a:ext cx="8041800" cy="21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Atendimento (nova proposta): </a:t>
            </a:r>
            <a:r>
              <a:rPr b="1" lang="pt-BR">
                <a:solidFill>
                  <a:srgbClr val="98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1.800 turmas (aprox. 45.000 alunos no melhor cenário possível) </a:t>
            </a:r>
            <a:r>
              <a:rPr lang="pt-BR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 novo ciclo (Juntos pela educação - Fonte SEE-PE).</a:t>
            </a:r>
            <a:endParaRPr>
              <a:solidFill>
                <a:srgbClr val="373A3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Zona Rural: 07- mínimo / 25- máximo.</a:t>
            </a:r>
            <a:endParaRPr>
              <a:solidFill>
                <a:srgbClr val="373A3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Zona Urbana: 14 - mínimo / 25 - máximo. </a:t>
            </a:r>
            <a:endParaRPr>
              <a:solidFill>
                <a:srgbClr val="373A3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3A3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Decreto para reprogramar:  </a:t>
            </a:r>
            <a:r>
              <a:rPr lang="pt-BR" sz="1100" u="sng">
                <a:solidFill>
                  <a:schemeClr val="hlink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https://www.in.gov.br/en/web/dou/-/decreto-n-10.959-de-8-de-fevereiro-de-2022-378984264</a:t>
            </a:r>
            <a:endParaRPr sz="1100">
              <a:solidFill>
                <a:srgbClr val="373A3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Resolução (Critérios):  </a:t>
            </a:r>
            <a:r>
              <a:rPr lang="pt-BR" sz="1100" u="sng">
                <a:solidFill>
                  <a:schemeClr val="hlink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https://in.gov.br/en/web/dou/-/resolucao-n-1-de-31-de-janeiro-de-2024-541009349</a:t>
            </a:r>
            <a:endParaRPr sz="1100">
              <a:solidFill>
                <a:srgbClr val="373A3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73A3C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555050" y="1016900"/>
            <a:ext cx="738600" cy="383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Brasil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293650" y="1016900"/>
            <a:ext cx="6812700" cy="383700"/>
          </a:xfrm>
          <a:prstGeom prst="rect">
            <a:avLst/>
          </a:prstGeom>
          <a:solidFill>
            <a:srgbClr val="EEEEE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aprox. 9,6 milhões em 2022 não alfabetizados. – (PNADcA/IBGE)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555050" y="1625750"/>
            <a:ext cx="1297200" cy="383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Pernambuco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1852250" y="1625750"/>
            <a:ext cx="6254100" cy="383700"/>
          </a:xfrm>
          <a:prstGeom prst="rect">
            <a:avLst/>
          </a:prstGeom>
          <a:solidFill>
            <a:srgbClr val="EEEEE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11% taxa de analfabetismo população com 15+  (Fonte:– PNADcA/IBGE)</a:t>
            </a: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5"/>
          <p:cNvSpPr/>
          <p:nvPr/>
        </p:nvSpPr>
        <p:spPr>
          <a:xfrm rot="5400000">
            <a:off x="958400" y="2113775"/>
            <a:ext cx="490500" cy="524700"/>
          </a:xfrm>
          <a:prstGeom prst="rightArrow">
            <a:avLst>
              <a:gd fmla="val 50000" name="adj1"/>
              <a:gd fmla="val 4027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5700" y="4546849"/>
            <a:ext cx="738600" cy="3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244625" y="290525"/>
            <a:ext cx="75057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Macroprocesso do Programa: </a:t>
            </a:r>
            <a:endParaRPr sz="24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2088261" y="2143002"/>
            <a:ext cx="1380900" cy="1377600"/>
          </a:xfrm>
          <a:prstGeom prst="ellipse">
            <a:avLst/>
          </a:prstGeom>
          <a:solidFill>
            <a:srgbClr val="83E3DA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Ciclo anual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406351" y="1686546"/>
            <a:ext cx="2467698" cy="2467698"/>
            <a:chOff x="2294102" y="1473389"/>
            <a:chExt cx="2365508" cy="2365508"/>
          </a:xfrm>
        </p:grpSpPr>
        <p:sp>
          <p:nvSpPr>
            <p:cNvPr id="153" name="Google Shape;153;p16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rgbClr val="1B786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2639986" y="2290153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b="1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RESULTADOS</a:t>
              </a:r>
              <a:endParaRPr b="1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1639087" y="2736483"/>
            <a:ext cx="2462123" cy="2462123"/>
            <a:chOff x="3475789" y="2479847"/>
            <a:chExt cx="2360164" cy="2360164"/>
          </a:xfrm>
        </p:grpSpPr>
        <p:sp>
          <p:nvSpPr>
            <p:cNvPr id="156" name="Google Shape;156;p16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rgbClr val="1D7E75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3823936" y="3427182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b="1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EXECUÇÃO </a:t>
              </a:r>
              <a:r>
                <a:rPr lang="pt-B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1458370" y="463113"/>
            <a:ext cx="2464848" cy="2464848"/>
            <a:chOff x="3302555" y="300620"/>
            <a:chExt cx="2362776" cy="2362776"/>
          </a:xfrm>
        </p:grpSpPr>
        <p:sp>
          <p:nvSpPr>
            <p:cNvPr id="159" name="Google Shape;159;p16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rgbClr val="155B55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3823913" y="1153125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EDITAL</a:t>
              </a:r>
              <a:r>
                <a:rPr b="1" lang="pt-BR"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b="1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2688484" y="1510434"/>
            <a:ext cx="2467470" cy="2467470"/>
            <a:chOff x="4481729" y="1304571"/>
            <a:chExt cx="2365289" cy="2365289"/>
          </a:xfrm>
        </p:grpSpPr>
        <p:sp>
          <p:nvSpPr>
            <p:cNvPr id="162" name="Google Shape;162;p16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5008589" y="2201374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CADASTRO</a:t>
              </a:r>
              <a:endParaRPr b="1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64" name="Google Shape;164;p16"/>
          <p:cNvCxnSpPr>
            <a:endCxn id="165" idx="1"/>
          </p:cNvCxnSpPr>
          <p:nvPr/>
        </p:nvCxnSpPr>
        <p:spPr>
          <a:xfrm flipH="1" rot="10800000">
            <a:off x="4481875" y="2800350"/>
            <a:ext cx="5928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5074675" y="2338200"/>
            <a:ext cx="3331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Foco do Projeto de Melhoria de Processo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700" y="4546849"/>
            <a:ext cx="738600" cy="3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>
            <a:off x="203650" y="1874525"/>
            <a:ext cx="8733600" cy="398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 ExtraBold"/>
                <a:ea typeface="Open Sans ExtraBold"/>
                <a:cs typeface="Open Sans ExtraBold"/>
                <a:sym typeface="Open Sans ExtraBold"/>
              </a:rPr>
              <a:t>2. CADASTRO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72" name="Google Shape;172;p17"/>
          <p:cNvSpPr txBox="1"/>
          <p:nvPr>
            <p:ph type="title"/>
          </p:nvPr>
        </p:nvSpPr>
        <p:spPr>
          <a:xfrm>
            <a:off x="244600" y="290525"/>
            <a:ext cx="8597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Processo de Cadastro - PBA em Pernambuco</a:t>
            </a:r>
            <a:endParaRPr sz="24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05850" y="2343375"/>
            <a:ext cx="1043100" cy="9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Recebimento e organização das inscrições nas regionais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4" name="Google Shape;174;p17"/>
          <p:cNvCxnSpPr>
            <a:stCxn id="173" idx="3"/>
            <a:endCxn id="175" idx="1"/>
          </p:cNvCxnSpPr>
          <p:nvPr/>
        </p:nvCxnSpPr>
        <p:spPr>
          <a:xfrm>
            <a:off x="1348950" y="2805975"/>
            <a:ext cx="2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7"/>
          <p:cNvSpPr/>
          <p:nvPr/>
        </p:nvSpPr>
        <p:spPr>
          <a:xfrm>
            <a:off x="1559217" y="2343375"/>
            <a:ext cx="1043100" cy="9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Recolhimento das inscrições nas regionais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6" name="Google Shape;176;p17"/>
          <p:cNvCxnSpPr>
            <a:stCxn id="175" idx="3"/>
            <a:endCxn id="177" idx="1"/>
          </p:cNvCxnSpPr>
          <p:nvPr/>
        </p:nvCxnSpPr>
        <p:spPr>
          <a:xfrm>
            <a:off x="2602317" y="2805975"/>
            <a:ext cx="2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7"/>
          <p:cNvSpPr/>
          <p:nvPr/>
        </p:nvSpPr>
        <p:spPr>
          <a:xfrm>
            <a:off x="2812584" y="2343375"/>
            <a:ext cx="1043100" cy="9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Análise de seleção dos documentos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8" name="Google Shape;178;p17"/>
          <p:cNvCxnSpPr>
            <a:stCxn id="177" idx="3"/>
            <a:endCxn id="179" idx="1"/>
          </p:cNvCxnSpPr>
          <p:nvPr/>
        </p:nvCxnSpPr>
        <p:spPr>
          <a:xfrm>
            <a:off x="3855684" y="2805975"/>
            <a:ext cx="20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7"/>
          <p:cNvSpPr/>
          <p:nvPr/>
        </p:nvSpPr>
        <p:spPr>
          <a:xfrm>
            <a:off x="4059138" y="2343375"/>
            <a:ext cx="1043100" cy="9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Inserção dos documentos nos sistemas do SBA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0" name="Google Shape;180;p17"/>
          <p:cNvCxnSpPr>
            <a:stCxn id="179" idx="3"/>
            <a:endCxn id="181" idx="1"/>
          </p:cNvCxnSpPr>
          <p:nvPr/>
        </p:nvCxnSpPr>
        <p:spPr>
          <a:xfrm>
            <a:off x="5102238" y="2805975"/>
            <a:ext cx="2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7"/>
          <p:cNvSpPr/>
          <p:nvPr/>
        </p:nvSpPr>
        <p:spPr>
          <a:xfrm>
            <a:off x="5319317" y="2343375"/>
            <a:ext cx="1043100" cy="9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Criação de turmas no sistema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2" name="Google Shape;182;p17"/>
          <p:cNvCxnSpPr>
            <a:stCxn id="181" idx="3"/>
            <a:endCxn id="183" idx="1"/>
          </p:cNvCxnSpPr>
          <p:nvPr/>
        </p:nvCxnSpPr>
        <p:spPr>
          <a:xfrm>
            <a:off x="6362417" y="2805975"/>
            <a:ext cx="2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7"/>
          <p:cNvSpPr/>
          <p:nvPr/>
        </p:nvSpPr>
        <p:spPr>
          <a:xfrm>
            <a:off x="6572684" y="2343375"/>
            <a:ext cx="1043100" cy="9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Liberação da planilha para SGB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4" name="Google Shape;184;p17"/>
          <p:cNvCxnSpPr>
            <a:stCxn id="183" idx="3"/>
            <a:endCxn id="185" idx="1"/>
          </p:cNvCxnSpPr>
          <p:nvPr/>
        </p:nvCxnSpPr>
        <p:spPr>
          <a:xfrm>
            <a:off x="7615784" y="2805975"/>
            <a:ext cx="2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7"/>
          <p:cNvSpPr/>
          <p:nvPr/>
        </p:nvSpPr>
        <p:spPr>
          <a:xfrm>
            <a:off x="7826051" y="2343375"/>
            <a:ext cx="1043100" cy="9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Inserção dos participantes no SGB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305850" y="1260900"/>
            <a:ext cx="111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A partir do 1. Edital:</a:t>
            </a: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7749850" y="3367250"/>
            <a:ext cx="11523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Segue para 3. Execução</a:t>
            </a: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700" y="4546849"/>
            <a:ext cx="738600" cy="3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217275" y="290525"/>
            <a:ext cx="742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Problemas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0" y="2338300"/>
            <a:ext cx="3291300" cy="1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3305302" y="3011225"/>
            <a:ext cx="701100" cy="1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18"/>
          <p:cNvGrpSpPr/>
          <p:nvPr/>
        </p:nvGrpSpPr>
        <p:grpSpPr>
          <a:xfrm>
            <a:off x="4086793" y="1245126"/>
            <a:ext cx="4742548" cy="2211827"/>
            <a:chOff x="1593000" y="1014226"/>
            <a:chExt cx="5957975" cy="1951842"/>
          </a:xfrm>
        </p:grpSpPr>
        <p:sp>
          <p:nvSpPr>
            <p:cNvPr id="197" name="Google Shape;197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  </a:t>
              </a:r>
              <a:r>
                <a:rPr b="1" lang="pt-B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SEE</a:t>
              </a:r>
              <a:endParaRPr b="1"/>
            </a:p>
          </p:txBody>
        </p:sp>
        <p:sp>
          <p:nvSpPr>
            <p:cNvPr id="199" name="Google Shape;199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154748" y="1014226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Verificação de validade de documentação (falsificação) </a:t>
              </a:r>
              <a:endParaRPr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410175" y="1245125"/>
            <a:ext cx="84192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A61C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Falta de metodização referente </a:t>
            </a:r>
            <a:r>
              <a:rPr b="1" lang="pt-BR" sz="7200">
                <a:solidFill>
                  <a:srgbClr val="A61C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às</a:t>
            </a:r>
            <a:r>
              <a:rPr b="1" lang="pt-BR" sz="7200">
                <a:solidFill>
                  <a:srgbClr val="A61C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partes das etapas do ciclo de cadastro </a:t>
            </a:r>
            <a:endParaRPr b="1" sz="7200">
              <a:solidFill>
                <a:srgbClr val="A61C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18"/>
          <p:cNvGrpSpPr/>
          <p:nvPr/>
        </p:nvGrpSpPr>
        <p:grpSpPr>
          <a:xfrm>
            <a:off x="4086824" y="3454857"/>
            <a:ext cx="4742548" cy="729809"/>
            <a:chOff x="1593000" y="2322043"/>
            <a:chExt cx="5957975" cy="644025"/>
          </a:xfrm>
        </p:grpSpPr>
        <p:sp>
          <p:nvSpPr>
            <p:cNvPr id="205" name="Google Shape;205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 flipH="1">
              <a:off x="2087895" y="2322425"/>
              <a:ext cx="1844400" cy="6426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   SBA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rot="-5400000">
              <a:off x="3488980" y="1951300"/>
              <a:ext cx="643350" cy="1384836"/>
            </a:xfrm>
            <a:prstGeom prst="flowChartOffpageConnector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Não </a:t>
              </a:r>
              <a:r>
                <a:rPr lang="pt-BR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garantia</a:t>
              </a:r>
              <a:r>
                <a:rPr lang="pt-BR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de inserção nos sistemas (</a:t>
              </a:r>
              <a:r>
                <a:rPr lang="pt-BR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prejuízos</a:t>
              </a:r>
              <a:r>
                <a:rPr lang="pt-BR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material e social)</a:t>
              </a:r>
              <a:endParaRPr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4086799" y="1998576"/>
            <a:ext cx="4742548" cy="729214"/>
            <a:chOff x="1593000" y="2322568"/>
            <a:chExt cx="5957975" cy="643500"/>
          </a:xfrm>
        </p:grpSpPr>
        <p:sp>
          <p:nvSpPr>
            <p:cNvPr id="212" name="Google Shape;212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pt-BR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Perda</a:t>
              </a:r>
              <a:r>
                <a:rPr lang="pt-BR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de documentação</a:t>
              </a:r>
              <a:endParaRPr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</a:t>
              </a:r>
              <a:r>
                <a:rPr b="1" lang="pt-B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19" name="Google Shape;219;p18"/>
          <p:cNvGraphicFramePr/>
          <p:nvPr/>
        </p:nvGraphicFramePr>
        <p:xfrm>
          <a:off x="391600" y="20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{0D7E1DD6-2614-4D88-8EEE-7EEAA3CC8400}</a:tableStyleId>
              </a:tblPr>
              <a:tblGrid>
                <a:gridCol w="1402650"/>
                <a:gridCol w="1402650"/>
              </a:tblGrid>
              <a:tr h="75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Falta de padronização do fluxo de trabalho;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729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729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729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729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56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Falta de organização documental;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729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57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Sistema (Software) falho;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220" name="Google Shape;220;p18"/>
          <p:cNvGrpSpPr/>
          <p:nvPr/>
        </p:nvGrpSpPr>
        <p:grpSpPr>
          <a:xfrm>
            <a:off x="4086799" y="2013301"/>
            <a:ext cx="4742548" cy="729214"/>
            <a:chOff x="1593000" y="2322568"/>
            <a:chExt cx="5957975" cy="643500"/>
          </a:xfrm>
        </p:grpSpPr>
        <p:sp>
          <p:nvSpPr>
            <p:cNvPr id="221" name="Google Shape;221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Perda de documentação</a:t>
              </a:r>
              <a:endParaRPr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</a:t>
              </a:r>
              <a:r>
                <a:rPr b="1" lang="pt-B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28" name="Google Shape;2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700" y="4546849"/>
            <a:ext cx="738600" cy="3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217275" y="290525"/>
            <a:ext cx="742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Objetivo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217284" y="1003962"/>
            <a:ext cx="6710467" cy="870603"/>
            <a:chOff x="1593000" y="2322559"/>
            <a:chExt cx="5957975" cy="643509"/>
          </a:xfrm>
        </p:grpSpPr>
        <p:sp>
          <p:nvSpPr>
            <p:cNvPr id="235" name="Google Shape;235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rot="-5400000">
              <a:off x="4999082" y="437132"/>
              <a:ext cx="643359" cy="4414213"/>
            </a:xfrm>
            <a:prstGeom prst="flowChartOffpageConnector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992474" y="1004700"/>
            <a:ext cx="50550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Elaborar um “Guia de Processos” com a descrição das etapas padronizadas do fluxo de trabalho;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19"/>
          <p:cNvSpPr txBox="1"/>
          <p:nvPr>
            <p:ph type="title"/>
          </p:nvPr>
        </p:nvSpPr>
        <p:spPr>
          <a:xfrm>
            <a:off x="217275" y="2060700"/>
            <a:ext cx="426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Proposta de valor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9"/>
          <p:cNvGrpSpPr/>
          <p:nvPr/>
        </p:nvGrpSpPr>
        <p:grpSpPr>
          <a:xfrm>
            <a:off x="217284" y="2787712"/>
            <a:ext cx="6710467" cy="870603"/>
            <a:chOff x="1593000" y="2322559"/>
            <a:chExt cx="5957975" cy="643509"/>
          </a:xfrm>
        </p:grpSpPr>
        <p:sp>
          <p:nvSpPr>
            <p:cNvPr id="244" name="Google Shape;244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 rot="-5400000">
              <a:off x="4999082" y="437132"/>
              <a:ext cx="643359" cy="4414213"/>
            </a:xfrm>
            <a:prstGeom prst="flowChartOffpageConnector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" name="Google Shape;250;p19"/>
          <p:cNvSpPr/>
          <p:nvPr/>
        </p:nvSpPr>
        <p:spPr>
          <a:xfrm>
            <a:off x="992475" y="2788475"/>
            <a:ext cx="48588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Diminuição dos conflitos internos (Gestão do PBA);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1" name="Google Shape;251;p19"/>
          <p:cNvGrpSpPr/>
          <p:nvPr/>
        </p:nvGrpSpPr>
        <p:grpSpPr>
          <a:xfrm>
            <a:off x="217284" y="3734212"/>
            <a:ext cx="6710467" cy="870603"/>
            <a:chOff x="1593000" y="2322559"/>
            <a:chExt cx="5957975" cy="643509"/>
          </a:xfrm>
        </p:grpSpPr>
        <p:sp>
          <p:nvSpPr>
            <p:cNvPr id="252" name="Google Shape;252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 rot="-5400000">
              <a:off x="4999082" y="437132"/>
              <a:ext cx="643359" cy="4414213"/>
            </a:xfrm>
            <a:prstGeom prst="flowChartOffpageConnector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8" name="Google Shape;258;p19"/>
          <p:cNvSpPr/>
          <p:nvPr/>
        </p:nvSpPr>
        <p:spPr>
          <a:xfrm>
            <a:off x="992474" y="3734963"/>
            <a:ext cx="50550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 a melhoria do processo de cadastramento, assegurar ao público-alvo a garantia de certificação (alunos cadastrados) e do incentivo fiscal (coordenadores e professores).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700" y="4546849"/>
            <a:ext cx="738600" cy="3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217275" y="290525"/>
            <a:ext cx="8672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Etapas do Processo de Cadastro - Matriz SIPOC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50" y="909488"/>
            <a:ext cx="7425899" cy="378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4950" y="4588589"/>
            <a:ext cx="659350" cy="3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217275" y="290525"/>
            <a:ext cx="742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pen Sans ExtraBold"/>
                <a:ea typeface="Open Sans ExtraBold"/>
                <a:cs typeface="Open Sans ExtraBold"/>
                <a:sym typeface="Open Sans ExtraBold"/>
              </a:rPr>
              <a:t>Stakeholders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21"/>
          <p:cNvGraphicFramePr/>
          <p:nvPr/>
        </p:nvGraphicFramePr>
        <p:xfrm>
          <a:off x="1151450" y="98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{0D7E1DD6-2614-4D88-8EEE-7EEAA3CC8400}</a:tableStyleId>
              </a:tblPr>
              <a:tblGrid>
                <a:gridCol w="887600"/>
                <a:gridCol w="887600"/>
                <a:gridCol w="887600"/>
                <a:gridCol w="887600"/>
                <a:gridCol w="887600"/>
                <a:gridCol w="2403075"/>
              </a:tblGrid>
              <a:tr h="415750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Alta Gestão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633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Stakeholder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Influências POSITIVAS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Influências NEGATIVAS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Grau de PODER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Grau de INTERESSE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ATITUDE do Time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9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Ministério da Educação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Apoio da alta gestão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Possíveis instabilidades de Gestão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Acompanhar resoluções e normativos que possam alterar o andamento do Programa.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Secretária de Educação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Apoio da alta gestão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Possíveis instabilidades de Gestão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Acompanhar resoluções e normativos que possam alterar o andamento do Programa.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Gerência da Educação de Jovens e Adultos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Suporte, apoio de média gestão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Lentidão do processo, falta de recursos humanos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Requisitar informações sobre o processo.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3" name="Google Shape;2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700" y="4546849"/>
            <a:ext cx="738600" cy="3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