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274" r:id="rId3"/>
    <p:sldId id="472" r:id="rId4"/>
    <p:sldId id="469" r:id="rId5"/>
    <p:sldId id="425" r:id="rId6"/>
    <p:sldId id="428" r:id="rId7"/>
    <p:sldId id="432" r:id="rId8"/>
    <p:sldId id="427" r:id="rId9"/>
    <p:sldId id="429" r:id="rId10"/>
    <p:sldId id="430" r:id="rId11"/>
    <p:sldId id="431" r:id="rId12"/>
    <p:sldId id="433" r:id="rId13"/>
    <p:sldId id="426" r:id="rId14"/>
    <p:sldId id="434" r:id="rId15"/>
    <p:sldId id="417" r:id="rId16"/>
    <p:sldId id="470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71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24" r:id="rId48"/>
    <p:sldId id="419" r:id="rId49"/>
    <p:sldId id="420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1D7BD8-22C2-44CC-BC15-0A876D2D3AE6}">
          <p14:sldIdLst>
            <p14:sldId id="274"/>
            <p14:sldId id="472"/>
          </p14:sldIdLst>
        </p14:section>
        <p14:section name="Services" id="{DFF26AA5-0FC1-4DC1-9CF6-A73BA69478F6}">
          <p14:sldIdLst>
            <p14:sldId id="469"/>
            <p14:sldId id="425"/>
            <p14:sldId id="428"/>
            <p14:sldId id="432"/>
            <p14:sldId id="427"/>
            <p14:sldId id="429"/>
            <p14:sldId id="430"/>
            <p14:sldId id="431"/>
            <p14:sldId id="433"/>
            <p14:sldId id="426"/>
            <p14:sldId id="434"/>
            <p14:sldId id="417"/>
          </p14:sldIdLst>
        </p14:section>
        <p14:section name="Routing" id="{8038B088-D42C-4E1E-8E8F-672672F83CF3}">
          <p14:sldIdLst>
            <p14:sldId id="470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Directives" id="{3440F013-154B-4AA4-851A-EBA276F54A88}">
          <p14:sldIdLst>
            <p14:sldId id="471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Questions" id="{2C06B515-108E-45C3-B779-607003FA36A8}">
          <p14:sldIdLst>
            <p14:sldId id="468"/>
            <p14:sldId id="424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5" autoAdjust="0"/>
    <p:restoredTop sz="94533" autoAdjust="0"/>
  </p:normalViewPr>
  <p:slideViewPr>
    <p:cSldViewPr>
      <p:cViewPr varScale="1">
        <p:scale>
          <a:sx n="74" d="100"/>
          <a:sy n="74" d="100"/>
        </p:scale>
        <p:origin x="39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15-Jun-15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93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0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15-Jun-15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://www.luxoft.com/" TargetMode="External"/><Relationship Id="rId3" Type="http://schemas.openxmlformats.org/officeDocument/2006/relationships/hyperlink" Target="https://softuni.bg/courses/spa-applications-angularjs" TargetMode="External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jpeg"/><Relationship Id="rId15" Type="http://schemas.openxmlformats.org/officeDocument/2006/relationships/image" Target="../media/image34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softwaregroup-bg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ngle_responsibility_principle" TargetMode="External"/><Relationship Id="rId2" Type="http://schemas.openxmlformats.org/officeDocument/2006/relationships/hyperlink" Target="http://en.wikipedia.org/wiki/Dependency_inj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2" y="1080338"/>
            <a:ext cx="78395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AngularJS Components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286000"/>
            <a:ext cx="7839541" cy="686635"/>
          </a:xfrm>
        </p:spPr>
        <p:txBody>
          <a:bodyPr>
            <a:normAutofit/>
          </a:bodyPr>
          <a:lstStyle/>
          <a:p>
            <a:r>
              <a:rPr lang="en-US" dirty="0" smtClean="0"/>
              <a:t>Built-in and Custom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412" y="3457916"/>
            <a:ext cx="2373180" cy="2544922"/>
          </a:xfrm>
          <a:prstGeom prst="rect">
            <a:avLst/>
          </a:prstGeom>
        </p:spPr>
      </p:pic>
      <p:pic>
        <p:nvPicPr>
          <p:cNvPr id="15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2812" y="3364755"/>
            <a:ext cx="2944623" cy="27312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18200"/>
            <a:ext cx="8938472" cy="820600"/>
          </a:xfrm>
        </p:spPr>
        <p:txBody>
          <a:bodyPr/>
          <a:lstStyle/>
          <a:p>
            <a:r>
              <a:rPr lang="en-GB" dirty="0" smtClean="0"/>
              <a:t>Built-In Angular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164484" y="1531122"/>
            <a:ext cx="9806728" cy="2736078"/>
            <a:chOff x="1164484" y="1427911"/>
            <a:chExt cx="9806728" cy="2736078"/>
          </a:xfrm>
        </p:grpSpPr>
        <p:pic>
          <p:nvPicPr>
            <p:cNvPr id="9" name="Picture 4" descr="http://mgcs.net.in/images/services-bann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484" y="1427911"/>
              <a:ext cx="9806728" cy="2736078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412" y="1702904"/>
              <a:ext cx="4346100" cy="1502110"/>
            </a:xfrm>
            <a:prstGeom prst="roundRect">
              <a:avLst>
                <a:gd name="adj" fmla="val 6668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62922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Creating Custom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Defining Reusable Services in Angular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84" y="1295400"/>
            <a:ext cx="4320328" cy="3231606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419899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Custom Angular Service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3036" y="1447800"/>
            <a:ext cx="929957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factory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 data()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getVideos: getAllVideos,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addVideo: addVideo,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3036" y="4419600"/>
            <a:ext cx="9299576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myApp.controller('VideosController',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VideosController($scope,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data.getVideos();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6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GB" dirty="0" smtClean="0"/>
              <a:t>Creating Custom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371600"/>
            <a:ext cx="4320328" cy="3231606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633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Which would be the best way to access a RESTFul</a:t>
            </a:r>
            <a:r>
              <a:rPr lang="en-US" sz="3000" dirty="0"/>
              <a:t> </a:t>
            </a:r>
            <a:r>
              <a:rPr lang="en-US" sz="3000" dirty="0" smtClean="0"/>
              <a:t>web service?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$resource</a:t>
            </a:r>
            <a:r>
              <a:rPr lang="en-US" sz="2800" dirty="0" smtClean="0"/>
              <a:t> service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service would you use to localize date-time?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$locale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Can child scopes access items on the root scope?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Y</a:t>
            </a:r>
            <a:r>
              <a:rPr lang="en-US" sz="2800" dirty="0" smtClean="0"/>
              <a:t>es, due to prototypal inheritance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2023131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412028"/>
            <a:ext cx="8938472" cy="820600"/>
          </a:xfrm>
        </p:spPr>
        <p:txBody>
          <a:bodyPr/>
          <a:lstStyle/>
          <a:p>
            <a:r>
              <a:rPr lang="en-US" dirty="0"/>
              <a:t>AngularJS Routing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213996"/>
            <a:ext cx="8938472" cy="1339204"/>
          </a:xfrm>
        </p:spPr>
        <p:txBody>
          <a:bodyPr/>
          <a:lstStyle/>
          <a:p>
            <a:r>
              <a:rPr lang="en-US" dirty="0"/>
              <a:t>Routes, Route Parameters, Templates, Location,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676400"/>
            <a:ext cx="7475051" cy="243164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323" y="1282566"/>
            <a:ext cx="1219200" cy="13074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4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59684" y="4724400"/>
            <a:ext cx="10416328" cy="820600"/>
          </a:xfrm>
        </p:spPr>
        <p:txBody>
          <a:bodyPr/>
          <a:lstStyle/>
          <a:p>
            <a:r>
              <a:rPr lang="en-GB" dirty="0" smtClean="0"/>
              <a:t>What are Routing and Templates?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63892" y="5602568"/>
            <a:ext cx="9207912" cy="719034"/>
          </a:xfrm>
        </p:spPr>
        <p:txBody>
          <a:bodyPr/>
          <a:lstStyle/>
          <a:p>
            <a:r>
              <a:rPr lang="en-GB" dirty="0" smtClean="0"/>
              <a:t>Routes and Templates in SPA</a:t>
            </a:r>
            <a:endParaRPr lang="en-GB" dirty="0"/>
          </a:p>
        </p:txBody>
      </p:sp>
      <p:pic>
        <p:nvPicPr>
          <p:cNvPr id="1026" name="Picture 2" descr="http://scotch.io/wp-content/uploads/2013/11/angular-rou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84" y="1371600"/>
            <a:ext cx="7520728" cy="313796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GB" sz="3800" dirty="0" smtClean="0"/>
              <a:t> in SPA == mapping certain URL to certain page</a:t>
            </a:r>
          </a:p>
          <a:p>
            <a:pPr lvl="1"/>
            <a:r>
              <a:rPr lang="en-GB" sz="3600" dirty="0" smtClean="0"/>
              <a:t>E.g.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#/user/orders</a:t>
            </a:r>
            <a:r>
              <a:rPr lang="en-GB" sz="3600" dirty="0" smtClean="0"/>
              <a:t> </a:t>
            </a:r>
            <a:r>
              <a:rPr lang="en-GB" sz="3600" dirty="0" smtClean="0">
                <a:sym typeface="Wingdings" panose="05000000000000000000" pitchFamily="2" charset="2"/>
              </a:rPr>
              <a:t> shows user's orders,</a:t>
            </a:r>
            <a:br>
              <a:rPr lang="en-GB" sz="3600" dirty="0" smtClean="0">
                <a:sym typeface="Wingdings" panose="05000000000000000000" pitchFamily="2" charset="2"/>
              </a:rPr>
            </a:b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#/login</a:t>
            </a:r>
            <a:r>
              <a:rPr lang="en-GB" sz="3600" dirty="0" smtClean="0"/>
              <a:t> </a:t>
            </a:r>
            <a:r>
              <a:rPr lang="en-GB" sz="3600" dirty="0">
                <a:sym typeface="Wingdings" panose="05000000000000000000" pitchFamily="2" charset="2"/>
              </a:rPr>
              <a:t> shows </a:t>
            </a:r>
            <a:r>
              <a:rPr lang="en-GB" sz="3600" dirty="0" smtClean="0">
                <a:sym typeface="Wingdings" panose="05000000000000000000" pitchFamily="2" charset="2"/>
              </a:rPr>
              <a:t>the app login form</a:t>
            </a:r>
          </a:p>
          <a:p>
            <a:pPr lvl="1"/>
            <a:r>
              <a:rPr lang="en-GB" sz="3600" dirty="0"/>
              <a:t>Provides history</a:t>
            </a:r>
            <a:r>
              <a:rPr lang="bg-BG" sz="3600" dirty="0"/>
              <a:t>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[Back]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[Forward]</a:t>
            </a:r>
            <a:r>
              <a:rPr lang="en-US" sz="3600" dirty="0"/>
              <a:t> browser buttons)</a:t>
            </a:r>
            <a:endParaRPr lang="en-GB" sz="3600" dirty="0"/>
          </a:p>
          <a:p>
            <a:pPr lvl="1"/>
            <a:r>
              <a:rPr lang="en-GB" sz="3600" dirty="0"/>
              <a:t>Descriptive URLs for the end </a:t>
            </a:r>
            <a:r>
              <a:rPr lang="en-GB" sz="3600" dirty="0" smtClean="0"/>
              <a:t>user</a:t>
            </a:r>
          </a:p>
          <a:p>
            <a:r>
              <a:rPr lang="en-GB" sz="3800" dirty="0" smtClean="0"/>
              <a:t>Routing in Angular maps application paths to certain controllers + partial views (templates)</a:t>
            </a:r>
          </a:p>
          <a:p>
            <a:endParaRPr lang="en-GB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Routing in SPA?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9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GB" sz="3800" dirty="0" smtClean="0"/>
              <a:t> == HTML fragments stored as </a:t>
            </a:r>
            <a:r>
              <a:rPr lang="en-GB" sz="3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.html</a:t>
            </a:r>
            <a:r>
              <a:rPr lang="en-GB" sz="3800" dirty="0" smtClean="0"/>
              <a:t> files</a:t>
            </a:r>
          </a:p>
          <a:p>
            <a:pPr lvl="1"/>
            <a:r>
              <a:rPr lang="en-GB" sz="3600" dirty="0" smtClean="0"/>
              <a:t>E.g. a HTML template for listing customer orders in a table</a:t>
            </a:r>
          </a:p>
          <a:p>
            <a:pPr lvl="1"/>
            <a:r>
              <a:rPr lang="en-GB" sz="3600" dirty="0" smtClean="0"/>
              <a:t>Contain part of the web page (a partial view)</a:t>
            </a:r>
          </a:p>
          <a:p>
            <a:pPr lvl="2"/>
            <a:r>
              <a:rPr lang="en-GB" sz="3400" dirty="0" smtClean="0"/>
              <a:t>Usually bound to data stored in the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cope</a:t>
            </a:r>
          </a:p>
          <a:p>
            <a:pPr lvl="1"/>
            <a:r>
              <a:rPr lang="en-GB" sz="3600" dirty="0" smtClean="0"/>
              <a:t>Usually are rendered through AJAX</a:t>
            </a:r>
          </a:p>
          <a:p>
            <a:pPr lvl="1"/>
            <a:r>
              <a:rPr lang="en-GB" sz="3600" dirty="0" smtClean="0"/>
              <a:t>Rendered somewhere in the DOM</a:t>
            </a:r>
          </a:p>
          <a:p>
            <a:pPr lvl="2"/>
            <a:r>
              <a:rPr lang="en-GB" sz="3400" dirty="0" smtClean="0"/>
              <a:t>Typically in the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ng-view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GB" sz="3400" dirty="0" smtClean="0"/>
              <a:t> element</a:t>
            </a:r>
            <a:endParaRPr lang="en-GB" sz="34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Template?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1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724400"/>
            <a:ext cx="8938472" cy="820600"/>
          </a:xfrm>
        </p:spPr>
        <p:txBody>
          <a:bodyPr/>
          <a:lstStyle/>
          <a:p>
            <a:r>
              <a:rPr lang="en-GB" dirty="0" smtClean="0"/>
              <a:t>Creating Routes in </a:t>
            </a:r>
            <a:r>
              <a:rPr lang="en-GB" noProof="1" smtClean="0"/>
              <a:t>AngularJS</a:t>
            </a:r>
            <a:endParaRPr lang="en-GB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559339"/>
            <a:ext cx="8938472" cy="688256"/>
          </a:xfrm>
        </p:spPr>
        <p:txBody>
          <a:bodyPr/>
          <a:lstStyle/>
          <a:p>
            <a:r>
              <a:rPr lang="en-GB" dirty="0" smtClean="0"/>
              <a:t>Routes, Templates and Controllers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27" y="1510638"/>
            <a:ext cx="8573094" cy="278883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20" y="620766"/>
            <a:ext cx="1689522" cy="1811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0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AngularJS Services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What is services?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Built-In Services, Creating Custom Services</a:t>
            </a:r>
            <a:endParaRPr lang="en-US" sz="30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AngularJS Routing</a:t>
            </a:r>
            <a:endParaRPr lang="bg-BG" sz="3200" dirty="0" smtClean="0"/>
          </a:p>
          <a:p>
            <a:pPr marL="761946" lvl="1" indent="-457200">
              <a:lnSpc>
                <a:spcPct val="100000"/>
              </a:lnSpc>
            </a:pPr>
            <a:r>
              <a:rPr lang="en-US" sz="2800" dirty="0" smtClean="0"/>
              <a:t>Create and Navigate Routes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2800" dirty="0" smtClean="0"/>
              <a:t>Enabling HTML5 Routing, Inspect URL Parts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AngularJS Directives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Creating Directives, Isolating </a:t>
            </a:r>
            <a:r>
              <a:rPr lang="en-US" sz="2800" dirty="0"/>
              <a:t>Directive </a:t>
            </a:r>
            <a:r>
              <a:rPr lang="en-US" sz="2800" dirty="0" smtClean="0"/>
              <a:t>Scope,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Handling Events, Using </a:t>
            </a:r>
            <a:r>
              <a:rPr lang="en-US" sz="2800" dirty="0"/>
              <a:t>Controllers with </a:t>
            </a:r>
            <a:r>
              <a:rPr lang="en-US" sz="2800" dirty="0" smtClean="0"/>
              <a:t>Directives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96" y="2870452"/>
            <a:ext cx="4501230" cy="45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Create default page for your module (e.g.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GB" sz="3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Include all scripts (e.g</a:t>
            </a:r>
            <a:r>
              <a:rPr lang="en-GB" sz="3200" dirty="0"/>
              <a:t>.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angular.js</a:t>
            </a:r>
            <a:r>
              <a:rPr lang="en-GB" sz="3200" dirty="0"/>
              <a:t>,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angular-route.js</a:t>
            </a:r>
            <a:r>
              <a:rPr lang="en-GB" sz="3200" dirty="0" smtClean="0"/>
              <a:t>, …)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cs typeface="Consolas" panose="020B0609020204030204" pitchFamily="49" charset="0"/>
              </a:rPr>
              <a:t>Create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&lt;ng-view&gt;</a:t>
            </a:r>
            <a:r>
              <a:rPr lang="en-GB" sz="3200" dirty="0" smtClean="0">
                <a:cs typeface="Consolas" panose="020B0609020204030204" pitchFamily="49" charset="0"/>
              </a:rPr>
              <a:t> directive inside your default page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cs typeface="Consolas" panose="020B0609020204030204" pitchFamily="49" charset="0"/>
              </a:rPr>
              <a:t>Create a template (e.g.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templates/news.html</a:t>
            </a:r>
            <a:r>
              <a:rPr lang="en-GB" sz="3200" dirty="0" smtClean="0"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Routes in Angular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63724" y="3124200"/>
            <a:ext cx="8458200" cy="2796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&lt;a href="#/"&gt;Home&lt;/a&gt;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href="#/news"&gt;News&lt;/a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ng-view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partial views will be rendered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ng-view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Include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angular-route.js</a:t>
            </a:r>
            <a:r>
              <a:rPr lang="en-GB" sz="3200" dirty="0" smtClean="0">
                <a:cs typeface="Consolas" panose="020B0609020204030204" pitchFamily="49" charset="0"/>
              </a:rPr>
              <a:t> module</a:t>
            </a:r>
            <a:endParaRPr lang="en-GB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Add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ngRoute</a:t>
            </a:r>
            <a:r>
              <a:rPr lang="en-GB" sz="3200" dirty="0" smtClean="0"/>
              <a:t> dependency for your module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Add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GB" sz="3200" dirty="0" smtClean="0"/>
              <a:t> and use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$routeProvider</a:t>
            </a:r>
            <a:r>
              <a:rPr lang="en-GB" sz="3200" dirty="0" smtClean="0"/>
              <a:t> to define your routes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Routes </a:t>
            </a:r>
            <a:r>
              <a:rPr lang="en-GB" smtClean="0"/>
              <a:t>in Angular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4812" y="3276600"/>
            <a:ext cx="8458200" cy="3185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app = angular.module('app', ['ngRoute'])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.config(function($routeProvider)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$routeProvider.when('/news',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templateUrl: 'templates/news.html',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controller: 'NewsController'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$routeProvider.otherwise({ redirectTo: '/' });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4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9340" y="4800600"/>
            <a:ext cx="8938472" cy="820600"/>
          </a:xfrm>
        </p:spPr>
        <p:txBody>
          <a:bodyPr/>
          <a:lstStyle/>
          <a:p>
            <a:r>
              <a:rPr lang="en-GB" dirty="0" smtClean="0"/>
              <a:t>Creating Route</a:t>
            </a:r>
            <a:r>
              <a:rPr lang="en-US" dirty="0" smtClean="0"/>
              <a:t>s in Angular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99340" y="5715000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27" y="1510638"/>
            <a:ext cx="8573094" cy="278883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20" y="620766"/>
            <a:ext cx="1689522" cy="1811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7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84" y="5289503"/>
            <a:ext cx="10568728" cy="958897"/>
          </a:xfrm>
        </p:spPr>
        <p:txBody>
          <a:bodyPr/>
          <a:lstStyle/>
          <a:p>
            <a:r>
              <a:rPr lang="en-GB" dirty="0" smtClean="0"/>
              <a:t>Working with Route Parameters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84" y="1707662"/>
            <a:ext cx="6911128" cy="324533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098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 smtClean="0"/>
              <a:t>Pass news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sz="3200" dirty="0" smtClean="0"/>
              <a:t> as URL parameter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2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3200" dirty="0" smtClean="0"/>
              <a:t>Add route for the page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32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32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 smtClean="0"/>
              <a:t>Read the parameters through the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$routeParams</a:t>
            </a:r>
            <a:r>
              <a:rPr lang="en-GB" sz="3200" noProof="1" smtClean="0"/>
              <a:t> </a:t>
            </a:r>
            <a:r>
              <a:rPr lang="en-GB" sz="3200" dirty="0" smtClean="0"/>
              <a:t>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Route Parameters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1679204"/>
            <a:ext cx="1051877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http://localhost:8080/#/news/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6" y="2877120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$routeProvider.when('#/news/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:newsId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templateUrl: 'templates/news-details.html',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controller: 'NewsDetailsController'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3436" y="5057523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app.controller('NewsDetailsController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function($scope,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$routeParams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newsData)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$scope.news = newsData.getNewsById(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$routeParams.newsId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84" y="4797288"/>
            <a:ext cx="9349528" cy="896800"/>
          </a:xfrm>
        </p:spPr>
        <p:txBody>
          <a:bodyPr/>
          <a:lstStyle/>
          <a:p>
            <a:r>
              <a:rPr lang="en-GB" dirty="0" smtClean="0"/>
              <a:t>Working with Route Parameters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84" y="1240405"/>
            <a:ext cx="6911128" cy="324533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226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URL: </a:t>
            </a:r>
          </a:p>
          <a:p>
            <a:pPr>
              <a:spcBef>
                <a:spcPts val="0"/>
              </a:spcBef>
            </a:pPr>
            <a:r>
              <a:rPr lang="en-GB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3000" dirty="0" smtClean="0"/>
              <a:t> can access all parameters</a:t>
            </a:r>
          </a:p>
          <a:p>
            <a:endParaRPr lang="en-GB" sz="3000" dirty="0"/>
          </a:p>
          <a:p>
            <a:endParaRPr lang="en-GB" sz="3000" dirty="0" smtClean="0"/>
          </a:p>
          <a:p>
            <a:r>
              <a:rPr lang="en-GB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pathParams</a:t>
            </a:r>
            <a:r>
              <a:rPr lang="en-GB" sz="3000" dirty="0" smtClean="0"/>
              <a:t> only includes the parameters that are part of the route</a:t>
            </a:r>
          </a:p>
          <a:p>
            <a:endParaRPr lang="en-GB" sz="3000" dirty="0"/>
          </a:p>
          <a:p>
            <a:endParaRPr lang="en-GB" sz="3000" dirty="0" smtClean="0"/>
          </a:p>
          <a:p>
            <a:pPr>
              <a:spcBef>
                <a:spcPts val="0"/>
              </a:spcBef>
            </a:pPr>
            <a:r>
              <a:rPr lang="en-GB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r>
              <a:rPr lang="en-GB" sz="3000" dirty="0" smtClean="0"/>
              <a:t> reloads the page without </a:t>
            </a:r>
            <a:r>
              <a:rPr lang="en-GB" sz="3000" smtClean="0"/>
              <a:t>reloading the entire </a:t>
            </a:r>
            <a:r>
              <a:rPr lang="en-GB" sz="3000" dirty="0" smtClean="0"/>
              <a:t>application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the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$route</a:t>
            </a:r>
            <a:r>
              <a:rPr lang="en-GB" dirty="0"/>
              <a:t> </a:t>
            </a:r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1231415"/>
            <a:ext cx="96377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http://localhost:8080/news/2?page=12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524" y="239466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$route.current.params.newsId;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25524" y="425394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$route.current.pathParams.newsId;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25524" y="300426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$route.current.params.page; 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5524" y="4899193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$route.current.pathParams.page;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25524" y="6096000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$route.reload();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0684" y="4800600"/>
            <a:ext cx="9654328" cy="820600"/>
          </a:xfrm>
        </p:spPr>
        <p:txBody>
          <a:bodyPr/>
          <a:lstStyle/>
          <a:p>
            <a:r>
              <a:rPr lang="en-GB" dirty="0" smtClean="0"/>
              <a:t>Using the $route Service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98612" y="5684735"/>
            <a:ext cx="8938472" cy="692873"/>
          </a:xfrm>
        </p:spPr>
        <p:txBody>
          <a:bodyPr/>
          <a:lstStyle/>
          <a:p>
            <a:r>
              <a:rPr lang="en-GB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10" y="1295400"/>
            <a:ext cx="8067675" cy="31813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2899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Inject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$locationProvider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in config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Enable HTML5 Routing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Remove hashes (e.g.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GB" dirty="0" smtClean="0"/>
              <a:t>) from menu links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You have HTML5 Routing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Enable HTML5 Routing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5524" y="2667000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$locationProvider.html5Mode(true);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524" y="4038600"/>
            <a:ext cx="445928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#/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news"&gt;News&lt;/a&gt;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04099" y="4038600"/>
            <a:ext cx="445928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href="news"&gt;News&lt;/a&gt;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675355" y="4101559"/>
            <a:ext cx="838200" cy="298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25524" y="5352512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25524" y="605226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http://localhost:8080/news/1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5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Enable HTML5 Routing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60" y="1219200"/>
            <a:ext cx="8486775" cy="34290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807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Services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83" y="1196835"/>
            <a:ext cx="3710730" cy="344183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2865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</a:t>
            </a:r>
            <a:r>
              <a:rPr lang="en-GB" dirty="0" smtClean="0"/>
              <a:t> service:</a:t>
            </a:r>
          </a:p>
          <a:p>
            <a:pPr lvl="1"/>
            <a:endParaRPr lang="en-GB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absUrl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http://localhost:8080/news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protocol()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http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8080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localhost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/news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/news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Inspecting URL Parts with $location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5524" y="1905000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2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$location Service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84" y="1219200"/>
            <a:ext cx="8282728" cy="34170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947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Which service do you use to create routes?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$routeProvider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service do you use to access the route </a:t>
            </a:r>
            <a:br>
              <a:rPr lang="en-US" sz="3000" dirty="0" smtClean="0"/>
            </a:br>
            <a:r>
              <a:rPr lang="en-US" sz="3000" dirty="0" smtClean="0"/>
              <a:t>parameters?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$routeParams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How do you enable HTML5 routing?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$locationProvider.html5Mode(true);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Directives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Defining Custom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89" y="2224285"/>
            <a:ext cx="7457318" cy="20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9340" y="5123000"/>
            <a:ext cx="8938472" cy="820600"/>
          </a:xfrm>
        </p:spPr>
        <p:txBody>
          <a:bodyPr/>
          <a:lstStyle/>
          <a:p>
            <a:r>
              <a:rPr lang="en-GB" dirty="0" smtClean="0"/>
              <a:t>What is a Directive in Angular?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32" y="1981200"/>
            <a:ext cx="8569488" cy="23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GB" sz="3600" dirty="0" smtClean="0"/>
              <a:t> == markers on a DOM element</a:t>
            </a:r>
          </a:p>
          <a:p>
            <a:pPr lvl="1"/>
            <a:r>
              <a:rPr lang="en-GB" sz="3400" dirty="0" smtClean="0"/>
              <a:t>Attribute / element name / CSS class / comment</a:t>
            </a:r>
          </a:p>
          <a:p>
            <a:pPr lvl="1"/>
            <a:r>
              <a:rPr lang="en-GB" sz="3400" dirty="0" smtClean="0"/>
              <a:t>E.g.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ng-view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ng-bind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ng-class</a:t>
            </a:r>
            <a:r>
              <a:rPr lang="en-GB" sz="3400" dirty="0" smtClean="0"/>
              <a:t>, …</a:t>
            </a:r>
          </a:p>
          <a:p>
            <a:r>
              <a:rPr lang="en-GB" sz="3600" dirty="0" smtClean="0"/>
              <a:t>Extends the standard HTML behaviour</a:t>
            </a:r>
          </a:p>
          <a:p>
            <a:pPr lvl="1"/>
            <a:r>
              <a:rPr lang="en-GB" sz="3400" dirty="0" smtClean="0"/>
              <a:t>Can define domain-specific tags (e.g.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&lt;order&gt;&lt;/order&gt;</a:t>
            </a:r>
            <a:r>
              <a:rPr lang="en-GB" sz="3400" dirty="0" smtClean="0"/>
              <a:t>)</a:t>
            </a:r>
          </a:p>
          <a:p>
            <a:pPr lvl="1"/>
            <a:r>
              <a:rPr lang="en-GB" sz="3400" dirty="0" smtClean="0"/>
              <a:t>Easier to read the HTML code</a:t>
            </a:r>
          </a:p>
          <a:p>
            <a:pPr lvl="1"/>
            <a:r>
              <a:rPr lang="en-GB" sz="3400" dirty="0"/>
              <a:t>Cross-browser </a:t>
            </a:r>
            <a:r>
              <a:rPr lang="en-GB" sz="3400" dirty="0" smtClean="0"/>
              <a:t>"web components" functionality</a:t>
            </a:r>
            <a:endParaRPr lang="en-GB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Directive?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6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/>
              <a:t>Custom elements</a:t>
            </a:r>
          </a:p>
          <a:p>
            <a:pPr lvl="1"/>
            <a:r>
              <a:rPr lang="en-GB" sz="3600" dirty="0" smtClean="0"/>
              <a:t>E.g.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ad-box&gt;…&lt;/div&gt;</a:t>
            </a:r>
          </a:p>
          <a:p>
            <a:r>
              <a:rPr lang="en-GB" sz="3800" dirty="0" smtClean="0"/>
              <a:t>Custom events</a:t>
            </a:r>
          </a:p>
          <a:p>
            <a:pPr lvl="1"/>
            <a:r>
              <a:rPr lang="en-GB" sz="3600" dirty="0" smtClean="0"/>
              <a:t>E.g. define </a:t>
            </a:r>
            <a:r>
              <a:rPr lang="en-GB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onclear</a:t>
            </a:r>
            <a:r>
              <a:rPr lang="en-GB" sz="3600" dirty="0" smtClean="0"/>
              <a:t> event</a:t>
            </a:r>
          </a:p>
          <a:p>
            <a:r>
              <a:rPr lang="en-GB" sz="3800" dirty="0" smtClean="0"/>
              <a:t>Observe and react to changes</a:t>
            </a:r>
          </a:p>
          <a:p>
            <a:pPr lvl="1"/>
            <a:r>
              <a:rPr lang="en-GB" sz="3600" dirty="0" smtClean="0"/>
              <a:t>E.g. make and uppercase-only input field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Uses of Directives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9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88284" y="5427800"/>
            <a:ext cx="9959128" cy="820600"/>
          </a:xfrm>
        </p:spPr>
        <p:txBody>
          <a:bodyPr/>
          <a:lstStyle/>
          <a:p>
            <a:r>
              <a:rPr lang="en-GB" dirty="0" smtClean="0"/>
              <a:t>Defining Directives in Angular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42" y="1410917"/>
            <a:ext cx="8535140" cy="3542083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811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Directives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68524" y="1409774"/>
            <a:ext cx="8458200" cy="2954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app.directive('myDirective',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replace: true,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templateUrl: 'templates/myDirective.html'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4" y="4893988"/>
            <a:ext cx="8458200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ng-model="text" 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&lt;div&gt;{{ text }}&lt;/div&gt;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68524" y="6223766"/>
            <a:ext cx="8458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my-directive&gt;&lt;/div&gt;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36553" y="88021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Directive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153210" y="4361472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Template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36255" y="5705248"/>
            <a:ext cx="104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HTML</a:t>
            </a:r>
            <a:endParaRPr lang="en-GB" sz="2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75612" y="1524001"/>
            <a:ext cx="3124200" cy="1523999"/>
          </a:xfrm>
          <a:prstGeom prst="wedgeRoundRectCallout">
            <a:avLst>
              <a:gd name="adj1" fmla="val -151748"/>
              <a:gd name="adj2" fmla="val 84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'E‘: Element,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'A‘: Attribute,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'C‘: Class,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'M‘: Comment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27012" y="2133600"/>
            <a:ext cx="2133600" cy="1176429"/>
          </a:xfrm>
          <a:prstGeom prst="wedgeRoundRectCallout">
            <a:avLst>
              <a:gd name="adj1" fmla="val 66173"/>
              <a:gd name="adj2" fmla="val 142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Replace element with the template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924040"/>
            <a:ext cx="8938472" cy="820600"/>
          </a:xfrm>
        </p:spPr>
        <p:txBody>
          <a:bodyPr/>
          <a:lstStyle/>
          <a:p>
            <a:r>
              <a:rPr lang="en-GB" dirty="0"/>
              <a:t>Defining Directives in Angular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08" y="1190240"/>
            <a:ext cx="8535140" cy="3542083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492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 worker object that performs some sort of logic</a:t>
            </a:r>
          </a:p>
          <a:p>
            <a:pPr lvl="1"/>
            <a:r>
              <a:rPr lang="en-GB" sz="3400" dirty="0" smtClean="0"/>
              <a:t>Not necessarily over-the-wire</a:t>
            </a:r>
          </a:p>
          <a:p>
            <a:pPr lvl="1"/>
            <a:r>
              <a:rPr lang="en-GB" sz="3400" dirty="0" smtClean="0"/>
              <a:t>Often stateless</a:t>
            </a:r>
          </a:p>
          <a:p>
            <a:pPr lvl="1"/>
            <a:r>
              <a:rPr lang="en-GB" sz="3400" dirty="0" smtClean="0"/>
              <a:t>Lazily instantiated</a:t>
            </a:r>
          </a:p>
          <a:p>
            <a:pPr lvl="1"/>
            <a:r>
              <a:rPr lang="en-GB" sz="3400" dirty="0" smtClean="0"/>
              <a:t>Singletons</a:t>
            </a:r>
          </a:p>
          <a:p>
            <a:r>
              <a:rPr lang="en-GB" sz="3600" dirty="0" smtClean="0"/>
              <a:t>Built-in services always start with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lvl="1"/>
            <a:r>
              <a:rPr lang="en-GB" dirty="0" smtClean="0"/>
              <a:t>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$log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$q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$animate</a:t>
            </a:r>
            <a:r>
              <a:rPr lang="en-GB" dirty="0" smtClean="0"/>
              <a:t>, …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AngularJS Service?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261901"/>
            <a:ext cx="389307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only use </a:t>
            </a:r>
            <a:r>
              <a:rPr lang="en-GB" dirty="0" smtClean="0"/>
              <a:t>directive </a:t>
            </a:r>
            <a:r>
              <a:rPr lang="en-GB" dirty="0"/>
              <a:t>once within a given </a:t>
            </a:r>
            <a:r>
              <a:rPr lang="en-GB" dirty="0" smtClean="0"/>
              <a:t>scope</a:t>
            </a:r>
          </a:p>
          <a:p>
            <a:r>
              <a:rPr lang="en-GB" dirty="0" smtClean="0"/>
              <a:t>Directives use parent scope</a:t>
            </a:r>
          </a:p>
          <a:p>
            <a:r>
              <a:rPr lang="en-GB" dirty="0" smtClean="0"/>
              <a:t>We can create new scope (isolated scope)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Isolating Directive Scope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3429000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app.directive('adBox', function 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templateUrl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'/templates/directives/adBox.html',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scope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ad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"="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5953413"/>
            <a:ext cx="99091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ad-box ad=ad&gt;&lt;/div&gt;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33020" y="4903305"/>
            <a:ext cx="3833192" cy="648428"/>
          </a:xfrm>
          <a:prstGeom prst="wedgeRoundRectCallout">
            <a:avLst>
              <a:gd name="adj1" fmla="val -70519"/>
              <a:gd name="adj2" fmla="val -4672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Isolated scope: '&amp;', '@', '='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6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40" y="4796648"/>
            <a:ext cx="8938472" cy="820600"/>
          </a:xfrm>
        </p:spPr>
        <p:txBody>
          <a:bodyPr/>
          <a:lstStyle/>
          <a:p>
            <a:r>
              <a:rPr lang="en-GB" dirty="0" smtClean="0"/>
              <a:t>Isolation Directive Scope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5540" y="5598616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26" y="1828800"/>
            <a:ext cx="8077900" cy="2578832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6348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Controllers with </a:t>
            </a:r>
            <a:r>
              <a:rPr lang="en-US" dirty="0" smtClean="0"/>
              <a:t>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447800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'myDirective',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template: '&lt;button ng-click="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showAlert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()"&gt;Show alert&lt;/button&gt;',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controller: 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6648" y="4122201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app.controller('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($scope)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$scope.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showAlert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alert('Hello SoftUni Friends!');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6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</a:pPr>
            <a:r>
              <a:rPr lang="en-US" dirty="0"/>
              <a:t>Handling Events with </a:t>
            </a:r>
            <a:r>
              <a:rPr lang="en-US" dirty="0" smtClean="0"/>
              <a:t>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230868"/>
            <a:ext cx="99091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validate-symbols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8236" y="1905000"/>
            <a:ext cx="9909176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validateSymbols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link: function(scope, element, attrs, controller)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element.on('keydown', function(event)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if(event.keyCode &gt;= 97 &amp;&amp; event.keyCode &lt;= 122)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return true;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false;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4800600"/>
            <a:ext cx="3733800" cy="925267"/>
          </a:xfrm>
          <a:prstGeom prst="wedgeRoundRectCallout">
            <a:avLst>
              <a:gd name="adj1" fmla="val -69208"/>
              <a:gd name="adj2" fmla="val -6375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can type only lowercase English letters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2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jQuery in 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676400"/>
            <a:ext cx="990917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date-picker /&gt;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8236" y="2426732"/>
            <a:ext cx="9909176" cy="36071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app.directive('datePicker',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link: function(scope, element)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element.datepicker();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59456" y="4625008"/>
            <a:ext cx="2971800" cy="997235"/>
          </a:xfrm>
          <a:prstGeom prst="wedgeRoundRectCallout">
            <a:avLst>
              <a:gd name="adj1" fmla="val -76333"/>
              <a:gd name="adj2" fmla="val -5956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datepicker to the current element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7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How you can restrict directive to be used as element?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restrict: 'E'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are the two ways to specify the HTML</a:t>
            </a:r>
            <a:br>
              <a:rPr lang="en-US" sz="3200" dirty="0" smtClean="0"/>
            </a:br>
            <a:r>
              <a:rPr lang="en-US" sz="3200" dirty="0" smtClean="0"/>
              <a:t>used by your directive?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How would you handle an element event with directive?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2800" dirty="0" smtClean="0"/>
              <a:t> function with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element.on('eventName', …)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992" y="1905000"/>
            <a:ext cx="2147962" cy="2147962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913812" y="4999257"/>
            <a:ext cx="2782199" cy="1477743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https://softuni.bg/courses/spa-applications-angularjs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noProof="1" smtClean="0"/>
              <a:t>AngularJS</a:t>
            </a:r>
            <a:r>
              <a:rPr lang="en-US" smtClean="0"/>
              <a:t> Components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4" name="Picture 13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Reusability</a:t>
            </a:r>
          </a:p>
          <a:p>
            <a:pPr lvl="1"/>
            <a:r>
              <a:rPr lang="en-GB" dirty="0" smtClean="0"/>
              <a:t>Services encapsulate reusable business logic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Dependency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Injection</a:t>
            </a:r>
          </a:p>
          <a:p>
            <a:pPr lvl="1"/>
            <a:r>
              <a:rPr lang="en-GB" dirty="0" smtClean="0"/>
              <a:t>Inject services into controllers /</a:t>
            </a:r>
            <a:br>
              <a:rPr lang="en-GB" dirty="0" smtClean="0"/>
            </a:br>
            <a:r>
              <a:rPr lang="en-GB" dirty="0" smtClean="0"/>
              <a:t>other services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Single Responsibility Principle</a:t>
            </a:r>
            <a:endParaRPr lang="en-GB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 smtClean="0"/>
              <a:t>Better encapsulation</a:t>
            </a:r>
            <a:endParaRPr lang="en-GB" dirty="0"/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Testable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smtClean="0"/>
              <a:t>Use Services?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84" y="2758429"/>
            <a:ext cx="4205728" cy="34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1084" y="4648200"/>
            <a:ext cx="10873528" cy="820600"/>
          </a:xfrm>
        </p:spPr>
        <p:txBody>
          <a:bodyPr/>
          <a:lstStyle/>
          <a:p>
            <a:r>
              <a:rPr lang="en-GB" dirty="0" smtClean="0"/>
              <a:t>Built-In Angular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31084" y="5602568"/>
            <a:ext cx="10873528" cy="719034"/>
          </a:xfrm>
        </p:spPr>
        <p:txBody>
          <a:bodyPr/>
          <a:lstStyle/>
          <a:p>
            <a:r>
              <a:rPr lang="en-GB" b="1" dirty="0" smtClean="0"/>
              <a:t>$http</a:t>
            </a:r>
            <a:r>
              <a:rPr lang="en-GB" dirty="0" smtClean="0"/>
              <a:t>, </a:t>
            </a:r>
            <a:r>
              <a:rPr lang="en-GB" b="1" dirty="0" smtClean="0"/>
              <a:t>$resource</a:t>
            </a:r>
            <a:r>
              <a:rPr lang="en-GB" dirty="0" smtClean="0"/>
              <a:t>, </a:t>
            </a:r>
            <a:r>
              <a:rPr lang="en-GB" b="1" dirty="0" smtClean="0"/>
              <a:t>$</a:t>
            </a:r>
            <a:r>
              <a:rPr lang="en-GB" b="1" noProof="1" smtClean="0"/>
              <a:t>location</a:t>
            </a:r>
            <a:r>
              <a:rPr lang="en-GB" dirty="0" smtClean="0"/>
              <a:t>, </a:t>
            </a:r>
            <a:r>
              <a:rPr lang="en-GB" b="1" dirty="0"/>
              <a:t>$q</a:t>
            </a:r>
            <a:r>
              <a:rPr lang="en-GB" dirty="0"/>
              <a:t>, </a:t>
            </a:r>
            <a:r>
              <a:rPr lang="en-GB" dirty="0" smtClean="0"/>
              <a:t>…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164484" y="1427911"/>
            <a:ext cx="9806728" cy="2736078"/>
            <a:chOff x="1164484" y="1427911"/>
            <a:chExt cx="9806728" cy="2736078"/>
          </a:xfrm>
        </p:grpSpPr>
        <p:pic>
          <p:nvPicPr>
            <p:cNvPr id="1028" name="Picture 4" descr="http://mgcs.net.in/images/services-bann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484" y="1427911"/>
              <a:ext cx="9806728" cy="2736078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412" y="1702904"/>
              <a:ext cx="4346100" cy="1502110"/>
            </a:xfrm>
            <a:prstGeom prst="roundRect">
              <a:avLst>
                <a:gd name="adj" fmla="val 6668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159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</a:t>
            </a:r>
            <a:r>
              <a:rPr lang="en-GB" dirty="0"/>
              <a:t> </a:t>
            </a:r>
            <a:r>
              <a:rPr lang="en-GB" dirty="0" smtClean="0"/>
              <a:t>– communication with remote servers via HTTP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$resource</a:t>
            </a:r>
            <a:r>
              <a:rPr lang="en-GB" dirty="0"/>
              <a:t> – </a:t>
            </a:r>
            <a:r>
              <a:rPr lang="en-GB" noProof="1" smtClean="0"/>
              <a:t>RESTfull</a:t>
            </a:r>
            <a:r>
              <a:rPr lang="en-GB" dirty="0"/>
              <a:t> server-side data sources interaction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</a:t>
            </a:r>
            <a:r>
              <a:rPr lang="en-GB" dirty="0" smtClean="0"/>
              <a:t> – navigation between pages in the app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</a:t>
            </a:r>
            <a:r>
              <a:rPr lang="en-GB" dirty="0" smtClean="0"/>
              <a:t> /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$routeParams</a:t>
            </a:r>
            <a:r>
              <a:rPr lang="en-GB" noProof="1" smtClean="0"/>
              <a:t> </a:t>
            </a:r>
            <a:r>
              <a:rPr lang="en-GB" dirty="0" smtClean="0"/>
              <a:t>– map URL to routes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$q</a:t>
            </a:r>
            <a:r>
              <a:rPr lang="en-GB" dirty="0"/>
              <a:t> </a:t>
            </a:r>
            <a:r>
              <a:rPr lang="en-GB" dirty="0" smtClean="0"/>
              <a:t>– promise library for asynchronous execution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lang="en-GB" dirty="0" smtClean="0"/>
              <a:t> </a:t>
            </a:r>
            <a:r>
              <a:rPr lang="en-GB" dirty="0"/>
              <a:t>– handles uncaught exceptions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anchorScroll</a:t>
            </a:r>
            <a:r>
              <a:rPr lang="en-GB" dirty="0"/>
              <a:t> </a:t>
            </a:r>
            <a:r>
              <a:rPr lang="en-GB" dirty="0" smtClean="0"/>
              <a:t>– scrolls to </a:t>
            </a:r>
            <a:r>
              <a:rPr lang="en-GB" dirty="0"/>
              <a:t>the related </a:t>
            </a:r>
            <a:r>
              <a:rPr lang="en-GB" dirty="0" smtClean="0"/>
              <a:t>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Angular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2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cacheFactory</a:t>
            </a:r>
            <a:r>
              <a:rPr lang="en-GB" dirty="0" smtClean="0"/>
              <a:t> </a:t>
            </a:r>
            <a:r>
              <a:rPr lang="en-GB" dirty="0"/>
              <a:t>– cache functionality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$compile</a:t>
            </a:r>
            <a:r>
              <a:rPr lang="en-GB" dirty="0"/>
              <a:t> – compiles an HTML string or DOM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GB" dirty="0" smtClean="0"/>
              <a:t> – converts </a:t>
            </a:r>
            <a:r>
              <a:rPr lang="en-GB" noProof="1" smtClean="0"/>
              <a:t>AngularJS</a:t>
            </a:r>
            <a:r>
              <a:rPr lang="en-GB" dirty="0"/>
              <a:t> </a:t>
            </a:r>
            <a:r>
              <a:rPr lang="en-GB" dirty="0" smtClean="0"/>
              <a:t>expression</a:t>
            </a:r>
            <a:r>
              <a:rPr lang="en-GB" dirty="0"/>
              <a:t> into a </a:t>
            </a:r>
            <a:r>
              <a:rPr lang="en-GB" dirty="0" smtClean="0"/>
              <a:t>function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$locale</a:t>
            </a:r>
            <a:r>
              <a:rPr lang="en-GB" dirty="0" smtClean="0"/>
              <a:t> – localization rules </a:t>
            </a:r>
            <a:r>
              <a:rPr lang="en-GB" dirty="0"/>
              <a:t>for various Angular components</a:t>
            </a:r>
            <a:endParaRPr lang="en-GB" dirty="0" smtClean="0"/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$timeout</a:t>
            </a:r>
            <a:r>
              <a:rPr lang="en-GB" dirty="0" smtClean="0"/>
              <a:t> – timeout with compiling (like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GB" dirty="0" smtClean="0"/>
              <a:t>)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GB" dirty="0"/>
              <a:t> </a:t>
            </a:r>
            <a:r>
              <a:rPr lang="en-GB" dirty="0" smtClean="0"/>
              <a:t>– formatting data </a:t>
            </a:r>
            <a:r>
              <a:rPr lang="en-GB" dirty="0"/>
              <a:t>displayed to the user</a:t>
            </a:r>
            <a:endParaRPr lang="en-GB" dirty="0" smtClean="0"/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$cookieStore</a:t>
            </a:r>
            <a:r>
              <a:rPr lang="en-GB" dirty="0"/>
              <a:t> </a:t>
            </a:r>
            <a:r>
              <a:rPr lang="en-GB" dirty="0" smtClean="0"/>
              <a:t>– cookies wrapper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Angular Services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14" y="1295402"/>
            <a:ext cx="5370599" cy="528179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$interpolate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$log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$rootScope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$window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$document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$rootElement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Built-In Angular Services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34013" y="1295401"/>
            <a:ext cx="5370599" cy="52817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$httpBackend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$controller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3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1501</Words>
  <Application>Microsoft Office PowerPoint</Application>
  <PresentationFormat>Custom</PresentationFormat>
  <Paragraphs>357</Paragraphs>
  <Slides>48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 16x9</vt:lpstr>
      <vt:lpstr>AngularJS Components</vt:lpstr>
      <vt:lpstr>Table of Contents</vt:lpstr>
      <vt:lpstr>AngularJS Services</vt:lpstr>
      <vt:lpstr>What is AngularJS Service?</vt:lpstr>
      <vt:lpstr>Why Use Services?</vt:lpstr>
      <vt:lpstr>Built-In Angular Services</vt:lpstr>
      <vt:lpstr>Built-In Angular Services</vt:lpstr>
      <vt:lpstr>Built-In Angular Services (2)</vt:lpstr>
      <vt:lpstr>Other Built-In Angular Services</vt:lpstr>
      <vt:lpstr>Built-In Angular Services</vt:lpstr>
      <vt:lpstr>Creating Custom Services</vt:lpstr>
      <vt:lpstr>Creating Custom Angular Service</vt:lpstr>
      <vt:lpstr>Creating Custom Services</vt:lpstr>
      <vt:lpstr>Summary</vt:lpstr>
      <vt:lpstr>AngularJS Routing</vt:lpstr>
      <vt:lpstr>What are Routing and Templates?</vt:lpstr>
      <vt:lpstr>What is Routing in SPA?</vt:lpstr>
      <vt:lpstr>What is Template?</vt:lpstr>
      <vt:lpstr>Creating Routes in AngularJS</vt:lpstr>
      <vt:lpstr>Creating Routes in Angular</vt:lpstr>
      <vt:lpstr>Creating Routes in Angular (2)</vt:lpstr>
      <vt:lpstr>Creating Routes in Angular</vt:lpstr>
      <vt:lpstr>Working with Route Parameters</vt:lpstr>
      <vt:lpstr>Working with Route Parameters</vt:lpstr>
      <vt:lpstr>Working with Route Parameters</vt:lpstr>
      <vt:lpstr>Using the $route Service</vt:lpstr>
      <vt:lpstr>Using the $route Service</vt:lpstr>
      <vt:lpstr>Enable HTML5 Routing</vt:lpstr>
      <vt:lpstr>Enable HTML5 Routing</vt:lpstr>
      <vt:lpstr>Inspecting URL Parts with $location</vt:lpstr>
      <vt:lpstr>Using $location Service</vt:lpstr>
      <vt:lpstr>Summary</vt:lpstr>
      <vt:lpstr>AngularJS Directives</vt:lpstr>
      <vt:lpstr>What is a Directive in Angular?</vt:lpstr>
      <vt:lpstr>What is a Directive?</vt:lpstr>
      <vt:lpstr>Uses of Directives</vt:lpstr>
      <vt:lpstr>Defining Directives in Angular</vt:lpstr>
      <vt:lpstr>Creating Directives</vt:lpstr>
      <vt:lpstr>Defining Directives in Angular</vt:lpstr>
      <vt:lpstr>Isolating Directive Scope</vt:lpstr>
      <vt:lpstr>Isolation Directive Scope</vt:lpstr>
      <vt:lpstr>Using Controllers with Directives</vt:lpstr>
      <vt:lpstr>Handling Events with Directives</vt:lpstr>
      <vt:lpstr>Using jQuery in Directives</vt:lpstr>
      <vt:lpstr>Summary</vt:lpstr>
      <vt:lpstr>AngularJS Components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Services</dc:title>
  <dc:subject>Software Development Course</dc:subject>
  <dc:creator/>
  <cp:keywords>JavaScript, JS, programming, SoftUni, Software University, programming, software development, software engineering, course, Web development, SPA Applications, AngularJS, Creating and Using Services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2015-06-15T12:00:31Z</dcterms:modified>
  <cp:category>JavaScript, JS, programming, SPA Applications, AngularJS, Creating and Using Services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