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69" r:id="rId4"/>
    <p:sldId id="276" r:id="rId5"/>
    <p:sldId id="435" r:id="rId6"/>
    <p:sldId id="425" r:id="rId7"/>
    <p:sldId id="428" r:id="rId8"/>
    <p:sldId id="432" r:id="rId9"/>
    <p:sldId id="427" r:id="rId10"/>
    <p:sldId id="429" r:id="rId11"/>
    <p:sldId id="430" r:id="rId12"/>
    <p:sldId id="431" r:id="rId13"/>
    <p:sldId id="433" r:id="rId14"/>
    <p:sldId id="426" r:id="rId15"/>
    <p:sldId id="434" r:id="rId16"/>
    <p:sldId id="417" r:id="rId17"/>
    <p:sldId id="470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71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24" r:id="rId51"/>
    <p:sldId id="419" r:id="rId52"/>
    <p:sldId id="420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D7BD8-22C2-44CC-BC15-0A876D2D3AE6}">
          <p14:sldIdLst>
            <p14:sldId id="274"/>
          </p14:sldIdLst>
        </p14:section>
        <p14:section name="Services" id="{DFF26AA5-0FC1-4DC1-9CF6-A73BA69478F6}">
          <p14:sldIdLst>
            <p14:sldId id="469"/>
            <p14:sldId id="276"/>
            <p14:sldId id="435"/>
            <p14:sldId id="425"/>
            <p14:sldId id="428"/>
            <p14:sldId id="432"/>
            <p14:sldId id="427"/>
            <p14:sldId id="429"/>
            <p14:sldId id="430"/>
            <p14:sldId id="431"/>
            <p14:sldId id="433"/>
            <p14:sldId id="426"/>
            <p14:sldId id="434"/>
            <p14:sldId id="417"/>
            <p14:sldId id="470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71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24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74" d="100"/>
          <a:sy n="74" d="100"/>
        </p:scale>
        <p:origin x="39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9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3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responsibility_principle" TargetMode="External"/><Relationship Id="rId2" Type="http://schemas.openxmlformats.org/officeDocument/2006/relationships/hyperlink" Target="http://en.wikipedia.org/wiki/Dependency_in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80338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286000"/>
            <a:ext cx="7839541" cy="686635"/>
          </a:xfrm>
        </p:spPr>
        <p:txBody>
          <a:bodyPr>
            <a:normAutofit/>
          </a:bodyPr>
          <a:lstStyle/>
          <a:p>
            <a:r>
              <a:rPr lang="en-US" dirty="0" smtClean="0"/>
              <a:t>Built-in and Custom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412" y="3457916"/>
            <a:ext cx="2373180" cy="2544922"/>
          </a:xfrm>
          <a:prstGeom prst="rect">
            <a:avLst/>
          </a:prstGeom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812" y="3364755"/>
            <a:ext cx="2944623" cy="27312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14" y="1295402"/>
            <a:ext cx="5370599" cy="5281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$rootScope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$window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$document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Built-In Angular Services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013" y="1295401"/>
            <a:ext cx="5370599" cy="5281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$httpBackend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$controller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64484" y="1531122"/>
            <a:ext cx="9806728" cy="2736078"/>
            <a:chOff x="1164484" y="1427911"/>
            <a:chExt cx="9806728" cy="2736078"/>
          </a:xfrm>
        </p:grpSpPr>
        <p:pic>
          <p:nvPicPr>
            <p:cNvPr id="9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2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Defining Reusable Services in Angular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2954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989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Custom Angular 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3036" y="1447800"/>
            <a:ext cx="929957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 data()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getVideos: getAllVideos,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addVideo: addVideo,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3036" y="4419600"/>
            <a:ext cx="92995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myApp.controller('VideosController',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VideosController($scope,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data.getVideos();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716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633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would be the best way to access a RESTFul</a:t>
            </a:r>
            <a:r>
              <a:rPr lang="en-US" sz="3000" dirty="0"/>
              <a:t> </a:t>
            </a:r>
            <a:r>
              <a:rPr lang="en-US" sz="3000" dirty="0" smtClean="0"/>
              <a:t>web service?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US" sz="2800" dirty="0" smtClean="0"/>
              <a:t> service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would you use to localize date-time?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child scopes access items on the root scope?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es, due to prototypal inheritance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2023131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12028"/>
            <a:ext cx="8938472" cy="820600"/>
          </a:xfrm>
        </p:spPr>
        <p:txBody>
          <a:bodyPr/>
          <a:lstStyle/>
          <a:p>
            <a:r>
              <a:rPr lang="en-US" dirty="0"/>
              <a:t>AngularJS 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213996"/>
            <a:ext cx="8938472" cy="1339204"/>
          </a:xfrm>
        </p:spPr>
        <p:txBody>
          <a:bodyPr/>
          <a:lstStyle/>
          <a:p>
            <a:r>
              <a:rPr lang="en-US" dirty="0"/>
              <a:t>Routes, Route Parameters, Templates, Location,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676400"/>
            <a:ext cx="7475051" cy="24316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23" y="1282566"/>
            <a:ext cx="1219200" cy="1307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4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Routing in SPA?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What is Template?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Create and Navigate Routes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Working with Route Parameters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Enabling HTML5 Routing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800" dirty="0" smtClean="0"/>
              <a:t>Inspect URL Parts</a:t>
            </a:r>
            <a:endParaRPr lang="en-US" sz="3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432344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90" y="3917886"/>
            <a:ext cx="2173242" cy="23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7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416328" cy="820600"/>
          </a:xfrm>
        </p:spPr>
        <p:txBody>
          <a:bodyPr/>
          <a:lstStyle/>
          <a:p>
            <a:r>
              <a:rPr lang="en-GB" dirty="0" smtClean="0"/>
              <a:t>What are Routing and Templates?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63892" y="5602568"/>
            <a:ext cx="9207912" cy="719034"/>
          </a:xfrm>
        </p:spPr>
        <p:txBody>
          <a:bodyPr/>
          <a:lstStyle/>
          <a:p>
            <a:r>
              <a:rPr lang="en-GB" dirty="0" smtClean="0"/>
              <a:t>Routes and Templates in SPA</a:t>
            </a:r>
            <a:endParaRPr lang="en-GB" dirty="0"/>
          </a:p>
        </p:txBody>
      </p:sp>
      <p:pic>
        <p:nvPicPr>
          <p:cNvPr id="1026" name="Picture 2" descr="http://scotch.io/wp-content/uploads/2013/11/angular-ro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4" y="1371600"/>
            <a:ext cx="7520728" cy="313796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GB" sz="3800" dirty="0" smtClean="0"/>
              <a:t> in SPA == mapping certain URL to certain page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#/user/orders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 shows user's orders,</a:t>
            </a:r>
            <a:br>
              <a:rPr lang="en-GB" sz="3600" dirty="0" smtClean="0">
                <a:sym typeface="Wingdings" panose="05000000000000000000" pitchFamily="2" charset="2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#/login</a:t>
            </a:r>
            <a:r>
              <a:rPr lang="en-GB" sz="3600" dirty="0" smtClean="0"/>
              <a:t> </a:t>
            </a:r>
            <a:r>
              <a:rPr lang="en-GB" sz="3600" dirty="0">
                <a:sym typeface="Wingdings" panose="05000000000000000000" pitchFamily="2" charset="2"/>
              </a:rPr>
              <a:t> shows </a:t>
            </a:r>
            <a:r>
              <a:rPr lang="en-GB" sz="3600" dirty="0" smtClean="0">
                <a:sym typeface="Wingdings" panose="05000000000000000000" pitchFamily="2" charset="2"/>
              </a:rPr>
              <a:t>the app login form</a:t>
            </a:r>
          </a:p>
          <a:p>
            <a:pPr lvl="1"/>
            <a:r>
              <a:rPr lang="en-GB" sz="3600" dirty="0"/>
              <a:t>Provides history</a:t>
            </a:r>
            <a:r>
              <a:rPr lang="bg-BG" sz="3600" dirty="0"/>
              <a:t>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[Back]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[Forward]</a:t>
            </a:r>
            <a:r>
              <a:rPr lang="en-US" sz="3600" dirty="0"/>
              <a:t> browser buttons)</a:t>
            </a:r>
            <a:endParaRPr lang="en-GB" sz="3600" dirty="0"/>
          </a:p>
          <a:p>
            <a:pPr lvl="1"/>
            <a:r>
              <a:rPr lang="en-GB" sz="3600" dirty="0"/>
              <a:t>Descriptive URLs for the end </a:t>
            </a:r>
            <a:r>
              <a:rPr lang="en-GB" sz="3600" dirty="0" smtClean="0"/>
              <a:t>user</a:t>
            </a:r>
          </a:p>
          <a:p>
            <a:r>
              <a:rPr lang="en-GB" sz="3800" dirty="0" smtClean="0"/>
              <a:t>Routing in Angular maps application paths to certain controllers + partial views (templates)</a:t>
            </a:r>
          </a:p>
          <a:p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Routing in SPA?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3" y="1196835"/>
            <a:ext cx="3710730" cy="34418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865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GB" sz="3800" dirty="0" smtClean="0"/>
              <a:t> == HTML fragments stored as </a:t>
            </a:r>
            <a:r>
              <a:rPr lang="en-GB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lang="en-GB" sz="3800" dirty="0" smtClean="0"/>
              <a:t> files</a:t>
            </a:r>
          </a:p>
          <a:p>
            <a:pPr lvl="1"/>
            <a:r>
              <a:rPr lang="en-GB" sz="3600" dirty="0" smtClean="0"/>
              <a:t>E.g. a HTML template for listing customer orders in a table</a:t>
            </a:r>
          </a:p>
          <a:p>
            <a:pPr lvl="1"/>
            <a:r>
              <a:rPr lang="en-GB" sz="3600" dirty="0" smtClean="0"/>
              <a:t>Contain part of the web page (a partial view)</a:t>
            </a:r>
          </a:p>
          <a:p>
            <a:pPr lvl="2"/>
            <a:r>
              <a:rPr lang="en-GB" sz="3400" dirty="0" smtClean="0"/>
              <a:t>Usually bound to data stored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cope</a:t>
            </a:r>
          </a:p>
          <a:p>
            <a:pPr lvl="1"/>
            <a:r>
              <a:rPr lang="en-GB" sz="3600" dirty="0" smtClean="0"/>
              <a:t>Usually are rendered through AJAX</a:t>
            </a:r>
          </a:p>
          <a:p>
            <a:pPr lvl="1"/>
            <a:r>
              <a:rPr lang="en-GB" sz="3600" dirty="0" smtClean="0"/>
              <a:t>Rendered somewhere in the DOM</a:t>
            </a:r>
          </a:p>
          <a:p>
            <a:pPr lvl="2"/>
            <a:r>
              <a:rPr lang="en-GB" sz="3400" dirty="0" smtClean="0"/>
              <a:t>Typically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GB" sz="3400" dirty="0" smtClean="0"/>
              <a:t> element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Template?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7244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Routes in </a:t>
            </a:r>
            <a:r>
              <a:rPr lang="en-GB" noProof="1" smtClean="0"/>
              <a:t>AngularJS</a:t>
            </a:r>
            <a:endParaRPr lang="en-GB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559339"/>
            <a:ext cx="8938472" cy="688256"/>
          </a:xfrm>
        </p:spPr>
        <p:txBody>
          <a:bodyPr/>
          <a:lstStyle/>
          <a:p>
            <a:r>
              <a:rPr lang="en-GB" dirty="0" smtClean="0"/>
              <a:t>Routes, Templates and Controllers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Create default page for your module (e.g.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GB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all scripts (e.g</a:t>
            </a:r>
            <a:r>
              <a:rPr lang="en-GB" sz="3200" dirty="0"/>
              <a:t>.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angular.js</a:t>
            </a:r>
            <a:r>
              <a:rPr lang="en-GB" sz="3200" dirty="0"/>
              <a:t>,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</a:t>
            </a:r>
            <a:r>
              <a:rPr lang="en-GB" sz="3200" dirty="0" smtClean="0">
                <a:cs typeface="Consolas" panose="020B0609020204030204" pitchFamily="49" charset="0"/>
              </a:rPr>
              <a:t> directive inside your default page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a template (e.g.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templates/news.html</a:t>
            </a:r>
            <a:r>
              <a:rPr lang="en-GB" sz="3200" dirty="0" smtClean="0"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in Angular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3124200"/>
            <a:ext cx="8458200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&lt;a href="#/"&gt;Home&lt;/a&gt;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href="#/news"&gt;News&lt;/a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partial views will be rendered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>
                <a:cs typeface="Consolas" panose="020B0609020204030204" pitchFamily="49" charset="0"/>
              </a:rPr>
              <a:t> module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GB" sz="3200" dirty="0" smtClean="0"/>
              <a:t> dependency for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3200" dirty="0" smtClean="0"/>
              <a:t> and use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  <a:r>
              <a:rPr lang="en-GB" sz="3200" dirty="0" smtClean="0"/>
              <a:t> to define your routes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</a:t>
            </a:r>
            <a:r>
              <a:rPr lang="en-GB" smtClean="0"/>
              <a:t>in Angular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3276600"/>
            <a:ext cx="8458200" cy="3185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angular.module('app', ['ngRoute'])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.config(function($routeProvider)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$routeProvider.when('/news',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templateUrl: 'templates/news.html',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controller: 'NewsController'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$routeProvider.otherwise({ redirectTo: '/'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006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</a:t>
            </a:r>
            <a:r>
              <a:rPr lang="en-US" dirty="0" smtClean="0"/>
              <a:t>s in Angular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15000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7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89503"/>
            <a:ext cx="10568728" cy="958897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84" y="1707662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9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Pass news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3200" dirty="0" smtClean="0"/>
              <a:t> as URL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 smtClean="0"/>
              <a:t>Add route for the page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Read the parameters through the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sz="3200" noProof="1" smtClean="0"/>
              <a:t> </a:t>
            </a:r>
            <a:r>
              <a:rPr lang="en-GB" sz="3200" dirty="0" smtClean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679204"/>
            <a:ext cx="105187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2877120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$routeProvider.when('#/news/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'templates/news-details.html',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controller: 'NewsDetailsController'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05752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app.controller('NewsDetailsController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function($scope,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newsData)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$scope.news = newsData.getNewsById(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$routeParams.newsId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84" y="4797288"/>
            <a:ext cx="9349528" cy="896800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84" y="1240405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226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URL: </a:t>
            </a:r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3000" dirty="0" smtClean="0"/>
              <a:t> can access all parameters</a:t>
            </a:r>
          </a:p>
          <a:p>
            <a:endParaRPr lang="en-GB" sz="3000" dirty="0"/>
          </a:p>
          <a:p>
            <a:endParaRPr lang="en-GB" sz="3000" dirty="0" smtClean="0"/>
          </a:p>
          <a:p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pathParams</a:t>
            </a:r>
            <a:r>
              <a:rPr lang="en-GB" sz="3000" dirty="0" smtClean="0"/>
              <a:t> only includes the parameters that are part of the route</a:t>
            </a:r>
          </a:p>
          <a:p>
            <a:endParaRPr lang="en-GB" sz="3000" dirty="0"/>
          </a:p>
          <a:p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en-GB" sz="3000" dirty="0" smtClean="0"/>
              <a:t> reloads the page without </a:t>
            </a:r>
            <a:r>
              <a:rPr lang="en-GB" sz="3000" smtClean="0"/>
              <a:t>reloading the entire </a:t>
            </a:r>
            <a:r>
              <a:rPr lang="en-GB" sz="3000" dirty="0" smtClean="0"/>
              <a:t>application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31415"/>
            <a:ext cx="96377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http://localhost:8080/news/2?page=12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23946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4" y="425394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5524" y="3004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$route.current.params.page; 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5524" y="4899193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$route.current.pathParams.page;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6096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$route.reload();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0684" y="4800600"/>
            <a:ext cx="9654328" cy="820600"/>
          </a:xfrm>
        </p:spPr>
        <p:txBody>
          <a:bodyPr/>
          <a:lstStyle/>
          <a:p>
            <a:r>
              <a:rPr lang="en-GB" dirty="0" smtClean="0"/>
              <a:t>Using the $route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8612" y="5684735"/>
            <a:ext cx="8938472" cy="692873"/>
          </a:xfrm>
        </p:spPr>
        <p:txBody>
          <a:bodyPr/>
          <a:lstStyle/>
          <a:p>
            <a:r>
              <a:rPr lang="en-GB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0" y="1295400"/>
            <a:ext cx="8067675" cy="3181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289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What is a AngularJS Service?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Why Should You Use Services?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Built-In Services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Creating Custom Services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542398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210" y="4191000"/>
            <a:ext cx="1901402" cy="20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Inject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in config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HTML5 Routing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Remove hashes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dirty="0" smtClean="0"/>
              <a:t>) from menu links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have HTML5 Routing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2667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$locationProvider.html5Mode(true);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04099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5355" y="4101559"/>
            <a:ext cx="838200" cy="29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5352512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524" y="6052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http://localhost:8080/news/1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60" y="1219200"/>
            <a:ext cx="8486775" cy="3429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07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service:</a:t>
            </a:r>
          </a:p>
          <a:p>
            <a:pPr lvl="1"/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http://localhost:8080/news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8080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localhost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URL Parts with $location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1905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$location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84" y="1219200"/>
            <a:ext cx="8282728" cy="34170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47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create routes?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access the route </a:t>
            </a:r>
            <a:br>
              <a:rPr lang="en-US" sz="3000" dirty="0" smtClean="0"/>
            </a:br>
            <a:r>
              <a:rPr lang="en-US" sz="3000" dirty="0" smtClean="0"/>
              <a:t>parameters?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do you enable HTML5 routing?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$locationProvider.html5Mode(true);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Directives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Defining Custom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89" y="2224285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What is Directive?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Uses for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Creating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Isolating Directive 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Handling Events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Controllers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jQuery in Directives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on a DOM element</a:t>
            </a:r>
          </a:p>
          <a:p>
            <a:pPr lvl="1"/>
            <a:r>
              <a:rPr lang="en-GB" sz="3400" dirty="0" smtClean="0"/>
              <a:t>Attribute / element name / CSS class 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</a:p>
          <a:p>
            <a:r>
              <a:rPr lang="en-GB" sz="3600" dirty="0" smtClean="0"/>
              <a:t>Extends the standard HTML behaviour</a:t>
            </a:r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</a:p>
          <a:p>
            <a:pPr lvl="1"/>
            <a:r>
              <a:rPr lang="en-GB" sz="3400" dirty="0" smtClean="0"/>
              <a:t>Easier to read the HTML code</a:t>
            </a:r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</a:p>
          <a:p>
            <a:r>
              <a:rPr lang="en-GB" sz="3800" dirty="0" smtClean="0"/>
              <a:t>Custom 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</a:p>
          <a:p>
            <a:r>
              <a:rPr lang="en-GB" sz="3800" dirty="0" smtClean="0"/>
              <a:t>Observe and react to 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9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63548"/>
            <a:ext cx="10263928" cy="820600"/>
          </a:xfrm>
        </p:spPr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41716"/>
            <a:ext cx="10263928" cy="719034"/>
          </a:xfrm>
        </p:spPr>
        <p:txBody>
          <a:bodyPr/>
          <a:lstStyle/>
          <a:p>
            <a:r>
              <a:rPr lang="en-GB" dirty="0" smtClean="0"/>
              <a:t>Reusable Components Holding App Logic</a:t>
            </a:r>
            <a:endParaRPr lang="en-GB" dirty="0"/>
          </a:p>
        </p:txBody>
      </p:sp>
      <p:pic>
        <p:nvPicPr>
          <p:cNvPr id="1028" name="Picture 4" descr="https://thinkster.io/images/splash/angularjs-tutoria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84" y="1434548"/>
            <a:ext cx="2948728" cy="29487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811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85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65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532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362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1524001"/>
            <a:ext cx="3124200" cy="1523999"/>
          </a:xfrm>
          <a:prstGeom prst="wedgeRoundRectCallout">
            <a:avLst>
              <a:gd name="adj1" fmla="val -151748"/>
              <a:gd name="adj2" fmla="val 84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'E‘: Element,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'A‘: Attribute,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'C‘: Class,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'M‘: Comment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7012" y="2133600"/>
            <a:ext cx="2133600" cy="1176429"/>
          </a:xfrm>
          <a:prstGeom prst="wedgeRoundRectCallout">
            <a:avLst>
              <a:gd name="adj1" fmla="val 66173"/>
              <a:gd name="adj2" fmla="val 14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92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634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lowercase 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jQuery in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676400"/>
            <a:ext cx="990917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2426732"/>
            <a:ext cx="9909176" cy="3607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app.directive('datePicker',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link: function(scope, element)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element.datepicker();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9456" y="4625008"/>
            <a:ext cx="2971800" cy="997235"/>
          </a:xfrm>
          <a:prstGeom prst="wedgeRoundRectCallout">
            <a:avLst>
              <a:gd name="adj1" fmla="val -76333"/>
              <a:gd name="adj2" fmla="val -595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datepicker to the current element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HTML</a:t>
            </a:r>
            <a:br>
              <a:rPr lang="en-US" sz="3200" dirty="0" smtClean="0"/>
            </a:br>
            <a:r>
              <a:rPr lang="en-US" sz="3200" dirty="0" smtClean="0"/>
              <a:t>used by your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smtClean="0"/>
              <a:t> </a:t>
            </a:r>
            <a:r>
              <a:rPr lang="en-US" smtClean="0"/>
              <a:t>Components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worker object that performs some sort of logic</a:t>
            </a:r>
          </a:p>
          <a:p>
            <a:pPr lvl="1"/>
            <a:r>
              <a:rPr lang="en-GB" sz="3400" dirty="0" smtClean="0"/>
              <a:t>Not necessarily over-the-wire</a:t>
            </a:r>
          </a:p>
          <a:p>
            <a:pPr lvl="1"/>
            <a:r>
              <a:rPr lang="en-GB" sz="3400" dirty="0" smtClean="0"/>
              <a:t>Often stateless</a:t>
            </a:r>
          </a:p>
          <a:p>
            <a:pPr lvl="1"/>
            <a:r>
              <a:rPr lang="en-GB" sz="3400" dirty="0" smtClean="0"/>
              <a:t>Lazily instantiated</a:t>
            </a:r>
          </a:p>
          <a:p>
            <a:pPr lvl="1"/>
            <a:r>
              <a:rPr lang="en-GB" sz="3400" dirty="0" smtClean="0"/>
              <a:t>Singletons</a:t>
            </a:r>
          </a:p>
          <a:p>
            <a:r>
              <a:rPr lang="en-GB" sz="3600" dirty="0" smtClean="0"/>
              <a:t>Built-in services always start with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GB" dirty="0" smtClean="0"/>
              <a:t>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$animate</a:t>
            </a:r>
            <a:r>
              <a:rPr lang="en-GB" dirty="0" smtClean="0"/>
              <a:t>, …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261901"/>
            <a:ext cx="38930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/>
            <a:r>
              <a:rPr lang="en-GB" dirty="0" smtClean="0"/>
              <a:t>Services encapsulate reusable business logic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Dependency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Injection</a:t>
            </a:r>
          </a:p>
          <a:p>
            <a:pPr lvl="1"/>
            <a:r>
              <a:rPr lang="en-GB" dirty="0" smtClean="0"/>
              <a:t>Inject services into controllers /</a:t>
            </a:r>
            <a:br>
              <a:rPr lang="en-GB" dirty="0" smtClean="0"/>
            </a:br>
            <a:r>
              <a:rPr lang="en-GB" dirty="0" smtClean="0"/>
              <a:t>other services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Single Responsibility Principle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Better encapsulation</a:t>
            </a:r>
            <a:endParaRPr lang="en-GB" dirty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Testable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Use Services?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4" y="2758429"/>
            <a:ext cx="4205728" cy="34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648200"/>
            <a:ext cx="10873528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1084" y="5602568"/>
            <a:ext cx="10873528" cy="719034"/>
          </a:xfrm>
        </p:spPr>
        <p:txBody>
          <a:bodyPr/>
          <a:lstStyle/>
          <a:p>
            <a:r>
              <a:rPr lang="en-GB" b="1" dirty="0" smtClean="0"/>
              <a:t>$http</a:t>
            </a:r>
            <a:r>
              <a:rPr lang="en-GB" dirty="0" smtClean="0"/>
              <a:t>, </a:t>
            </a:r>
            <a:r>
              <a:rPr lang="en-GB" b="1" dirty="0" smtClean="0"/>
              <a:t>$resource</a:t>
            </a:r>
            <a:r>
              <a:rPr lang="en-GB" dirty="0" smtClean="0"/>
              <a:t>, </a:t>
            </a:r>
            <a:r>
              <a:rPr lang="en-GB" b="1" dirty="0" smtClean="0"/>
              <a:t>$</a:t>
            </a:r>
            <a:r>
              <a:rPr lang="en-GB" b="1" noProof="1" smtClean="0"/>
              <a:t>location</a:t>
            </a:r>
            <a:r>
              <a:rPr lang="en-GB" dirty="0" smtClean="0"/>
              <a:t>, </a:t>
            </a:r>
            <a:r>
              <a:rPr lang="en-GB" b="1" dirty="0"/>
              <a:t>$q</a:t>
            </a:r>
            <a:r>
              <a:rPr lang="en-GB" dirty="0"/>
              <a:t>, </a:t>
            </a:r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64484" y="1427911"/>
            <a:ext cx="9806728" cy="2736078"/>
            <a:chOff x="1164484" y="1427911"/>
            <a:chExt cx="9806728" cy="2736078"/>
          </a:xfrm>
        </p:grpSpPr>
        <p:pic>
          <p:nvPicPr>
            <p:cNvPr id="1028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159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/>
              <a:t> </a:t>
            </a:r>
            <a:r>
              <a:rPr lang="en-GB" dirty="0" smtClean="0"/>
              <a:t>– communication with remote servers via HTTP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GB" dirty="0"/>
              <a:t> – </a:t>
            </a:r>
            <a:r>
              <a:rPr lang="en-GB" noProof="1" smtClean="0"/>
              <a:t>RESTfull</a:t>
            </a:r>
            <a:r>
              <a:rPr lang="en-GB" dirty="0"/>
              <a:t> server-side data sources interaction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– navigation between pages in the app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 smtClean="0"/>
              <a:t> /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noProof="1" smtClean="0"/>
              <a:t> </a:t>
            </a:r>
            <a:r>
              <a:rPr lang="en-GB" dirty="0" smtClean="0"/>
              <a:t>– map URL to routes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/>
              <a:t> </a:t>
            </a:r>
            <a:r>
              <a:rPr lang="en-GB" dirty="0" smtClean="0"/>
              <a:t>– promise library for asynchronous execution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GB" dirty="0" smtClean="0"/>
              <a:t> </a:t>
            </a:r>
            <a:r>
              <a:rPr lang="en-GB" dirty="0"/>
              <a:t>– handles uncaught exceptions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anchorScroll</a:t>
            </a:r>
            <a:r>
              <a:rPr lang="en-GB" dirty="0"/>
              <a:t> </a:t>
            </a:r>
            <a:r>
              <a:rPr lang="en-GB" dirty="0" smtClean="0"/>
              <a:t>– scrolls to </a:t>
            </a:r>
            <a:r>
              <a:rPr lang="en-GB" dirty="0"/>
              <a:t>the related </a:t>
            </a:r>
            <a:r>
              <a:rPr lang="en-GB" dirty="0" smtClean="0"/>
              <a:t>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lang="en-GB" dirty="0" smtClean="0"/>
              <a:t> </a:t>
            </a:r>
            <a:r>
              <a:rPr lang="en-GB" dirty="0"/>
              <a:t>– cache functionality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$compile</a:t>
            </a:r>
            <a:r>
              <a:rPr lang="en-GB" dirty="0"/>
              <a:t> – compiles an HTML string or DOM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GB" dirty="0" smtClean="0"/>
              <a:t> – converts </a:t>
            </a:r>
            <a:r>
              <a:rPr lang="en-GB" noProof="1" smtClean="0"/>
              <a:t>AngularJS</a:t>
            </a:r>
            <a:r>
              <a:rPr lang="en-GB" dirty="0"/>
              <a:t> </a:t>
            </a:r>
            <a:r>
              <a:rPr lang="en-GB" dirty="0" smtClean="0"/>
              <a:t>expression</a:t>
            </a:r>
            <a:r>
              <a:rPr lang="en-GB" dirty="0"/>
              <a:t> into a </a:t>
            </a:r>
            <a:r>
              <a:rPr lang="en-GB" dirty="0" smtClean="0"/>
              <a:t>function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  <a:r>
              <a:rPr lang="en-GB" dirty="0" smtClean="0"/>
              <a:t> – localization rules </a:t>
            </a:r>
            <a:r>
              <a:rPr lang="en-GB" dirty="0"/>
              <a:t>for various Angular components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$timeout</a:t>
            </a:r>
            <a:r>
              <a:rPr lang="en-GB" dirty="0" smtClean="0"/>
              <a:t> – timeout with compiling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dirty="0" smtClean="0"/>
              <a:t>– formatting data </a:t>
            </a:r>
            <a:r>
              <a:rPr lang="en-GB" dirty="0"/>
              <a:t>displayed to the user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$cookieStore</a:t>
            </a:r>
            <a:r>
              <a:rPr lang="en-GB" dirty="0"/>
              <a:t> </a:t>
            </a:r>
            <a:r>
              <a:rPr lang="en-GB" dirty="0" smtClean="0"/>
              <a:t>– cookies wrapper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1583</Words>
  <Application>Microsoft Office PowerPoint</Application>
  <PresentationFormat>Custom</PresentationFormat>
  <Paragraphs>377</Paragraphs>
  <Slides>51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AngularJS Components</vt:lpstr>
      <vt:lpstr>AngularJS Services</vt:lpstr>
      <vt:lpstr>Table of Contents</vt:lpstr>
      <vt:lpstr>What is AngularJS Service?</vt:lpstr>
      <vt:lpstr>What is AngularJS Service?</vt:lpstr>
      <vt:lpstr>Why Use Services?</vt:lpstr>
      <vt:lpstr>Built-In Angular Services</vt:lpstr>
      <vt:lpstr>Built-In Angular Services</vt:lpstr>
      <vt:lpstr>Built-In Angular Services (2)</vt:lpstr>
      <vt:lpstr>Other Built-In Angular Services</vt:lpstr>
      <vt:lpstr>Built-In Angular Services</vt:lpstr>
      <vt:lpstr>Creating Custom Services</vt:lpstr>
      <vt:lpstr>Creating Custom Angular Service</vt:lpstr>
      <vt:lpstr>Creating Custom Services</vt:lpstr>
      <vt:lpstr>Summary</vt:lpstr>
      <vt:lpstr>AngularJS Routing</vt:lpstr>
      <vt:lpstr>Table of Contents</vt:lpstr>
      <vt:lpstr>What are Routing and Templates?</vt:lpstr>
      <vt:lpstr>What is Routing in SPA?</vt:lpstr>
      <vt:lpstr>What is Template?</vt:lpstr>
      <vt:lpstr>Creating Routes in AngularJS</vt:lpstr>
      <vt:lpstr>Creating Routes in Angular</vt:lpstr>
      <vt:lpstr>Creating Routes in Angular (2)</vt:lpstr>
      <vt:lpstr>Creating Routes in Angular</vt:lpstr>
      <vt:lpstr>Working with Route Parameters</vt:lpstr>
      <vt:lpstr>Working with Route Parameters</vt:lpstr>
      <vt:lpstr>Working with Route Parameters</vt:lpstr>
      <vt:lpstr>Using the $route Service</vt:lpstr>
      <vt:lpstr>Using the $route Service</vt:lpstr>
      <vt:lpstr>Enable HTML5 Routing</vt:lpstr>
      <vt:lpstr>Enable HTML5 Routing</vt:lpstr>
      <vt:lpstr>Inspecting URL Parts with $location</vt:lpstr>
      <vt:lpstr>Using $location Service</vt:lpstr>
      <vt:lpstr>Summary</vt:lpstr>
      <vt:lpstr>AngularJS Directives</vt:lpstr>
      <vt:lpstr>Table of Contents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Using jQuery in Directives</vt:lpstr>
      <vt:lpstr>Summary</vt:lpstr>
      <vt:lpstr>AngularJS Components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subject>Software Development Course</dc:subject>
  <dc:creator/>
  <cp:keywords>JavaScript, JS, programming, SoftUni, Software University, programming, software development, software engineering, course, Web development, SPA Applications, AngularJS, Creating and Using Services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2015-06-14T10:26:38Z</dcterms:modified>
  <cp:category>JavaScript, JS, programming, SPA Applications, AngularJS, Creating and Using Services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