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0"/>
  </p:notesMasterIdLst>
  <p:handoutMasterIdLst>
    <p:handoutMasterId r:id="rId21"/>
  </p:handoutMasterIdLst>
  <p:sldIdLst>
    <p:sldId id="274" r:id="rId3"/>
    <p:sldId id="276" r:id="rId4"/>
    <p:sldId id="425" r:id="rId5"/>
    <p:sldId id="426" r:id="rId6"/>
    <p:sldId id="428" r:id="rId7"/>
    <p:sldId id="429" r:id="rId8"/>
    <p:sldId id="435" r:id="rId9"/>
    <p:sldId id="436" r:id="rId10"/>
    <p:sldId id="437" r:id="rId11"/>
    <p:sldId id="430" r:id="rId12"/>
    <p:sldId id="432" r:id="rId13"/>
    <p:sldId id="431" r:id="rId14"/>
    <p:sldId id="434" r:id="rId15"/>
    <p:sldId id="417" r:id="rId16"/>
    <p:sldId id="424" r:id="rId17"/>
    <p:sldId id="419" r:id="rId18"/>
    <p:sldId id="420" r:id="rId1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F0A22E"/>
    <a:srgbClr val="603A14"/>
    <a:srgbClr val="E85C0E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35" autoAdjust="0"/>
    <p:restoredTop sz="94533" autoAdjust="0"/>
  </p:normalViewPr>
  <p:slideViewPr>
    <p:cSldViewPr>
      <p:cViewPr varScale="1">
        <p:scale>
          <a:sx n="89" d="100"/>
          <a:sy n="89" d="100"/>
        </p:scale>
        <p:origin x="245" y="7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5/14/2015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77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612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53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5/14/2015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82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tech.com/" TargetMode="External"/><Relationship Id="rId13" Type="http://schemas.openxmlformats.org/officeDocument/2006/relationships/image" Target="../media/image19.png"/><Relationship Id="rId18" Type="http://schemas.openxmlformats.org/officeDocument/2006/relationships/hyperlink" Target="http://www.luxoft.com/" TargetMode="External"/><Relationship Id="rId3" Type="http://schemas.openxmlformats.org/officeDocument/2006/relationships/hyperlink" Target="https://softuni.bg/courses/spa-applications-angularjs" TargetMode="External"/><Relationship Id="rId21" Type="http://schemas.openxmlformats.org/officeDocument/2006/relationships/image" Target="../media/image23.png"/><Relationship Id="rId7" Type="http://schemas.openxmlformats.org/officeDocument/2006/relationships/image" Target="../media/image16.png"/><Relationship Id="rId12" Type="http://schemas.openxmlformats.org/officeDocument/2006/relationships/hyperlink" Target="http://smartit.bg/" TargetMode="External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superhosting.bg/" TargetMode="External"/><Relationship Id="rId20" Type="http://schemas.openxmlformats.org/officeDocument/2006/relationships/hyperlink" Target="http://www.indeavr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18.png"/><Relationship Id="rId5" Type="http://schemas.openxmlformats.org/officeDocument/2006/relationships/image" Target="../media/image15.jpeg"/><Relationship Id="rId15" Type="http://schemas.openxmlformats.org/officeDocument/2006/relationships/image" Target="../media/image20.png"/><Relationship Id="rId10" Type="http://schemas.openxmlformats.org/officeDocument/2006/relationships/hyperlink" Target="http://komfo.com/" TargetMode="External"/><Relationship Id="rId19" Type="http://schemas.openxmlformats.org/officeDocument/2006/relationships/image" Target="../media/image22.png"/><Relationship Id="rId4" Type="http://schemas.openxmlformats.org/officeDocument/2006/relationships/hyperlink" Target="http://www.vivacom.bg/" TargetMode="External"/><Relationship Id="rId9" Type="http://schemas.openxmlformats.org/officeDocument/2006/relationships/image" Target="../media/image17.png"/><Relationship Id="rId14" Type="http://schemas.openxmlformats.org/officeDocument/2006/relationships/hyperlink" Target="http://www.softwaregroup-bg.com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9" TargetMode="Externa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7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646612" y="1354847"/>
            <a:ext cx="6848941" cy="1087372"/>
          </a:xfrm>
        </p:spPr>
        <p:txBody>
          <a:bodyPr>
            <a:normAutofit/>
          </a:bodyPr>
          <a:lstStyle/>
          <a:p>
            <a:r>
              <a:rPr lang="en-US" dirty="0" smtClean="0"/>
              <a:t>AngularJS Directives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646612" y="2560509"/>
            <a:ext cx="6848941" cy="792291"/>
          </a:xfrm>
        </p:spPr>
        <p:txBody>
          <a:bodyPr>
            <a:normAutofit/>
          </a:bodyPr>
          <a:lstStyle/>
          <a:p>
            <a:r>
              <a:rPr lang="en-US" dirty="0" smtClean="0"/>
              <a:t>Defining Custom Directives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419600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89499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title="Software University Foundation">
            <a:hlinkClick r:id="rId6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1727069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38235" y="4023260"/>
            <a:ext cx="7457318" cy="20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5540" y="4796648"/>
            <a:ext cx="8938472" cy="820600"/>
          </a:xfrm>
        </p:spPr>
        <p:txBody>
          <a:bodyPr/>
          <a:lstStyle/>
          <a:p>
            <a:r>
              <a:rPr lang="en-GB" dirty="0" smtClean="0"/>
              <a:t>Isolation Directive Scope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5540" y="5598616"/>
            <a:ext cx="8938472" cy="688256"/>
          </a:xfrm>
        </p:spPr>
        <p:txBody>
          <a:bodyPr/>
          <a:lstStyle/>
          <a:p>
            <a:r>
              <a:rPr lang="en-GB" dirty="0" smtClean="0"/>
              <a:t>Live Demo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826" y="1828800"/>
            <a:ext cx="8077900" cy="2578832"/>
          </a:xfrm>
          <a:prstGeom prst="rect">
            <a:avLst/>
          </a:prstGeom>
          <a:scene3d>
            <a:camera prst="perspectiveAbove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673152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</a:t>
            </a:r>
            <a:r>
              <a:rPr lang="en-US" dirty="0"/>
              <a:t>Controllers with </a:t>
            </a:r>
            <a:r>
              <a:rPr lang="en-US" dirty="0" smtClean="0"/>
              <a:t>Directives</a:t>
            </a:r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38236" y="1447800"/>
            <a:ext cx="9909176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app.directive(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'myDirective', 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() 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{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</a:t>
            </a:r>
            <a:endParaRPr lang="en-US" sz="20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template: '&lt;button ng-click="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showAlert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()"&gt;Show alert&lt;/button&gt;',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controller: '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MyController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   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}});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36648" y="4122201"/>
            <a:ext cx="9909176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app.controller('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MyController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($scope) 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$scope.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showAlert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function() 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alert('Hello SoftUni Friends!');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49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46088" indent="-446088">
              <a:lnSpc>
                <a:spcPct val="100000"/>
              </a:lnSpc>
            </a:pPr>
            <a:r>
              <a:rPr lang="en-US" dirty="0"/>
              <a:t>Handling Events with </a:t>
            </a:r>
            <a:r>
              <a:rPr lang="en-US" dirty="0" smtClean="0"/>
              <a:t>Directives</a:t>
            </a:r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38236" y="1230868"/>
            <a:ext cx="9909176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validate-symbols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/&gt;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38236" y="1905000"/>
            <a:ext cx="9909176" cy="46782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app.directive('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validateSymbols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function() 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restrict: 'A',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link: function(scope, element, attrs, controller) 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element.on('keydown', function(event) 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if(event.keyCode &gt;= 97 &amp;&amp; event.keyCode &lt;= 122) 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return true;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return false;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})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}}});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627812" y="4800600"/>
            <a:ext cx="3733800" cy="925267"/>
          </a:xfrm>
          <a:prstGeom prst="wedgeRoundRectCallout">
            <a:avLst>
              <a:gd name="adj1" fmla="val -69208"/>
              <a:gd name="adj2" fmla="val -6375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You can type only lowercase English letters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539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</a:t>
            </a:r>
            <a:r>
              <a:rPr lang="en-US" dirty="0"/>
              <a:t>jQuery in Directives</a:t>
            </a:r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38236" y="1676400"/>
            <a:ext cx="9909176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date-picker /&gt;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38236" y="2426732"/>
            <a:ext cx="9909176" cy="36071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app.directive('datePicker', function() 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restrict: 'A',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link: function(scope, element) 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element.datepicker();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359456" y="4625008"/>
            <a:ext cx="2971800" cy="997235"/>
          </a:xfrm>
          <a:prstGeom prst="wedgeRoundRectCallout">
            <a:avLst>
              <a:gd name="adj1" fmla="val -76333"/>
              <a:gd name="adj2" fmla="val -5956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Add datepicker to the current element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21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How you can restrict directive to be used as element?</a:t>
            </a:r>
          </a:p>
          <a:p>
            <a:pPr lvl="1">
              <a:lnSpc>
                <a:spcPct val="100000"/>
              </a:lnSpc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restrict: 'E'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What are the two ways to specify the HTML</a:t>
            </a:r>
            <a:br>
              <a:rPr lang="en-US" sz="3200" dirty="0" smtClean="0"/>
            </a:br>
            <a:r>
              <a:rPr lang="en-US" sz="3200" dirty="0" smtClean="0"/>
              <a:t>used by your directive?</a:t>
            </a:r>
          </a:p>
          <a:p>
            <a:pPr lvl="1">
              <a:lnSpc>
                <a:spcPct val="100000"/>
              </a:lnSpc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lang="en-US" sz="2800" dirty="0" smtClean="0"/>
              <a:t> and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templateUrl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How would you handle an element event with directive?</a:t>
            </a:r>
          </a:p>
          <a:p>
            <a:pPr lvl="1">
              <a:lnSpc>
                <a:spcPct val="100000"/>
              </a:lnSpc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</a:t>
            </a:r>
            <a:r>
              <a:rPr lang="en-US" sz="2800" dirty="0" smtClean="0"/>
              <a:t> function with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element.on('eventName', …)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11" name="Picture 4" descr="D:\_WORK PROJECTS\Nakov\Presentation Slides Design\Question Summary Slide\Store\minions summary 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5992" y="1905000"/>
            <a:ext cx="2147962" cy="2147962"/>
          </a:xfrm>
          <a:prstGeom prst="rect">
            <a:avLst/>
          </a:prstGeom>
          <a:noFill/>
        </p:spPr>
      </p:pic>
      <p:grpSp>
        <p:nvGrpSpPr>
          <p:cNvPr id="7" name="Group 6"/>
          <p:cNvGrpSpPr/>
          <p:nvPr/>
        </p:nvGrpSpPr>
        <p:grpSpPr>
          <a:xfrm>
            <a:off x="8913812" y="4999257"/>
            <a:ext cx="2782199" cy="1477743"/>
            <a:chOff x="998778" y="2709000"/>
            <a:chExt cx="7687634" cy="3510730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4" cstate="screen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778" y="2709000"/>
              <a:ext cx="7687634" cy="351073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0" name="TextBox 9"/>
            <p:cNvSpPr txBox="1"/>
            <p:nvPr/>
          </p:nvSpPr>
          <p:spPr>
            <a:xfrm rot="20809149">
              <a:off x="1554370" y="4030665"/>
              <a:ext cx="6576452" cy="1327851"/>
            </a:xfrm>
            <a:prstGeom prst="rect">
              <a:avLst/>
            </a:prstGeom>
            <a:noFill/>
          </p:spPr>
          <p:txBody>
            <a:bodyPr wrap="none" rtlCol="0">
              <a:prstTxWarp prst="textCascadeUp">
                <a:avLst/>
              </a:prstTxWarp>
              <a:spAutoFit/>
            </a:bodyPr>
            <a:lstStyle/>
            <a:p>
              <a:r>
                <a:rPr lang="en-US" sz="10700" b="1" dirty="0" smtClean="0">
                  <a:ln w="3175">
                    <a:solidFill>
                      <a:srgbClr val="FFFFFF">
                        <a:alpha val="50000"/>
                      </a:srgbClr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  <a:alpha val="49804"/>
                    </a:schemeClr>
                  </a:solidFill>
                  <a:effectLst>
                    <a:outerShdw blurRad="88900" sx="102000" sy="102000" algn="ctr" rotWithShape="0">
                      <a:prstClr val="black"/>
                    </a:outerShdw>
                  </a:effectLst>
                </a:rPr>
                <a:t>SPA with AngularJS</a:t>
              </a:r>
              <a:endParaRPr lang="en-US" sz="10700" b="1" dirty="0">
                <a:ln w="3175">
                  <a:solidFill>
                    <a:srgbClr val="FFFFFF">
                      <a:alpha val="50000"/>
                    </a:srgb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  <a:alpha val="49804"/>
                  </a:schemeClr>
                </a:solidFill>
                <a:effectLst>
                  <a:outerShdw blurRad="88900" sx="102000" sy="102000" algn="ctr" rotWithShape="0">
                    <a:prstClr val="black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1169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https://softuni.bg/courses/spa-applications-angularjs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 err="1"/>
              <a:t>AngularJS</a:t>
            </a:r>
            <a:r>
              <a:rPr lang="en-US" dirty="0"/>
              <a:t> Directives</a:t>
            </a:r>
          </a:p>
        </p:txBody>
      </p:sp>
      <p:pic>
        <p:nvPicPr>
          <p:cNvPr id="4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8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11" name="Picture 10">
            <a:hlinkClick r:id="rId14"/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38" y="5463746"/>
            <a:ext cx="3096656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12" name="Picture 11">
            <a:hlinkClick r:id="rId16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011" y="5570496"/>
            <a:ext cx="2947601" cy="568632"/>
          </a:xfrm>
          <a:prstGeom prst="roundRect">
            <a:avLst>
              <a:gd name="adj" fmla="val 3159"/>
            </a:avLst>
          </a:prstGeom>
        </p:spPr>
      </p:pic>
      <p:pic>
        <p:nvPicPr>
          <p:cNvPr id="13" name="Picture 12">
            <a:hlinkClick r:id="rId18"/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535" y="5463746"/>
            <a:ext cx="1451877" cy="784654"/>
          </a:xfrm>
          <a:prstGeom prst="roundRect">
            <a:avLst>
              <a:gd name="adj" fmla="val 2953"/>
            </a:avLst>
          </a:prstGeom>
        </p:spPr>
      </p:pic>
      <p:pic>
        <p:nvPicPr>
          <p:cNvPr id="14" name="Picture 13">
            <a:hlinkClick r:id="rId20"/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214" y="5461225"/>
            <a:ext cx="2551399" cy="787175"/>
          </a:xfrm>
          <a:prstGeom prst="roundRect">
            <a:avLst>
              <a:gd name="adj" fmla="val 2953"/>
            </a:avLst>
          </a:prstGeom>
        </p:spPr>
      </p:pic>
    </p:spTree>
    <p:extLst>
      <p:ext uri="{BB962C8B-B14F-4D97-AF65-F5344CB8AC3E}">
        <p14:creationId xmlns:p14="http://schemas.microsoft.com/office/powerpoint/2010/main" val="193789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SPA with AngularJS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8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Autofit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600" dirty="0" smtClean="0"/>
              <a:t>What is Directive?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600" dirty="0" smtClean="0"/>
              <a:t>Uses for Directives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600" dirty="0" smtClean="0"/>
              <a:t>Creating Directives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600" dirty="0" smtClean="0"/>
              <a:t>Isolating Directive Scope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600" dirty="0" smtClean="0"/>
              <a:t>Handling Events with Directives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600" dirty="0" smtClean="0"/>
              <a:t>Using Controllers with Directives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600" dirty="0" smtClean="0"/>
              <a:t>Using jQuery in Directives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0284" y="1295400"/>
            <a:ext cx="2225254" cy="2225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296" y="2870452"/>
            <a:ext cx="4501230" cy="450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99340" y="5123000"/>
            <a:ext cx="8938472" cy="820600"/>
          </a:xfrm>
        </p:spPr>
        <p:txBody>
          <a:bodyPr/>
          <a:lstStyle/>
          <a:p>
            <a:r>
              <a:rPr lang="en-GB" dirty="0" smtClean="0"/>
              <a:t>What is a Directive in Angular?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832" y="1981200"/>
            <a:ext cx="8569488" cy="234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81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600" dirty="0" smtClean="0">
                <a:solidFill>
                  <a:schemeClr val="tx2">
                    <a:lumMod val="75000"/>
                  </a:schemeClr>
                </a:solidFill>
              </a:rPr>
              <a:t>Directives</a:t>
            </a:r>
            <a:r>
              <a:rPr lang="en-GB" sz="3600" dirty="0" smtClean="0"/>
              <a:t> == markers on a DOM element</a:t>
            </a:r>
          </a:p>
          <a:p>
            <a:pPr lvl="1"/>
            <a:r>
              <a:rPr lang="en-GB" sz="3400" dirty="0" smtClean="0"/>
              <a:t>Attribute / element name / CSS class / comment</a:t>
            </a:r>
          </a:p>
          <a:p>
            <a:pPr lvl="1"/>
            <a:r>
              <a:rPr lang="en-GB" sz="3400" dirty="0" smtClean="0"/>
              <a:t>E.g. </a:t>
            </a:r>
            <a:r>
              <a:rPr lang="en-GB" sz="34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ng-view</a:t>
            </a:r>
            <a:r>
              <a:rPr lang="en-GB" sz="3400" dirty="0" smtClean="0"/>
              <a:t>, </a:t>
            </a:r>
            <a:r>
              <a:rPr lang="en-GB" sz="34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ng-model</a:t>
            </a:r>
            <a:r>
              <a:rPr lang="en-GB" sz="3400" dirty="0" smtClean="0"/>
              <a:t>, </a:t>
            </a:r>
            <a:r>
              <a:rPr lang="en-GB" sz="34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ng-bind</a:t>
            </a:r>
            <a:r>
              <a:rPr lang="en-GB" sz="3400" dirty="0" smtClean="0"/>
              <a:t>, </a:t>
            </a:r>
            <a:r>
              <a:rPr lang="en-GB" sz="34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ng-class</a:t>
            </a:r>
            <a:r>
              <a:rPr lang="en-GB" sz="3400" dirty="0" smtClean="0"/>
              <a:t>, …</a:t>
            </a:r>
          </a:p>
          <a:p>
            <a:r>
              <a:rPr lang="en-GB" sz="3600" dirty="0" smtClean="0"/>
              <a:t>Extends the standard HTML behaviour</a:t>
            </a:r>
          </a:p>
          <a:p>
            <a:pPr lvl="1"/>
            <a:r>
              <a:rPr lang="en-GB" sz="3400" dirty="0" smtClean="0"/>
              <a:t>Can define domain-specific tags (e.g. </a:t>
            </a:r>
            <a:r>
              <a:rPr lang="en-GB" sz="34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&lt;order&gt;&lt;/order&gt;</a:t>
            </a:r>
            <a:r>
              <a:rPr lang="en-GB" sz="3400" dirty="0" smtClean="0"/>
              <a:t>)</a:t>
            </a:r>
          </a:p>
          <a:p>
            <a:pPr lvl="1"/>
            <a:r>
              <a:rPr lang="en-GB" sz="3400" dirty="0" smtClean="0"/>
              <a:t>Easier to read the HTML code</a:t>
            </a:r>
          </a:p>
          <a:p>
            <a:pPr lvl="1"/>
            <a:r>
              <a:rPr lang="en-GB" sz="3400" dirty="0"/>
              <a:t>Cross-browser </a:t>
            </a:r>
            <a:r>
              <a:rPr lang="en-GB" sz="3400" dirty="0" smtClean="0"/>
              <a:t>"web components" functionality</a:t>
            </a:r>
            <a:endParaRPr lang="en-GB" sz="3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 Directive?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4149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800" dirty="0" smtClean="0"/>
              <a:t>Custom elements</a:t>
            </a:r>
          </a:p>
          <a:p>
            <a:pPr lvl="1"/>
            <a:r>
              <a:rPr lang="en-GB" sz="3600" dirty="0" smtClean="0"/>
              <a:t>E.g. </a:t>
            </a:r>
            <a:r>
              <a:rPr lang="en-GB" sz="36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&lt;div ad-box&gt;…&lt;/div&gt;</a:t>
            </a:r>
          </a:p>
          <a:p>
            <a:r>
              <a:rPr lang="en-GB" sz="3800" dirty="0" smtClean="0"/>
              <a:t>Custom events</a:t>
            </a:r>
          </a:p>
          <a:p>
            <a:pPr lvl="1"/>
            <a:r>
              <a:rPr lang="en-GB" sz="3600" dirty="0" smtClean="0"/>
              <a:t>E.g. define </a:t>
            </a:r>
            <a:r>
              <a:rPr lang="en-GB" sz="36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onclear</a:t>
            </a:r>
            <a:r>
              <a:rPr lang="en-GB" sz="3600" dirty="0" smtClean="0"/>
              <a:t> event</a:t>
            </a:r>
          </a:p>
          <a:p>
            <a:r>
              <a:rPr lang="en-GB" sz="3800" dirty="0" smtClean="0"/>
              <a:t>Observe and react to changes</a:t>
            </a:r>
          </a:p>
          <a:p>
            <a:pPr lvl="1"/>
            <a:r>
              <a:rPr lang="en-GB" sz="3600" dirty="0" smtClean="0"/>
              <a:t>E.g. make and uppercase-only input field</a:t>
            </a:r>
            <a:endParaRPr lang="en-GB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Uses of Directives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7992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088284" y="5427800"/>
            <a:ext cx="9959128" cy="820600"/>
          </a:xfrm>
        </p:spPr>
        <p:txBody>
          <a:bodyPr/>
          <a:lstStyle/>
          <a:p>
            <a:r>
              <a:rPr lang="en-GB" dirty="0" smtClean="0"/>
              <a:t>Defining Directives in Angular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842" y="1410917"/>
            <a:ext cx="8535140" cy="3542083"/>
          </a:xfrm>
          <a:prstGeom prst="rect">
            <a:avLst/>
          </a:prstGeom>
          <a:scene3d>
            <a:camera prst="perspectiveAbove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733836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Creating Directives</a:t>
            </a:r>
            <a:endParaRPr lang="en-GB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68524" y="1409774"/>
            <a:ext cx="8458200" cy="29546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app.directive('myDirective', function() 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restrict: 'A',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replace: true,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templateUrl: 'templates/myDirective.html'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68524" y="4893988"/>
            <a:ext cx="8458200" cy="8002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ng-model="text" /&gt;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&lt;div&gt;{{ text }}&lt;/div&gt;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168524" y="6223766"/>
            <a:ext cx="84582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my-directive&gt;&lt;/div&gt;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36553" y="880215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Directive</a:t>
            </a:r>
            <a:endParaRPr lang="en-GB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9153210" y="4361472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Template</a:t>
            </a:r>
            <a:endParaRPr lang="en-GB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9636255" y="5705248"/>
            <a:ext cx="1040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HTML</a:t>
            </a:r>
            <a:endParaRPr lang="en-GB" sz="2800" dirty="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075612" y="1524001"/>
            <a:ext cx="3124200" cy="1523999"/>
          </a:xfrm>
          <a:prstGeom prst="wedgeRoundRectCallout">
            <a:avLst>
              <a:gd name="adj1" fmla="val -151748"/>
              <a:gd name="adj2" fmla="val 845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'E‘: Element,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'A‘: Attribute,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'C‘: Class,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'M‘: Comment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227012" y="2133600"/>
            <a:ext cx="2133600" cy="1176429"/>
          </a:xfrm>
          <a:prstGeom prst="wedgeRoundRectCallout">
            <a:avLst>
              <a:gd name="adj1" fmla="val 66173"/>
              <a:gd name="adj2" fmla="val 14251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Replace element with the template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66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46212" y="4924040"/>
            <a:ext cx="8938472" cy="820600"/>
          </a:xfrm>
        </p:spPr>
        <p:txBody>
          <a:bodyPr/>
          <a:lstStyle/>
          <a:p>
            <a:r>
              <a:rPr lang="en-GB" dirty="0"/>
              <a:t>Defining Directives in Angular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446212" y="5788744"/>
            <a:ext cx="8938472" cy="688256"/>
          </a:xfrm>
        </p:spPr>
        <p:txBody>
          <a:bodyPr/>
          <a:lstStyle/>
          <a:p>
            <a:r>
              <a:rPr lang="en-GB" dirty="0" smtClean="0"/>
              <a:t>Live Demo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308" y="1190240"/>
            <a:ext cx="8535140" cy="3542083"/>
          </a:xfrm>
          <a:prstGeom prst="rect">
            <a:avLst/>
          </a:prstGeom>
          <a:scene3d>
            <a:camera prst="perspectiveAbove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47035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can only use </a:t>
            </a:r>
            <a:r>
              <a:rPr lang="en-GB" dirty="0" smtClean="0"/>
              <a:t>directive </a:t>
            </a:r>
            <a:r>
              <a:rPr lang="en-GB" dirty="0"/>
              <a:t>once within a given </a:t>
            </a:r>
            <a:r>
              <a:rPr lang="en-GB" dirty="0" smtClean="0"/>
              <a:t>scope</a:t>
            </a:r>
          </a:p>
          <a:p>
            <a:r>
              <a:rPr lang="en-GB" dirty="0" smtClean="0"/>
              <a:t>Directives use parent scope</a:t>
            </a:r>
          </a:p>
          <a:p>
            <a:r>
              <a:rPr lang="en-GB" dirty="0" smtClean="0"/>
              <a:t>We can create new scope (isolated scope)</a:t>
            </a:r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Isolating Directive Scope</a:t>
            </a:r>
            <a:endParaRPr lang="en-GB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41412" y="3429000"/>
            <a:ext cx="9909176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app.directive('adBox', function () 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{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</a:t>
            </a:r>
            <a:endParaRPr lang="en-US" sz="20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templateUrl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'/templates/directives/adBox.html',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scope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ad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"=" }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}});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41412" y="5953413"/>
            <a:ext cx="9909176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ad-box ad=ad&gt;&lt;/div&gt;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233020" y="4903305"/>
            <a:ext cx="3833192" cy="648428"/>
          </a:xfrm>
          <a:prstGeom prst="wedgeRoundRectCallout">
            <a:avLst>
              <a:gd name="adj1" fmla="val -70519"/>
              <a:gd name="adj2" fmla="val -46725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Isolated scope: '&amp;', '@', '='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79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661</Words>
  <Application>Microsoft Office PowerPoint</Application>
  <PresentationFormat>Custom</PresentationFormat>
  <Paragraphs>144</Paragraphs>
  <Slides>17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Consolas</vt:lpstr>
      <vt:lpstr>Wingdings</vt:lpstr>
      <vt:lpstr>Wingdings 2</vt:lpstr>
      <vt:lpstr>SoftUni 16x9</vt:lpstr>
      <vt:lpstr>AngularJS Directives</vt:lpstr>
      <vt:lpstr>Table of Contents</vt:lpstr>
      <vt:lpstr>What is a Directive in Angular?</vt:lpstr>
      <vt:lpstr>What is a Directive?</vt:lpstr>
      <vt:lpstr>Uses of Directives</vt:lpstr>
      <vt:lpstr>Defining Directives in Angular</vt:lpstr>
      <vt:lpstr>Creating Directives</vt:lpstr>
      <vt:lpstr>Defining Directives in Angular</vt:lpstr>
      <vt:lpstr>Isolating Directive Scope</vt:lpstr>
      <vt:lpstr>Isolation Directive Scope</vt:lpstr>
      <vt:lpstr>Using Controllers with Directives</vt:lpstr>
      <vt:lpstr>Handling Events with Directives</vt:lpstr>
      <vt:lpstr>Using jQuery in Directives</vt:lpstr>
      <vt:lpstr>Summary</vt:lpstr>
      <vt:lpstr>AngularJS Directives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 Directives</dc:title>
  <dc:subject>Software Development Course</dc:subject>
  <dc:creator/>
  <cp:keywords>JavaScript, JS, programming, SoftUni, Software University, programming, software development, software engineering, course, Web development, SPA Applications, AngularJS, directives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2015-05-14T21:49:32Z</dcterms:modified>
  <cp:category>JavaScript, JS, programming, SPA Applications, AngularJS, directives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