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0058400" cx="7772400"/>
  <p:notesSz cx="7772400" cy="10058400"/>
  <p:embeddedFontLst>
    <p:embeddedFont>
      <p:font typeface="Comforta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9" roundtripDataSignature="AMtx7miJHO5x2ldMuje42Z/o3VNx8w4b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omfortaa-regular.fntdata"/><Relationship Id="rId8" Type="http://schemas.openxmlformats.org/officeDocument/2006/relationships/font" Target="fonts/Comfortaa-bold.fntdata"/><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3"/>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4"/>
          <p:cNvSpPr txBox="1"/>
          <p:nvPr>
            <p:ph type="ctrTitle"/>
          </p:nvPr>
        </p:nvSpPr>
        <p:spPr>
          <a:xfrm>
            <a:off x="582930" y="3118104"/>
            <a:ext cx="6606540" cy="211226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 type="subTitle"/>
          </p:nvPr>
        </p:nvSpPr>
        <p:spPr>
          <a:xfrm>
            <a:off x="1165860" y="5632704"/>
            <a:ext cx="5440680" cy="2514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5"/>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6"/>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 type="body"/>
          </p:nvPr>
        </p:nvSpPr>
        <p:spPr>
          <a:xfrm>
            <a:off x="388620" y="2313432"/>
            <a:ext cx="3380994" cy="66385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6"/>
          <p:cNvSpPr txBox="1"/>
          <p:nvPr>
            <p:ph idx="2" type="body"/>
          </p:nvPr>
        </p:nvSpPr>
        <p:spPr>
          <a:xfrm>
            <a:off x="4002786" y="2313432"/>
            <a:ext cx="3380994" cy="66385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6"/>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7"/>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3086100" y="431800"/>
            <a:ext cx="4680585" cy="9626600"/>
          </a:xfrm>
          <a:custGeom>
            <a:rect b="b" l="l" r="r" t="t"/>
            <a:pathLst>
              <a:path extrusionOk="0" h="9626600" w="4680584">
                <a:moveTo>
                  <a:pt x="4680584" y="0"/>
                </a:moveTo>
                <a:lnTo>
                  <a:pt x="0" y="0"/>
                </a:lnTo>
                <a:lnTo>
                  <a:pt x="0" y="9626600"/>
                </a:lnTo>
                <a:lnTo>
                  <a:pt x="4680584" y="9626600"/>
                </a:lnTo>
                <a:lnTo>
                  <a:pt x="4680584"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2"/>
          <p:cNvSpPr txBox="1"/>
          <p:nvPr>
            <p:ph type="title"/>
          </p:nvPr>
        </p:nvSpPr>
        <p:spPr>
          <a:xfrm>
            <a:off x="388620" y="402336"/>
            <a:ext cx="6995160" cy="160934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body"/>
          </p:nvPr>
        </p:nvSpPr>
        <p:spPr>
          <a:xfrm>
            <a:off x="388620" y="2313432"/>
            <a:ext cx="6995160" cy="663854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2"/>
          <p:cNvSpPr txBox="1"/>
          <p:nvPr>
            <p:ph idx="11" type="ftr"/>
          </p:nvPr>
        </p:nvSpPr>
        <p:spPr>
          <a:xfrm>
            <a:off x="2642616" y="9354312"/>
            <a:ext cx="2487168" cy="50292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
          <p:cNvSpPr txBox="1"/>
          <p:nvPr>
            <p:ph idx="10" type="dt"/>
          </p:nvPr>
        </p:nvSpPr>
        <p:spPr>
          <a:xfrm>
            <a:off x="388620" y="9354312"/>
            <a:ext cx="1787652" cy="50292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2" type="sldNum"/>
          </p:nvPr>
        </p:nvSpPr>
        <p:spPr>
          <a:xfrm>
            <a:off x="5596128" y="9354312"/>
            <a:ext cx="1787652" cy="50292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p:nvPr/>
        </p:nvSpPr>
        <p:spPr>
          <a:xfrm>
            <a:off x="0" y="-76200"/>
            <a:ext cx="3043800" cy="78612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 name="Google Shape;45;p1"/>
          <p:cNvSpPr/>
          <p:nvPr/>
        </p:nvSpPr>
        <p:spPr>
          <a:xfrm rot="10800000">
            <a:off x="288450" y="-100350"/>
            <a:ext cx="2495700" cy="3480300"/>
          </a:xfrm>
          <a:prstGeom prst="round2SameRect">
            <a:avLst>
              <a:gd fmla="val 48447" name="adj1"/>
              <a:gd fmla="val 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 name="Google Shape;46;p1"/>
          <p:cNvSpPr/>
          <p:nvPr/>
        </p:nvSpPr>
        <p:spPr>
          <a:xfrm>
            <a:off x="2914400" y="-141100"/>
            <a:ext cx="4857900" cy="102192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133200" y="3441900"/>
            <a:ext cx="2806200" cy="4343100"/>
          </a:xfrm>
          <a:prstGeom prst="rect">
            <a:avLst/>
          </a:prstGeom>
          <a:noFill/>
          <a:ln>
            <a:noFill/>
          </a:ln>
        </p:spPr>
        <p:txBody>
          <a:bodyPr anchorCtr="0" anchor="t" bIns="0" lIns="0" spcFirstLastPara="1" rIns="0" wrap="square" tIns="69200">
            <a:spAutoFit/>
          </a:bodyPr>
          <a:lstStyle/>
          <a:p>
            <a:pPr indent="0" lvl="0" marL="57785" marR="50165" rtl="0" algn="ctr">
              <a:lnSpc>
                <a:spcPct val="110500"/>
              </a:lnSpc>
              <a:spcBef>
                <a:spcPts val="800"/>
              </a:spcBef>
              <a:spcAft>
                <a:spcPts val="0"/>
              </a:spcAft>
              <a:buClr>
                <a:srgbClr val="000000"/>
              </a:buClr>
              <a:buSzPts val="1100"/>
              <a:buFont typeface="Arial"/>
              <a:buNone/>
            </a:pPr>
            <a:r>
              <a:t>Bilingual front-end technician &amp; web developer with hands-on experience building sites, automating workflows (Zapier), and leading onboarding/support teams. Comfortable owning CRM setups, troubleshooting PCs remotely, and resolving high-volume chat/ticket queues. Known for clear communication and a builder’s mindset; ready to contribute to a fast-moving team.</a:t>
            </a:r>
            <a:endParaRPr b="0" i="0" sz="900" u="none" cap="none" strike="noStrike">
              <a:solidFill>
                <a:schemeClr val="lt1"/>
              </a:solidFill>
              <a:latin typeface="Comfortaa"/>
              <a:ea typeface="Comfortaa"/>
              <a:cs typeface="Comfortaa"/>
              <a:sym typeface="Comfortaa"/>
            </a:endParaRPr>
          </a:p>
          <a:p>
            <a:pPr indent="0" lvl="0" marL="57785" marR="50165" rtl="0" algn="ctr">
              <a:lnSpc>
                <a:spcPct val="110500"/>
              </a:lnSpc>
              <a:spcBef>
                <a:spcPts val="800"/>
              </a:spcBef>
              <a:spcAft>
                <a:spcPts val="0"/>
              </a:spcAft>
              <a:buClr>
                <a:schemeClr val="dk1"/>
              </a:buClr>
              <a:buSzPts val="1100"/>
              <a:buFont typeface="Arial"/>
              <a:buNone/>
            </a:pPr>
            <a:r>
              <a:rPr b="0" i="0" lang="en-US" sz="900" u="none" cap="none" strike="noStrike">
                <a:solidFill>
                  <a:schemeClr val="lt1"/>
                </a:solidFill>
                <a:latin typeface="Comfortaa"/>
                <a:ea typeface="Comfortaa"/>
                <a:cs typeface="Comfortaa"/>
                <a:sym typeface="Comfortaa"/>
              </a:rPr>
              <a:t>I've always been organized and responsible, but these qualities always felt like a burden to me until I got my first job as a virtual assistant, I was able to experience the fantastic feeling of getting projects completed in a reasonable time, working, and organizing different tasks and projects for my clients to meet the end goals. Nothing like getting all the checkboxes completed!</a:t>
            </a:r>
            <a:endParaRPr b="0" i="0" sz="900" u="none" cap="none" strike="noStrike">
              <a:solidFill>
                <a:schemeClr val="lt1"/>
              </a:solidFill>
              <a:latin typeface="Comfortaa"/>
              <a:ea typeface="Comfortaa"/>
              <a:cs typeface="Comfortaa"/>
              <a:sym typeface="Comfortaa"/>
            </a:endParaRPr>
          </a:p>
          <a:p>
            <a:pPr indent="0" lvl="0" marL="57785" marR="50165" rtl="0" algn="ctr">
              <a:lnSpc>
                <a:spcPct val="110500"/>
              </a:lnSpc>
              <a:spcBef>
                <a:spcPts val="800"/>
              </a:spcBef>
              <a:spcAft>
                <a:spcPts val="0"/>
              </a:spcAft>
              <a:buClr>
                <a:schemeClr val="dk1"/>
              </a:buClr>
              <a:buSzPts val="1100"/>
              <a:buFont typeface="Arial"/>
              <a:buNone/>
            </a:pPr>
            <a:r>
              <a:rPr b="0" i="0" lang="en-US" sz="900" u="none" cap="none" strike="noStrike">
                <a:solidFill>
                  <a:schemeClr val="lt1"/>
                </a:solidFill>
                <a:latin typeface="Comfortaa"/>
                <a:ea typeface="Comfortaa"/>
                <a:cs typeface="Comfortaa"/>
                <a:sym typeface="Comfortaa"/>
              </a:rPr>
              <a:t>I've learned a lot from leading as well as following leads and having the opportunity to communicate with different clients from different countries and cultures. All these experiences have taught me the importance of empathy and clear communication when it comes to teamwork.</a:t>
            </a:r>
            <a:endParaRPr b="0" i="0" sz="900" u="none" cap="none" strike="noStrike">
              <a:solidFill>
                <a:schemeClr val="lt1"/>
              </a:solidFill>
              <a:latin typeface="Comfortaa"/>
              <a:ea typeface="Comfortaa"/>
              <a:cs typeface="Comfortaa"/>
              <a:sym typeface="Comfortaa"/>
            </a:endParaRPr>
          </a:p>
          <a:p>
            <a:pPr indent="0" lvl="0" marL="0" marR="50165" rtl="0" algn="l">
              <a:lnSpc>
                <a:spcPct val="110500"/>
              </a:lnSpc>
              <a:spcBef>
                <a:spcPts val="800"/>
              </a:spcBef>
              <a:spcAft>
                <a:spcPts val="0"/>
              </a:spcAft>
              <a:buClr>
                <a:srgbClr val="000000"/>
              </a:buClr>
              <a:buSzPts val="1100"/>
              <a:buFont typeface="Arial"/>
              <a:buNone/>
            </a:pPr>
            <a:r>
              <a:t/>
            </a:r>
            <a:endParaRPr b="0" i="0" sz="900" u="none" cap="none" strike="noStrike">
              <a:solidFill>
                <a:schemeClr val="lt1"/>
              </a:solidFill>
              <a:latin typeface="Comfortaa"/>
              <a:ea typeface="Comfortaa"/>
              <a:cs typeface="Comfortaa"/>
              <a:sym typeface="Comfortaa"/>
            </a:endParaRPr>
          </a:p>
        </p:txBody>
      </p:sp>
      <p:sp>
        <p:nvSpPr>
          <p:cNvPr id="48" name="Google Shape;48;p1"/>
          <p:cNvSpPr txBox="1"/>
          <p:nvPr/>
        </p:nvSpPr>
        <p:spPr>
          <a:xfrm>
            <a:off x="474591" y="8038992"/>
            <a:ext cx="24123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lang="en-US" sz="1000">
                <a:solidFill>
                  <a:srgbClr val="7E7E7E"/>
                </a:solidFill>
                <a:latin typeface="Comfortaa"/>
                <a:ea typeface="Comfortaa"/>
                <a:cs typeface="Comfortaa"/>
                <a:sym typeface="Comfortaa"/>
              </a:rPr>
              <a:t>franciscovaquero93@gmail.com</a:t>
            </a:r>
            <a:r>
              <a:rPr b="0" i="0" lang="en-US" sz="1000" u="none" cap="none" strike="noStrike">
                <a:solidFill>
                  <a:srgbClr val="7E7E7E"/>
                </a:solidFill>
                <a:latin typeface="Comfortaa"/>
                <a:ea typeface="Comfortaa"/>
                <a:cs typeface="Comfortaa"/>
                <a:sym typeface="Comfortaa"/>
              </a:rPr>
              <a:t> </a:t>
            </a:r>
            <a:endParaRPr b="0" i="0" sz="1000" u="none" cap="none" strike="noStrike">
              <a:solidFill>
                <a:srgbClr val="000000"/>
              </a:solidFill>
              <a:latin typeface="Comfortaa"/>
              <a:ea typeface="Comfortaa"/>
              <a:cs typeface="Comfortaa"/>
              <a:sym typeface="Comfortaa"/>
            </a:endParaRPr>
          </a:p>
        </p:txBody>
      </p:sp>
      <p:sp>
        <p:nvSpPr>
          <p:cNvPr id="49" name="Google Shape;49;p1"/>
          <p:cNvSpPr txBox="1"/>
          <p:nvPr/>
        </p:nvSpPr>
        <p:spPr>
          <a:xfrm>
            <a:off x="474601" y="8426950"/>
            <a:ext cx="24123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US" sz="1000" u="none" cap="none" strike="noStrike">
                <a:solidFill>
                  <a:srgbClr val="7E7E7E"/>
                </a:solidFill>
                <a:latin typeface="Comfortaa"/>
                <a:ea typeface="Comfortaa"/>
                <a:cs typeface="Comfortaa"/>
                <a:sym typeface="Comfortaa"/>
              </a:rPr>
              <a:t>Antiguo Cuscatlan, El Salvador.</a:t>
            </a:r>
            <a:endParaRPr b="0" i="0" sz="1000" u="none" cap="none" strike="noStrike">
              <a:solidFill>
                <a:srgbClr val="000000"/>
              </a:solidFill>
              <a:latin typeface="Comfortaa"/>
              <a:ea typeface="Comfortaa"/>
              <a:cs typeface="Comfortaa"/>
              <a:sym typeface="Comfortaa"/>
            </a:endParaRPr>
          </a:p>
        </p:txBody>
      </p:sp>
      <p:sp>
        <p:nvSpPr>
          <p:cNvPr id="50" name="Google Shape;50;p1"/>
          <p:cNvSpPr txBox="1"/>
          <p:nvPr/>
        </p:nvSpPr>
        <p:spPr>
          <a:xfrm>
            <a:off x="472956" y="8814883"/>
            <a:ext cx="11310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b="0" i="0" lang="en-US" sz="1000" u="none" cap="none" strike="noStrike">
                <a:solidFill>
                  <a:srgbClr val="7E7E7E"/>
                </a:solidFill>
                <a:latin typeface="Comfortaa"/>
                <a:ea typeface="Comfortaa"/>
                <a:cs typeface="Comfortaa"/>
                <a:sym typeface="Comfortaa"/>
              </a:rPr>
              <a:t>+503 7335 4418</a:t>
            </a:r>
            <a:endParaRPr b="0" i="0" sz="1000" u="none" cap="none" strike="noStrike">
              <a:solidFill>
                <a:srgbClr val="000000"/>
              </a:solidFill>
              <a:latin typeface="Comfortaa"/>
              <a:ea typeface="Comfortaa"/>
              <a:cs typeface="Comfortaa"/>
              <a:sym typeface="Comfortaa"/>
            </a:endParaRPr>
          </a:p>
        </p:txBody>
      </p:sp>
      <p:sp>
        <p:nvSpPr>
          <p:cNvPr id="51" name="Google Shape;51;p1"/>
          <p:cNvSpPr txBox="1"/>
          <p:nvPr/>
        </p:nvSpPr>
        <p:spPr>
          <a:xfrm>
            <a:off x="472947" y="9237388"/>
            <a:ext cx="2415600" cy="166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lang="en-US" sz="1000">
                <a:solidFill>
                  <a:srgbClr val="7E7E7E"/>
                </a:solidFill>
                <a:latin typeface="Comfortaa"/>
                <a:ea typeface="Comfortaa"/>
                <a:cs typeface="Comfortaa"/>
                <a:sym typeface="Comfortaa"/>
              </a:rPr>
              <a:t>franciscojavier.vaqueroguardado</a:t>
            </a:r>
            <a:endParaRPr b="0" i="0" sz="1000" u="none" cap="none" strike="noStrike">
              <a:solidFill>
                <a:srgbClr val="000000"/>
              </a:solidFill>
              <a:latin typeface="Comfortaa"/>
              <a:ea typeface="Comfortaa"/>
              <a:cs typeface="Comfortaa"/>
              <a:sym typeface="Comfortaa"/>
            </a:endParaRPr>
          </a:p>
        </p:txBody>
      </p:sp>
      <p:sp>
        <p:nvSpPr>
          <p:cNvPr id="52" name="Google Shape;52;p1"/>
          <p:cNvSpPr txBox="1"/>
          <p:nvPr/>
        </p:nvSpPr>
        <p:spPr>
          <a:xfrm>
            <a:off x="3189750" y="8016525"/>
            <a:ext cx="15348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1C4587"/>
                </a:solidFill>
                <a:latin typeface="Comfortaa"/>
                <a:ea typeface="Comfortaa"/>
                <a:cs typeface="Comfortaa"/>
                <a:sym typeface="Comfortaa"/>
              </a:rPr>
              <a:t>SKILLS:</a:t>
            </a:r>
            <a:endParaRPr b="0" i="0" sz="1800" u="none" cap="none" strike="noStrike">
              <a:solidFill>
                <a:srgbClr val="1C4587"/>
              </a:solidFill>
              <a:latin typeface="Comfortaa"/>
              <a:ea typeface="Comfortaa"/>
              <a:cs typeface="Comfortaa"/>
              <a:sym typeface="Comfortaa"/>
            </a:endParaRPr>
          </a:p>
        </p:txBody>
      </p:sp>
      <p:sp>
        <p:nvSpPr>
          <p:cNvPr id="53" name="Google Shape;53;p1"/>
          <p:cNvSpPr txBox="1"/>
          <p:nvPr/>
        </p:nvSpPr>
        <p:spPr>
          <a:xfrm>
            <a:off x="3189650" y="8811995"/>
            <a:ext cx="1050300" cy="24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900"/>
              <a:buFont typeface="Arial"/>
              <a:buNone/>
            </a:pPr>
            <a:r>
              <a:rPr b="0" i="0" lang="en-US" sz="900" u="none" cap="none" strike="noStrike">
                <a:solidFill>
                  <a:srgbClr val="252525"/>
                </a:solidFill>
                <a:latin typeface="Comfortaa"/>
                <a:ea typeface="Comfortaa"/>
                <a:cs typeface="Comfortaa"/>
                <a:sym typeface="Comfortaa"/>
              </a:rPr>
              <a:t>Microsoft Office</a:t>
            </a:r>
            <a:endParaRPr b="0" i="0" sz="900" u="none" cap="none" strike="noStrike">
              <a:solidFill>
                <a:schemeClr val="dk1"/>
              </a:solidFill>
              <a:latin typeface="Comfortaa"/>
              <a:ea typeface="Comfortaa"/>
              <a:cs typeface="Comfortaa"/>
              <a:sym typeface="Comfortaa"/>
            </a:endParaRPr>
          </a:p>
          <a:p>
            <a:pPr indent="0" lvl="0" marL="12700" marR="0" rtl="0" algn="l">
              <a:lnSpc>
                <a:spcPct val="100000"/>
              </a:lnSpc>
              <a:spcBef>
                <a:spcPts val="0"/>
              </a:spcBef>
              <a:spcAft>
                <a:spcPts val="0"/>
              </a:spcAft>
              <a:buClr>
                <a:srgbClr val="000000"/>
              </a:buClr>
              <a:buSzPts val="900"/>
              <a:buFont typeface="Arial"/>
              <a:buNone/>
            </a:pPr>
            <a:r>
              <a:t>(Google Workspace)</a:t>
            </a:r>
            <a:endParaRPr b="0" i="0" sz="600" u="none" cap="none" strike="noStrike">
              <a:solidFill>
                <a:srgbClr val="000000"/>
              </a:solidFill>
              <a:latin typeface="Comfortaa"/>
              <a:ea typeface="Comfortaa"/>
              <a:cs typeface="Comfortaa"/>
              <a:sym typeface="Comfortaa"/>
            </a:endParaRPr>
          </a:p>
        </p:txBody>
      </p:sp>
      <p:sp>
        <p:nvSpPr>
          <p:cNvPr id="54" name="Google Shape;54;p1"/>
          <p:cNvSpPr txBox="1"/>
          <p:nvPr/>
        </p:nvSpPr>
        <p:spPr>
          <a:xfrm>
            <a:off x="3189677" y="9104600"/>
            <a:ext cx="11427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rgbClr val="252525"/>
                </a:solidFill>
                <a:latin typeface="Comfortaa"/>
                <a:ea typeface="Comfortaa"/>
                <a:cs typeface="Comfortaa"/>
                <a:sym typeface="Comfortaa"/>
              </a:rPr>
              <a:t>Web Development</a:t>
            </a:r>
            <a:endParaRPr b="0" i="0" sz="900" u="none" cap="none" strike="noStrike">
              <a:solidFill>
                <a:srgbClr val="000000"/>
              </a:solidFill>
              <a:latin typeface="Comfortaa"/>
              <a:ea typeface="Comfortaa"/>
              <a:cs typeface="Comfortaa"/>
              <a:sym typeface="Comfortaa"/>
            </a:endParaRPr>
          </a:p>
        </p:txBody>
      </p:sp>
      <p:sp>
        <p:nvSpPr>
          <p:cNvPr id="55" name="Google Shape;55;p1"/>
          <p:cNvSpPr txBox="1"/>
          <p:nvPr/>
        </p:nvSpPr>
        <p:spPr>
          <a:xfrm>
            <a:off x="3189658" y="9397217"/>
            <a:ext cx="10503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lang="en-US" sz="900">
                <a:solidFill>
                  <a:srgbClr val="252525"/>
                </a:solidFill>
                <a:latin typeface="Comfortaa"/>
                <a:ea typeface="Comfortaa"/>
                <a:cs typeface="Comfortaa"/>
                <a:sym typeface="Comfortaa"/>
              </a:rPr>
              <a:t>CSS</a:t>
            </a:r>
            <a:endParaRPr b="0" i="0" sz="900" u="none" cap="none" strike="noStrike">
              <a:solidFill>
                <a:srgbClr val="000000"/>
              </a:solidFill>
              <a:latin typeface="Comfortaa"/>
              <a:ea typeface="Comfortaa"/>
              <a:cs typeface="Comfortaa"/>
              <a:sym typeface="Comfortaa"/>
            </a:endParaRPr>
          </a:p>
        </p:txBody>
      </p:sp>
      <p:sp>
        <p:nvSpPr>
          <p:cNvPr id="56" name="Google Shape;56;p1"/>
          <p:cNvSpPr txBox="1"/>
          <p:nvPr/>
        </p:nvSpPr>
        <p:spPr>
          <a:xfrm>
            <a:off x="3189675" y="9690124"/>
            <a:ext cx="1473900" cy="428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lang="en-US" sz="900">
                <a:latin typeface="Comfortaa"/>
                <a:ea typeface="Comfortaa"/>
                <a:cs typeface="Comfortaa"/>
                <a:sym typeface="Comfortaa"/>
              </a:rPr>
              <a:t>Zapier &amp; </a:t>
            </a:r>
            <a:endParaRPr sz="900">
              <a:latin typeface="Comfortaa"/>
              <a:ea typeface="Comfortaa"/>
              <a:cs typeface="Comfortaa"/>
              <a:sym typeface="Comfortaa"/>
            </a:endParaRPr>
          </a:p>
          <a:p>
            <a:pPr indent="0" lvl="0" marL="12700" marR="0" rtl="0" algn="l">
              <a:lnSpc>
                <a:spcPct val="100000"/>
              </a:lnSpc>
              <a:spcBef>
                <a:spcPts val="0"/>
              </a:spcBef>
              <a:spcAft>
                <a:spcPts val="0"/>
              </a:spcAft>
              <a:buClr>
                <a:srgbClr val="000000"/>
              </a:buClr>
              <a:buSzPts val="900"/>
              <a:buFont typeface="Arial"/>
              <a:buNone/>
            </a:pPr>
            <a:r>
              <a:rPr lang="en-US" sz="900">
                <a:latin typeface="Comfortaa"/>
                <a:ea typeface="Comfortaa"/>
                <a:cs typeface="Comfortaa"/>
                <a:sym typeface="Comfortaa"/>
              </a:rPr>
              <a:t>Automations</a:t>
            </a:r>
            <a:endParaRPr sz="900">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900"/>
              <a:buFont typeface="Arial"/>
              <a:buNone/>
            </a:pPr>
            <a:r>
              <a:t/>
            </a:r>
            <a:endParaRPr sz="900">
              <a:latin typeface="Comfortaa"/>
              <a:ea typeface="Comfortaa"/>
              <a:cs typeface="Comfortaa"/>
              <a:sym typeface="Comfortaa"/>
            </a:endParaRPr>
          </a:p>
        </p:txBody>
      </p:sp>
      <p:sp>
        <p:nvSpPr>
          <p:cNvPr id="57" name="Google Shape;57;p1"/>
          <p:cNvSpPr/>
          <p:nvPr/>
        </p:nvSpPr>
        <p:spPr>
          <a:xfrm>
            <a:off x="4972132" y="8794400"/>
            <a:ext cx="347296" cy="146050"/>
          </a:xfrm>
          <a:custGeom>
            <a:rect b="b" l="l" r="r" t="t"/>
            <a:pathLst>
              <a:path extrusionOk="0" h="146050" w="212089">
                <a:moveTo>
                  <a:pt x="0" y="146049"/>
                </a:moveTo>
                <a:lnTo>
                  <a:pt x="211467" y="146049"/>
                </a:lnTo>
                <a:lnTo>
                  <a:pt x="211467" y="0"/>
                </a:lnTo>
                <a:lnTo>
                  <a:pt x="0" y="0"/>
                </a:lnTo>
                <a:lnTo>
                  <a:pt x="0" y="146049"/>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1"/>
          <p:cNvSpPr/>
          <p:nvPr/>
        </p:nvSpPr>
        <p:spPr>
          <a:xfrm>
            <a:off x="4455975" y="8794400"/>
            <a:ext cx="739464" cy="146050"/>
          </a:xfrm>
          <a:custGeom>
            <a:rect b="b" l="l" r="r" t="t"/>
            <a:pathLst>
              <a:path extrusionOk="0" h="146050" w="651510">
                <a:moveTo>
                  <a:pt x="651497" y="0"/>
                </a:moveTo>
                <a:lnTo>
                  <a:pt x="0" y="0"/>
                </a:lnTo>
                <a:lnTo>
                  <a:pt x="0" y="145834"/>
                </a:lnTo>
                <a:lnTo>
                  <a:pt x="651497" y="145834"/>
                </a:lnTo>
                <a:lnTo>
                  <a:pt x="651497"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5194533" y="9095399"/>
            <a:ext cx="124460" cy="146050"/>
          </a:xfrm>
          <a:custGeom>
            <a:rect b="b" l="l" r="r" t="t"/>
            <a:pathLst>
              <a:path extrusionOk="0" h="146050" w="124460">
                <a:moveTo>
                  <a:pt x="0" y="146050"/>
                </a:moveTo>
                <a:lnTo>
                  <a:pt x="124409" y="146050"/>
                </a:lnTo>
                <a:lnTo>
                  <a:pt x="124409" y="0"/>
                </a:lnTo>
                <a:lnTo>
                  <a:pt x="0" y="0"/>
                </a:lnTo>
                <a:lnTo>
                  <a:pt x="0" y="14605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p1"/>
          <p:cNvSpPr/>
          <p:nvPr/>
        </p:nvSpPr>
        <p:spPr>
          <a:xfrm>
            <a:off x="4455977" y="9095399"/>
            <a:ext cx="739139" cy="146050"/>
          </a:xfrm>
          <a:custGeom>
            <a:rect b="b" l="l" r="r" t="t"/>
            <a:pathLst>
              <a:path extrusionOk="0" h="146050" w="739139">
                <a:moveTo>
                  <a:pt x="738555" y="0"/>
                </a:moveTo>
                <a:lnTo>
                  <a:pt x="0" y="0"/>
                </a:lnTo>
                <a:lnTo>
                  <a:pt x="0" y="145834"/>
                </a:lnTo>
                <a:lnTo>
                  <a:pt x="738555" y="145834"/>
                </a:lnTo>
                <a:lnTo>
                  <a:pt x="738555"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1"/>
          <p:cNvSpPr/>
          <p:nvPr/>
        </p:nvSpPr>
        <p:spPr>
          <a:xfrm>
            <a:off x="5074125" y="9397024"/>
            <a:ext cx="245110" cy="146050"/>
          </a:xfrm>
          <a:custGeom>
            <a:rect b="b" l="l" r="r" t="t"/>
            <a:pathLst>
              <a:path extrusionOk="0" h="146050" w="245110">
                <a:moveTo>
                  <a:pt x="0" y="146050"/>
                </a:moveTo>
                <a:lnTo>
                  <a:pt x="244817" y="146050"/>
                </a:lnTo>
                <a:lnTo>
                  <a:pt x="244817" y="0"/>
                </a:lnTo>
                <a:lnTo>
                  <a:pt x="0" y="0"/>
                </a:lnTo>
                <a:lnTo>
                  <a:pt x="0" y="14605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1"/>
          <p:cNvSpPr/>
          <p:nvPr/>
        </p:nvSpPr>
        <p:spPr>
          <a:xfrm>
            <a:off x="4455625" y="9397025"/>
            <a:ext cx="612304" cy="146050"/>
          </a:xfrm>
          <a:custGeom>
            <a:rect b="b" l="l" r="r" t="t"/>
            <a:pathLst>
              <a:path extrusionOk="0" h="146050" w="618489">
                <a:moveTo>
                  <a:pt x="618492" y="0"/>
                </a:moveTo>
                <a:lnTo>
                  <a:pt x="0" y="0"/>
                </a:lnTo>
                <a:lnTo>
                  <a:pt x="0" y="145834"/>
                </a:lnTo>
                <a:lnTo>
                  <a:pt x="618492" y="145834"/>
                </a:lnTo>
                <a:lnTo>
                  <a:pt x="618492"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 name="Google Shape;63;p1"/>
          <p:cNvSpPr/>
          <p:nvPr/>
        </p:nvSpPr>
        <p:spPr>
          <a:xfrm>
            <a:off x="4455973" y="9704375"/>
            <a:ext cx="862964" cy="146050"/>
          </a:xfrm>
          <a:custGeom>
            <a:rect b="b" l="l" r="r" t="t"/>
            <a:pathLst>
              <a:path extrusionOk="0" h="146050" w="862964">
                <a:moveTo>
                  <a:pt x="584" y="0"/>
                </a:moveTo>
                <a:lnTo>
                  <a:pt x="0" y="0"/>
                </a:lnTo>
                <a:lnTo>
                  <a:pt x="0" y="146050"/>
                </a:lnTo>
                <a:lnTo>
                  <a:pt x="584" y="146050"/>
                </a:lnTo>
                <a:lnTo>
                  <a:pt x="584" y="0"/>
                </a:lnTo>
                <a:close/>
              </a:path>
              <a:path extrusionOk="0" h="146050" w="862964">
                <a:moveTo>
                  <a:pt x="862965" y="0"/>
                </a:moveTo>
                <a:lnTo>
                  <a:pt x="729284" y="0"/>
                </a:lnTo>
                <a:lnTo>
                  <a:pt x="729284" y="146050"/>
                </a:lnTo>
                <a:lnTo>
                  <a:pt x="862965" y="146050"/>
                </a:lnTo>
                <a:lnTo>
                  <a:pt x="862965" y="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 name="Google Shape;64;p1"/>
          <p:cNvSpPr/>
          <p:nvPr/>
        </p:nvSpPr>
        <p:spPr>
          <a:xfrm>
            <a:off x="4456561" y="9704364"/>
            <a:ext cx="728979" cy="146050"/>
          </a:xfrm>
          <a:custGeom>
            <a:rect b="b" l="l" r="r" t="t"/>
            <a:pathLst>
              <a:path extrusionOk="0" h="146050" w="728979">
                <a:moveTo>
                  <a:pt x="728697" y="0"/>
                </a:moveTo>
                <a:lnTo>
                  <a:pt x="0" y="0"/>
                </a:lnTo>
                <a:lnTo>
                  <a:pt x="0" y="145834"/>
                </a:lnTo>
                <a:lnTo>
                  <a:pt x="728697" y="145834"/>
                </a:lnTo>
                <a:lnTo>
                  <a:pt x="728697"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 name="Google Shape;65;p1"/>
          <p:cNvSpPr/>
          <p:nvPr/>
        </p:nvSpPr>
        <p:spPr>
          <a:xfrm>
            <a:off x="7361013" y="8504849"/>
            <a:ext cx="170179" cy="146050"/>
          </a:xfrm>
          <a:custGeom>
            <a:rect b="b" l="l" r="r" t="t"/>
            <a:pathLst>
              <a:path extrusionOk="0" h="146050" w="170179">
                <a:moveTo>
                  <a:pt x="0" y="146050"/>
                </a:moveTo>
                <a:lnTo>
                  <a:pt x="169633" y="146050"/>
                </a:lnTo>
                <a:lnTo>
                  <a:pt x="169633" y="0"/>
                </a:lnTo>
                <a:lnTo>
                  <a:pt x="0" y="0"/>
                </a:lnTo>
                <a:lnTo>
                  <a:pt x="0" y="14605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 name="Google Shape;66;p1"/>
          <p:cNvSpPr/>
          <p:nvPr/>
        </p:nvSpPr>
        <p:spPr>
          <a:xfrm>
            <a:off x="6667682" y="8504811"/>
            <a:ext cx="693420" cy="146050"/>
          </a:xfrm>
          <a:custGeom>
            <a:rect b="b" l="l" r="r" t="t"/>
            <a:pathLst>
              <a:path extrusionOk="0" h="146050" w="693420">
                <a:moveTo>
                  <a:pt x="693331" y="0"/>
                </a:moveTo>
                <a:lnTo>
                  <a:pt x="0" y="0"/>
                </a:lnTo>
                <a:lnTo>
                  <a:pt x="0" y="145834"/>
                </a:lnTo>
                <a:lnTo>
                  <a:pt x="693331" y="145834"/>
                </a:lnTo>
                <a:lnTo>
                  <a:pt x="693331"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 name="Google Shape;67;p1"/>
          <p:cNvSpPr/>
          <p:nvPr/>
        </p:nvSpPr>
        <p:spPr>
          <a:xfrm>
            <a:off x="7170237" y="8798850"/>
            <a:ext cx="359607" cy="146050"/>
          </a:xfrm>
          <a:custGeom>
            <a:rect b="b" l="l" r="r" t="t"/>
            <a:pathLst>
              <a:path extrusionOk="0" h="146050" w="109220">
                <a:moveTo>
                  <a:pt x="0" y="146049"/>
                </a:moveTo>
                <a:lnTo>
                  <a:pt x="108877" y="146049"/>
                </a:lnTo>
                <a:lnTo>
                  <a:pt x="108877" y="0"/>
                </a:lnTo>
                <a:lnTo>
                  <a:pt x="0" y="0"/>
                </a:lnTo>
                <a:lnTo>
                  <a:pt x="0" y="146049"/>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 name="Google Shape;68;p1"/>
          <p:cNvSpPr/>
          <p:nvPr/>
        </p:nvSpPr>
        <p:spPr>
          <a:xfrm>
            <a:off x="6666404" y="8798850"/>
            <a:ext cx="505434" cy="146050"/>
          </a:xfrm>
          <a:custGeom>
            <a:rect b="b" l="l" r="r" t="t"/>
            <a:pathLst>
              <a:path extrusionOk="0" h="146050" w="754379">
                <a:moveTo>
                  <a:pt x="754087" y="0"/>
                </a:moveTo>
                <a:lnTo>
                  <a:pt x="0" y="0"/>
                </a:lnTo>
                <a:lnTo>
                  <a:pt x="0" y="145834"/>
                </a:lnTo>
                <a:lnTo>
                  <a:pt x="754087" y="145834"/>
                </a:lnTo>
                <a:lnTo>
                  <a:pt x="754087"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p1"/>
          <p:cNvSpPr/>
          <p:nvPr/>
        </p:nvSpPr>
        <p:spPr>
          <a:xfrm>
            <a:off x="7378933" y="9096034"/>
            <a:ext cx="150495" cy="146050"/>
          </a:xfrm>
          <a:custGeom>
            <a:rect b="b" l="l" r="r" t="t"/>
            <a:pathLst>
              <a:path extrusionOk="0" h="146050" w="150495">
                <a:moveTo>
                  <a:pt x="0" y="146049"/>
                </a:moveTo>
                <a:lnTo>
                  <a:pt x="150444" y="146049"/>
                </a:lnTo>
                <a:lnTo>
                  <a:pt x="150444" y="0"/>
                </a:lnTo>
                <a:lnTo>
                  <a:pt x="0" y="0"/>
                </a:lnTo>
                <a:lnTo>
                  <a:pt x="0" y="146049"/>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
          <p:cNvSpPr/>
          <p:nvPr/>
        </p:nvSpPr>
        <p:spPr>
          <a:xfrm>
            <a:off x="6666412" y="9096034"/>
            <a:ext cx="713104" cy="146050"/>
          </a:xfrm>
          <a:custGeom>
            <a:rect b="b" l="l" r="r" t="t"/>
            <a:pathLst>
              <a:path extrusionOk="0" h="146050" w="713104">
                <a:moveTo>
                  <a:pt x="712520" y="0"/>
                </a:moveTo>
                <a:lnTo>
                  <a:pt x="0" y="0"/>
                </a:lnTo>
                <a:lnTo>
                  <a:pt x="0" y="145834"/>
                </a:lnTo>
                <a:lnTo>
                  <a:pt x="712520" y="145834"/>
                </a:lnTo>
                <a:lnTo>
                  <a:pt x="712520"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
          <p:cNvSpPr/>
          <p:nvPr/>
        </p:nvSpPr>
        <p:spPr>
          <a:xfrm>
            <a:off x="7458663" y="9397024"/>
            <a:ext cx="72390" cy="146050"/>
          </a:xfrm>
          <a:custGeom>
            <a:rect b="b" l="l" r="r" t="t"/>
            <a:pathLst>
              <a:path extrusionOk="0" h="146050" w="72390">
                <a:moveTo>
                  <a:pt x="0" y="146050"/>
                </a:moveTo>
                <a:lnTo>
                  <a:pt x="71983" y="146050"/>
                </a:lnTo>
                <a:lnTo>
                  <a:pt x="71983" y="0"/>
                </a:lnTo>
                <a:lnTo>
                  <a:pt x="0" y="0"/>
                </a:lnTo>
                <a:lnTo>
                  <a:pt x="0" y="14605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
          <p:cNvSpPr/>
          <p:nvPr/>
        </p:nvSpPr>
        <p:spPr>
          <a:xfrm>
            <a:off x="6667682" y="9397024"/>
            <a:ext cx="791209" cy="146050"/>
          </a:xfrm>
          <a:custGeom>
            <a:rect b="b" l="l" r="r" t="t"/>
            <a:pathLst>
              <a:path extrusionOk="0" h="146050" w="791209">
                <a:moveTo>
                  <a:pt x="790981" y="0"/>
                </a:moveTo>
                <a:lnTo>
                  <a:pt x="0" y="0"/>
                </a:lnTo>
                <a:lnTo>
                  <a:pt x="0" y="145834"/>
                </a:lnTo>
                <a:lnTo>
                  <a:pt x="790981" y="145834"/>
                </a:lnTo>
                <a:lnTo>
                  <a:pt x="790981"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
          <p:cNvSpPr/>
          <p:nvPr/>
        </p:nvSpPr>
        <p:spPr>
          <a:xfrm>
            <a:off x="7343309" y="9707539"/>
            <a:ext cx="186690" cy="146050"/>
          </a:xfrm>
          <a:custGeom>
            <a:rect b="b" l="l" r="r" t="t"/>
            <a:pathLst>
              <a:path extrusionOk="0" h="146050" w="186690">
                <a:moveTo>
                  <a:pt x="0" y="146050"/>
                </a:moveTo>
                <a:lnTo>
                  <a:pt x="186067" y="146050"/>
                </a:lnTo>
                <a:lnTo>
                  <a:pt x="186067" y="0"/>
                </a:lnTo>
                <a:lnTo>
                  <a:pt x="0" y="0"/>
                </a:lnTo>
                <a:lnTo>
                  <a:pt x="0" y="146050"/>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
          <p:cNvSpPr/>
          <p:nvPr/>
        </p:nvSpPr>
        <p:spPr>
          <a:xfrm>
            <a:off x="6666412" y="9707539"/>
            <a:ext cx="676909" cy="146050"/>
          </a:xfrm>
          <a:custGeom>
            <a:rect b="b" l="l" r="r" t="t"/>
            <a:pathLst>
              <a:path extrusionOk="0" h="146050" w="676909">
                <a:moveTo>
                  <a:pt x="676897" y="0"/>
                </a:moveTo>
                <a:lnTo>
                  <a:pt x="0" y="0"/>
                </a:lnTo>
                <a:lnTo>
                  <a:pt x="0" y="145834"/>
                </a:lnTo>
                <a:lnTo>
                  <a:pt x="676897" y="145834"/>
                </a:lnTo>
                <a:lnTo>
                  <a:pt x="676897"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
          <p:cNvSpPr txBox="1"/>
          <p:nvPr/>
        </p:nvSpPr>
        <p:spPr>
          <a:xfrm>
            <a:off x="5577999" y="8517925"/>
            <a:ext cx="10857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lang="en-US" sz="900">
                <a:solidFill>
                  <a:srgbClr val="252525"/>
                </a:solidFill>
                <a:latin typeface="Comfortaa"/>
                <a:ea typeface="Comfortaa"/>
                <a:cs typeface="Comfortaa"/>
                <a:sym typeface="Comfortaa"/>
              </a:rPr>
              <a:t>CRM Management </a:t>
            </a:r>
            <a:endParaRPr b="0" i="0" sz="900" u="none" cap="none" strike="noStrike">
              <a:solidFill>
                <a:srgbClr val="000000"/>
              </a:solidFill>
              <a:latin typeface="Comfortaa"/>
              <a:ea typeface="Comfortaa"/>
              <a:cs typeface="Comfortaa"/>
              <a:sym typeface="Comfortaa"/>
            </a:endParaRPr>
          </a:p>
        </p:txBody>
      </p:sp>
      <p:sp>
        <p:nvSpPr>
          <p:cNvPr id="76" name="Google Shape;76;p1"/>
          <p:cNvSpPr txBox="1"/>
          <p:nvPr/>
        </p:nvSpPr>
        <p:spPr>
          <a:xfrm>
            <a:off x="5577999" y="8810478"/>
            <a:ext cx="7485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lang="en-US" sz="900">
                <a:solidFill>
                  <a:srgbClr val="252525"/>
                </a:solidFill>
                <a:latin typeface="Comfortaa"/>
                <a:ea typeface="Comfortaa"/>
                <a:cs typeface="Comfortaa"/>
                <a:sym typeface="Comfortaa"/>
              </a:rPr>
              <a:t>JavaScript</a:t>
            </a:r>
            <a:endParaRPr b="0" i="0" sz="900" u="none" cap="none" strike="noStrike">
              <a:solidFill>
                <a:srgbClr val="000000"/>
              </a:solidFill>
              <a:latin typeface="Comfortaa"/>
              <a:ea typeface="Comfortaa"/>
              <a:cs typeface="Comfortaa"/>
              <a:sym typeface="Comfortaa"/>
            </a:endParaRPr>
          </a:p>
        </p:txBody>
      </p:sp>
      <p:sp>
        <p:nvSpPr>
          <p:cNvPr id="77" name="Google Shape;77;p1"/>
          <p:cNvSpPr txBox="1"/>
          <p:nvPr/>
        </p:nvSpPr>
        <p:spPr>
          <a:xfrm>
            <a:off x="5577999" y="9103082"/>
            <a:ext cx="11976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rgbClr val="252525"/>
                </a:solidFill>
                <a:latin typeface="Comfortaa"/>
                <a:ea typeface="Comfortaa"/>
                <a:cs typeface="Comfortaa"/>
                <a:sym typeface="Comfortaa"/>
              </a:rPr>
              <a:t>Self-Management</a:t>
            </a:r>
            <a:endParaRPr b="0" i="0" sz="900" u="none" cap="none" strike="noStrike">
              <a:solidFill>
                <a:srgbClr val="000000"/>
              </a:solidFill>
              <a:latin typeface="Comfortaa"/>
              <a:ea typeface="Comfortaa"/>
              <a:cs typeface="Comfortaa"/>
              <a:sym typeface="Comfortaa"/>
            </a:endParaRPr>
          </a:p>
        </p:txBody>
      </p:sp>
      <p:sp>
        <p:nvSpPr>
          <p:cNvPr id="78" name="Google Shape;78;p1"/>
          <p:cNvSpPr txBox="1"/>
          <p:nvPr/>
        </p:nvSpPr>
        <p:spPr>
          <a:xfrm>
            <a:off x="5578000" y="9395675"/>
            <a:ext cx="1085700" cy="2898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900"/>
              <a:buFont typeface="Arial"/>
              <a:buNone/>
            </a:pPr>
            <a:r>
              <a:rPr lang="en-US" sz="900">
                <a:solidFill>
                  <a:srgbClr val="252525"/>
                </a:solidFill>
                <a:latin typeface="Comfortaa"/>
                <a:ea typeface="Comfortaa"/>
                <a:cs typeface="Comfortaa"/>
                <a:sym typeface="Comfortaa"/>
              </a:rPr>
              <a:t>Visual Studio Code</a:t>
            </a:r>
            <a:endParaRPr b="0" i="0" sz="900" u="none" cap="none" strike="noStrike">
              <a:solidFill>
                <a:srgbClr val="000000"/>
              </a:solidFill>
              <a:latin typeface="Comfortaa"/>
              <a:ea typeface="Comfortaa"/>
              <a:cs typeface="Comfortaa"/>
              <a:sym typeface="Comfortaa"/>
            </a:endParaRPr>
          </a:p>
        </p:txBody>
      </p:sp>
      <p:sp>
        <p:nvSpPr>
          <p:cNvPr id="79" name="Google Shape;79;p1"/>
          <p:cNvSpPr txBox="1"/>
          <p:nvPr/>
        </p:nvSpPr>
        <p:spPr>
          <a:xfrm>
            <a:off x="5577999" y="9677927"/>
            <a:ext cx="10425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rgbClr val="252525"/>
                </a:solidFill>
                <a:latin typeface="Comfortaa"/>
                <a:ea typeface="Comfortaa"/>
                <a:cs typeface="Comfortaa"/>
                <a:sym typeface="Comfortaa"/>
              </a:rPr>
              <a:t>Problem-solving</a:t>
            </a:r>
            <a:endParaRPr b="0" i="0" sz="900" u="none" cap="none" strike="noStrike">
              <a:solidFill>
                <a:srgbClr val="000000"/>
              </a:solidFill>
              <a:latin typeface="Comfortaa"/>
              <a:ea typeface="Comfortaa"/>
              <a:cs typeface="Comfortaa"/>
              <a:sym typeface="Comfortaa"/>
            </a:endParaRPr>
          </a:p>
        </p:txBody>
      </p:sp>
      <p:sp>
        <p:nvSpPr>
          <p:cNvPr id="80" name="Google Shape;80;p1"/>
          <p:cNvSpPr txBox="1"/>
          <p:nvPr/>
        </p:nvSpPr>
        <p:spPr>
          <a:xfrm>
            <a:off x="3189750" y="251775"/>
            <a:ext cx="4804200" cy="5260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1C4587"/>
                </a:solidFill>
                <a:latin typeface="Comfortaa"/>
                <a:ea typeface="Comfortaa"/>
                <a:cs typeface="Comfortaa"/>
                <a:sym typeface="Comfortaa"/>
              </a:rPr>
              <a:t>JOB EXPERIENCE</a:t>
            </a:r>
            <a:endParaRPr b="0" i="0" sz="1800" u="none" cap="none" strike="noStrike">
              <a:solidFill>
                <a:srgbClr val="1C4587"/>
              </a:solidFill>
              <a:latin typeface="Comfortaa"/>
              <a:ea typeface="Comfortaa"/>
              <a:cs typeface="Comfortaa"/>
              <a:sym typeface="Comfortaa"/>
            </a:endParaRPr>
          </a:p>
          <a:p>
            <a:pPr indent="-292100" lvl="0" marL="457200" marR="0" rtl="0" algn="l">
              <a:lnSpc>
                <a:spcPct val="100000"/>
              </a:lnSpc>
              <a:spcBef>
                <a:spcPts val="1175"/>
              </a:spcBef>
              <a:spcAft>
                <a:spcPts val="0"/>
              </a:spcAft>
              <a:buClr>
                <a:srgbClr val="252525"/>
              </a:buClr>
              <a:buSzPts val="1000"/>
              <a:buFont typeface="Comfortaa"/>
              <a:buChar char="●"/>
            </a:pPr>
            <a:r>
              <a:t>VA LWIS Digital – Project</a:t>
            </a:r>
            <a:endParaRPr b="0" i="0" sz="1000" u="none" cap="none" strike="noStrike">
              <a:solidFill>
                <a:schemeClr val="dk1"/>
              </a:solidFill>
              <a:latin typeface="Comfortaa"/>
              <a:ea typeface="Comfortaa"/>
              <a:cs typeface="Comfortaa"/>
              <a:sym typeface="Comfortaa"/>
            </a:endParaRPr>
          </a:p>
          <a:p>
            <a:pPr indent="0" lvl="0" marL="0" marR="0" rtl="0" algn="l">
              <a:lnSpc>
                <a:spcPct val="100000"/>
              </a:lnSpc>
              <a:spcBef>
                <a:spcPts val="254"/>
              </a:spcBef>
              <a:spcAft>
                <a:spcPts val="0"/>
              </a:spcAft>
              <a:buClr>
                <a:srgbClr val="000000"/>
              </a:buClr>
              <a:buSzPts val="1000"/>
              <a:buFont typeface="Arial"/>
              <a:buNone/>
            </a:pPr>
            <a:r>
              <a:rPr b="1" i="0" lang="en-US" sz="1000" u="none" cap="none" strike="noStrike">
                <a:solidFill>
                  <a:srgbClr val="1C4587"/>
                </a:solidFill>
                <a:latin typeface="Comfortaa"/>
                <a:ea typeface="Comfortaa"/>
                <a:cs typeface="Comfortaa"/>
                <a:sym typeface="Comfortaa"/>
              </a:rPr>
              <a:t>   Web Developer</a:t>
            </a:r>
            <a:endParaRPr b="1" i="0" sz="1000" u="none" cap="none" strike="noStrike">
              <a:solidFill>
                <a:srgbClr val="1C4587"/>
              </a:solidFill>
              <a:latin typeface="Comfortaa"/>
              <a:ea typeface="Comfortaa"/>
              <a:cs typeface="Comfortaa"/>
              <a:sym typeface="Comfortaa"/>
            </a:endParaRPr>
          </a:p>
          <a:p>
            <a:pPr indent="0" lvl="0" marL="71755" marR="0" rtl="0" algn="l">
              <a:lnSpc>
                <a:spcPct val="100000"/>
              </a:lnSpc>
              <a:spcBef>
                <a:spcPts val="125"/>
              </a:spcBef>
              <a:spcAft>
                <a:spcPts val="0"/>
              </a:spcAft>
              <a:buClr>
                <a:srgbClr val="000000"/>
              </a:buClr>
              <a:buSzPts val="800"/>
              <a:buFont typeface="Arial"/>
              <a:buNone/>
            </a:pPr>
            <a:r>
              <a:rPr b="0" i="1" lang="en-US" sz="800" u="none" cap="none" strike="noStrike">
                <a:solidFill>
                  <a:srgbClr val="252525"/>
                </a:solidFill>
                <a:latin typeface="Comfortaa"/>
                <a:ea typeface="Comfortaa"/>
                <a:cs typeface="Comfortaa"/>
                <a:sym typeface="Comfortaa"/>
              </a:rPr>
              <a:t>Automation workflows. • Web development. • Tech support • Remote PC </a:t>
            </a:r>
            <a:endParaRPr b="0" i="1" sz="800" u="none" cap="none" strike="noStrike">
              <a:solidFill>
                <a:srgbClr val="252525"/>
              </a:solidFill>
              <a:latin typeface="Comfortaa"/>
              <a:ea typeface="Comfortaa"/>
              <a:cs typeface="Comfortaa"/>
              <a:sym typeface="Comfortaa"/>
            </a:endParaRPr>
          </a:p>
          <a:p>
            <a:pPr indent="0" lvl="0" marL="71755" marR="0" rtl="0" algn="l">
              <a:lnSpc>
                <a:spcPct val="100000"/>
              </a:lnSpc>
              <a:spcBef>
                <a:spcPts val="125"/>
              </a:spcBef>
              <a:spcAft>
                <a:spcPts val="0"/>
              </a:spcAft>
              <a:buClr>
                <a:srgbClr val="000000"/>
              </a:buClr>
              <a:buSzPts val="800"/>
              <a:buFont typeface="Arial"/>
              <a:buNone/>
            </a:pPr>
            <a:r>
              <a:rPr b="0" i="1" lang="en-US" sz="800" u="none" cap="none" strike="noStrike">
                <a:solidFill>
                  <a:srgbClr val="252525"/>
                </a:solidFill>
                <a:latin typeface="Comfortaa"/>
                <a:ea typeface="Comfortaa"/>
                <a:cs typeface="Comfortaa"/>
                <a:sym typeface="Comfortaa"/>
              </a:rPr>
              <a:t>troubleshooting support • Recruitment • CRM and software setup </a:t>
            </a:r>
            <a:endParaRPr b="0" i="0" sz="1000" u="none" cap="none" strike="noStrike">
              <a:solidFill>
                <a:srgbClr val="FF0066"/>
              </a:solidFill>
              <a:latin typeface="Comfortaa"/>
              <a:ea typeface="Comfortaa"/>
              <a:cs typeface="Comfortaa"/>
              <a:sym typeface="Comfortaa"/>
            </a:endParaRPr>
          </a:p>
          <a:p>
            <a:pPr indent="0" lvl="0" marL="67310" marR="0" rtl="0" algn="l">
              <a:lnSpc>
                <a:spcPct val="100000"/>
              </a:lnSpc>
              <a:spcBef>
                <a:spcPts val="35"/>
              </a:spcBef>
              <a:spcAft>
                <a:spcPts val="0"/>
              </a:spcAft>
              <a:buClr>
                <a:srgbClr val="000000"/>
              </a:buClr>
              <a:buSzPts val="1000"/>
              <a:buFont typeface="Arial"/>
              <a:buNone/>
            </a:pPr>
            <a:r>
              <a:rPr b="0" i="0" lang="en-US" sz="1000" u="none" cap="none" strike="noStrike">
                <a:solidFill>
                  <a:schemeClr val="dk1"/>
                </a:solidFill>
                <a:latin typeface="Comfortaa"/>
                <a:ea typeface="Comfortaa"/>
                <a:cs typeface="Comfortaa"/>
                <a:sym typeface="Comfortaa"/>
              </a:rPr>
              <a:t>Apr 2023 – Sept 2023</a:t>
            </a:r>
            <a:endParaRPr b="0" i="0" sz="1000" u="none" cap="none" strike="noStrike">
              <a:solidFill>
                <a:schemeClr val="dk1"/>
              </a:solidFill>
              <a:latin typeface="Comfortaa"/>
              <a:ea typeface="Comfortaa"/>
              <a:cs typeface="Comfortaa"/>
              <a:sym typeface="Comfortaa"/>
            </a:endParaRPr>
          </a:p>
          <a:p>
            <a:pPr indent="0" lvl="0" marL="67310" marR="0" rtl="0" algn="l">
              <a:lnSpc>
                <a:spcPct val="100000"/>
              </a:lnSpc>
              <a:spcBef>
                <a:spcPts val="35"/>
              </a:spcBef>
              <a:spcAft>
                <a:spcPts val="0"/>
              </a:spcAft>
              <a:buClr>
                <a:srgbClr val="000000"/>
              </a:buClr>
              <a:buSzPts val="1000"/>
              <a:buFont typeface="Arial"/>
              <a:buNone/>
            </a:pPr>
            <a:r>
              <a:rPr b="0" i="0" lang="en-US" sz="1000" u="none" cap="none" strike="noStrike">
                <a:solidFill>
                  <a:schemeClr val="dk1"/>
                </a:solidFill>
                <a:latin typeface="Comfortaa"/>
                <a:ea typeface="Comfortaa"/>
                <a:cs typeface="Comfortaa"/>
                <a:sym typeface="Comfortaa"/>
              </a:rPr>
              <a:t> </a:t>
            </a:r>
            <a:endParaRPr b="1" i="0" sz="1000" u="none" cap="none" strike="noStrike">
              <a:solidFill>
                <a:srgbClr val="252525"/>
              </a:solidFill>
              <a:latin typeface="Comfortaa"/>
              <a:ea typeface="Comfortaa"/>
              <a:cs typeface="Comfortaa"/>
              <a:sym typeface="Comfortaa"/>
            </a:endParaRPr>
          </a:p>
          <a:p>
            <a:pPr indent="-292100" lvl="0" marL="457200" marR="0" rtl="0" algn="l">
              <a:lnSpc>
                <a:spcPct val="100000"/>
              </a:lnSpc>
              <a:spcBef>
                <a:spcPts val="35"/>
              </a:spcBef>
              <a:spcAft>
                <a:spcPts val="0"/>
              </a:spcAft>
              <a:buClr>
                <a:srgbClr val="252525"/>
              </a:buClr>
              <a:buSzPts val="1000"/>
              <a:buFont typeface="Comfortaa"/>
              <a:buChar char="●"/>
            </a:pPr>
            <a:r>
              <a:rPr b="1" i="0" lang="en-US" sz="1000" u="none" cap="none" strike="noStrike">
                <a:solidFill>
                  <a:srgbClr val="252525"/>
                </a:solidFill>
                <a:latin typeface="Comfortaa"/>
                <a:ea typeface="Comfortaa"/>
                <a:cs typeface="Comfortaa"/>
                <a:sym typeface="Comfortaa"/>
              </a:rPr>
              <a:t>MIR Partners Inc</a:t>
            </a:r>
            <a:endParaRPr b="0" i="0" sz="1000" u="none" cap="none" strike="noStrike">
              <a:solidFill>
                <a:srgbClr val="000000"/>
              </a:solidFill>
              <a:latin typeface="Comfortaa"/>
              <a:ea typeface="Comfortaa"/>
              <a:cs typeface="Comfortaa"/>
              <a:sym typeface="Comfortaa"/>
            </a:endParaRPr>
          </a:p>
          <a:p>
            <a:pPr indent="0" lvl="0" marL="0" marR="0" rtl="0" algn="l">
              <a:lnSpc>
                <a:spcPct val="100000"/>
              </a:lnSpc>
              <a:spcBef>
                <a:spcPts val="150"/>
              </a:spcBef>
              <a:spcAft>
                <a:spcPts val="0"/>
              </a:spcAft>
              <a:buClr>
                <a:srgbClr val="000000"/>
              </a:buClr>
              <a:buSzPts val="1000"/>
              <a:buFont typeface="Arial"/>
              <a:buNone/>
            </a:pPr>
            <a:r>
              <a:rPr b="0" i="0" lang="en-US" sz="1000" u="none" cap="none" strike="noStrike">
                <a:solidFill>
                  <a:srgbClr val="1C4587"/>
                </a:solidFill>
                <a:latin typeface="Comfortaa"/>
                <a:ea typeface="Comfortaa"/>
                <a:cs typeface="Comfortaa"/>
                <a:sym typeface="Comfortaa"/>
              </a:rPr>
              <a:t>  </a:t>
            </a:r>
            <a:r>
              <a:rPr b="1" i="0" lang="en-US" sz="1000" u="none" cap="none" strike="noStrike">
                <a:solidFill>
                  <a:srgbClr val="1C4587"/>
                </a:solidFill>
                <a:latin typeface="Comfortaa"/>
                <a:ea typeface="Comfortaa"/>
                <a:cs typeface="Comfortaa"/>
                <a:sym typeface="Comfortaa"/>
              </a:rPr>
              <a:t>Onboarding Team Lead Supervisor/Tech Support Representative</a:t>
            </a:r>
            <a:endParaRPr b="1" i="0" sz="1000" u="none" cap="none" strike="noStrike">
              <a:solidFill>
                <a:srgbClr val="1C4587"/>
              </a:solidFill>
              <a:latin typeface="Comfortaa"/>
              <a:ea typeface="Comfortaa"/>
              <a:cs typeface="Comfortaa"/>
              <a:sym typeface="Comfortaa"/>
            </a:endParaRPr>
          </a:p>
          <a:p>
            <a:pPr indent="0" lvl="0" marL="67310" marR="746125" rtl="0" algn="l">
              <a:lnSpc>
                <a:spcPct val="100000"/>
              </a:lnSpc>
              <a:spcBef>
                <a:spcPts val="220"/>
              </a:spcBef>
              <a:spcAft>
                <a:spcPts val="0"/>
              </a:spcAft>
              <a:buClr>
                <a:srgbClr val="000000"/>
              </a:buClr>
              <a:buSzPts val="800"/>
              <a:buFont typeface="Arial"/>
              <a:buNone/>
            </a:pPr>
            <a:r>
              <a:t>Supervisor for onboarding project • Incoming traffic controller for chats and tickets + tech support for streaming software • Fraud investigation skills </a:t>
            </a:r>
            <a:endParaRPr b="0" i="1" sz="800" u="none" cap="none" strike="noStrike">
              <a:solidFill>
                <a:srgbClr val="252525"/>
              </a:solidFill>
              <a:latin typeface="Comfortaa"/>
              <a:ea typeface="Comfortaa"/>
              <a:cs typeface="Comfortaa"/>
              <a:sym typeface="Comfortaa"/>
            </a:endParaRPr>
          </a:p>
          <a:p>
            <a:pPr indent="0" lvl="0" marL="67310" marR="746125" rtl="0" algn="l">
              <a:lnSpc>
                <a:spcPct val="100000"/>
              </a:lnSpc>
              <a:spcBef>
                <a:spcPts val="220"/>
              </a:spcBef>
              <a:spcAft>
                <a:spcPts val="0"/>
              </a:spcAft>
              <a:buClr>
                <a:srgbClr val="000000"/>
              </a:buClr>
              <a:buSzPts val="800"/>
              <a:buFont typeface="Arial"/>
              <a:buNone/>
            </a:pPr>
            <a:r>
              <a:rPr b="0" i="0" lang="en-US" sz="1000" u="none" cap="none" strike="noStrike">
                <a:solidFill>
                  <a:srgbClr val="000000"/>
                </a:solidFill>
                <a:latin typeface="Comfortaa"/>
                <a:ea typeface="Comfortaa"/>
                <a:cs typeface="Comfortaa"/>
                <a:sym typeface="Comfortaa"/>
              </a:rPr>
              <a:t>Mar 2021 – Dec 2022</a:t>
            </a:r>
            <a:endParaRPr b="0" i="0" sz="1000" u="none" cap="none" strike="noStrike">
              <a:solidFill>
                <a:srgbClr val="000000"/>
              </a:solidFill>
              <a:latin typeface="Comfortaa"/>
              <a:ea typeface="Comfortaa"/>
              <a:cs typeface="Comfortaa"/>
              <a:sym typeface="Comfortaa"/>
            </a:endParaRPr>
          </a:p>
          <a:p>
            <a:pPr indent="0" lvl="0" marL="71755" marR="0" rtl="0" algn="l">
              <a:lnSpc>
                <a:spcPct val="100000"/>
              </a:lnSpc>
              <a:spcBef>
                <a:spcPts val="25"/>
              </a:spcBef>
              <a:spcAft>
                <a:spcPts val="0"/>
              </a:spcAft>
              <a:buClr>
                <a:srgbClr val="000000"/>
              </a:buClr>
              <a:buSzPts val="1000"/>
              <a:buFont typeface="Arial"/>
              <a:buNone/>
            </a:pPr>
            <a:r>
              <a:t/>
            </a:r>
            <a:endParaRPr b="0" i="0" sz="1000" u="none" cap="none" strike="noStrike">
              <a:solidFill>
                <a:srgbClr val="000000"/>
              </a:solidFill>
              <a:latin typeface="Comfortaa"/>
              <a:ea typeface="Comfortaa"/>
              <a:cs typeface="Comfortaa"/>
              <a:sym typeface="Comfortaa"/>
            </a:endParaRPr>
          </a:p>
          <a:p>
            <a:pPr indent="0" lvl="0" marL="67310" marR="0" rtl="0" algn="l">
              <a:lnSpc>
                <a:spcPct val="100000"/>
              </a:lnSpc>
              <a:spcBef>
                <a:spcPts val="35"/>
              </a:spcBef>
              <a:spcAft>
                <a:spcPts val="0"/>
              </a:spcAft>
              <a:buClr>
                <a:srgbClr val="000000"/>
              </a:buClr>
              <a:buSzPts val="200"/>
              <a:buFont typeface="Arial"/>
              <a:buNone/>
            </a:pPr>
            <a:r>
              <a:rPr b="0" i="0" lang="en-US" sz="200" u="none" cap="none" strike="noStrike">
                <a:solidFill>
                  <a:schemeClr val="dk1"/>
                </a:solidFill>
                <a:latin typeface="Comfortaa"/>
                <a:ea typeface="Comfortaa"/>
                <a:cs typeface="Comfortaa"/>
                <a:sym typeface="Comfortaa"/>
              </a:rPr>
              <a:t>   </a:t>
            </a:r>
            <a:endParaRPr b="0" i="0" sz="1000" u="none" cap="none" strike="noStrike">
              <a:solidFill>
                <a:srgbClr val="000000"/>
              </a:solidFill>
              <a:latin typeface="Comfortaa"/>
              <a:ea typeface="Comfortaa"/>
              <a:cs typeface="Comfortaa"/>
              <a:sym typeface="Comfortaa"/>
            </a:endParaRPr>
          </a:p>
          <a:p>
            <a:pPr indent="-292100" lvl="0" marL="457200" marR="0" rtl="0" algn="l">
              <a:lnSpc>
                <a:spcPct val="100000"/>
              </a:lnSpc>
              <a:spcBef>
                <a:spcPts val="0"/>
              </a:spcBef>
              <a:spcAft>
                <a:spcPts val="0"/>
              </a:spcAft>
              <a:buClr>
                <a:srgbClr val="252525"/>
              </a:buClr>
              <a:buSzPts val="1000"/>
              <a:buFont typeface="Comfortaa"/>
              <a:buChar char="●"/>
            </a:pPr>
            <a:r>
              <a:rPr b="1" i="0" lang="en-US" sz="1000" u="none" cap="none" strike="noStrike">
                <a:solidFill>
                  <a:srgbClr val="252525"/>
                </a:solidFill>
                <a:latin typeface="Comfortaa"/>
                <a:ea typeface="Comfortaa"/>
                <a:cs typeface="Comfortaa"/>
                <a:sym typeface="Comfortaa"/>
              </a:rPr>
              <a:t>CHIME</a:t>
            </a:r>
            <a:endParaRPr b="1" i="0" sz="1000" u="none" cap="none" strike="noStrike">
              <a:solidFill>
                <a:srgbClr val="252525"/>
              </a:solidFill>
              <a:latin typeface="Comfortaa"/>
              <a:ea typeface="Comfortaa"/>
              <a:cs typeface="Comfortaa"/>
              <a:sym typeface="Comfortaa"/>
            </a:endParaRPr>
          </a:p>
          <a:p>
            <a:pPr indent="0" lvl="0" marL="0" marR="0" rtl="0" algn="l">
              <a:lnSpc>
                <a:spcPct val="100000"/>
              </a:lnSpc>
              <a:spcBef>
                <a:spcPts val="150"/>
              </a:spcBef>
              <a:spcAft>
                <a:spcPts val="0"/>
              </a:spcAft>
              <a:buClr>
                <a:srgbClr val="000000"/>
              </a:buClr>
              <a:buSzPts val="1000"/>
              <a:buFont typeface="Arial"/>
              <a:buNone/>
            </a:pPr>
            <a:r>
              <a:rPr b="1" i="0" lang="en-US" sz="1000" u="none" cap="none" strike="noStrike">
                <a:solidFill>
                  <a:srgbClr val="1C4587"/>
                </a:solidFill>
                <a:latin typeface="Comfortaa"/>
                <a:ea typeface="Comfortaa"/>
                <a:cs typeface="Comfortaa"/>
                <a:sym typeface="Comfortaa"/>
              </a:rPr>
              <a:t>  Customer Support Representative</a:t>
            </a:r>
            <a:endParaRPr b="1" i="0" sz="1000" u="none" cap="none" strike="noStrike">
              <a:solidFill>
                <a:srgbClr val="1C4587"/>
              </a:solidFill>
              <a:latin typeface="Comfortaa"/>
              <a:ea typeface="Comfortaa"/>
              <a:cs typeface="Comfortaa"/>
              <a:sym typeface="Comfortaa"/>
            </a:endParaRPr>
          </a:p>
          <a:p>
            <a:pPr indent="0" lvl="0" marL="71755" marR="0" rtl="0" algn="l">
              <a:lnSpc>
                <a:spcPct val="100000"/>
              </a:lnSpc>
              <a:spcBef>
                <a:spcPts val="125"/>
              </a:spcBef>
              <a:spcAft>
                <a:spcPts val="0"/>
              </a:spcAft>
              <a:buClr>
                <a:srgbClr val="000000"/>
              </a:buClr>
              <a:buSzPts val="800"/>
              <a:buFont typeface="Arial"/>
              <a:buNone/>
            </a:pPr>
            <a:r>
              <a:rPr b="0" i="1" lang="en-US" sz="800" u="none" cap="none" strike="noStrike">
                <a:solidFill>
                  <a:srgbClr val="252525"/>
                </a:solidFill>
                <a:latin typeface="Comfortaa"/>
                <a:ea typeface="Comfortaa"/>
                <a:cs typeface="Comfortaa"/>
                <a:sym typeface="Comfortaa"/>
              </a:rPr>
              <a:t>Bank Policies, tech support. Fraud investigation skills. Customer service/Tech </a:t>
            </a:r>
            <a:endParaRPr b="0" i="1" sz="800" u="none" cap="none" strike="noStrike">
              <a:solidFill>
                <a:srgbClr val="252525"/>
              </a:solidFill>
              <a:latin typeface="Comfortaa"/>
              <a:ea typeface="Comfortaa"/>
              <a:cs typeface="Comfortaa"/>
              <a:sym typeface="Comfortaa"/>
            </a:endParaRPr>
          </a:p>
          <a:p>
            <a:pPr indent="0" lvl="0" marL="71755" marR="0" rtl="0" algn="l">
              <a:lnSpc>
                <a:spcPct val="100000"/>
              </a:lnSpc>
              <a:spcBef>
                <a:spcPts val="125"/>
              </a:spcBef>
              <a:spcAft>
                <a:spcPts val="0"/>
              </a:spcAft>
              <a:buClr>
                <a:srgbClr val="000000"/>
              </a:buClr>
              <a:buSzPts val="800"/>
              <a:buFont typeface="Arial"/>
              <a:buNone/>
            </a:pPr>
            <a:r>
              <a:rPr b="0" i="1" lang="en-US" sz="800" u="none" cap="none" strike="noStrike">
                <a:solidFill>
                  <a:srgbClr val="252525"/>
                </a:solidFill>
                <a:latin typeface="Comfortaa"/>
                <a:ea typeface="Comfortaa"/>
                <a:cs typeface="Comfortaa"/>
                <a:sym typeface="Comfortaa"/>
              </a:rPr>
              <a:t>support via chat/ emails.</a:t>
            </a:r>
            <a:endParaRPr b="0" i="1" sz="800" u="none" cap="none" strike="noStrike">
              <a:solidFill>
                <a:srgbClr val="252525"/>
              </a:solidFill>
              <a:latin typeface="Comfortaa"/>
              <a:ea typeface="Comfortaa"/>
              <a:cs typeface="Comfortaa"/>
              <a:sym typeface="Comfortaa"/>
            </a:endParaRPr>
          </a:p>
          <a:p>
            <a:pPr indent="0" lvl="0" marL="71755" marR="0" rtl="0" algn="l">
              <a:lnSpc>
                <a:spcPct val="100000"/>
              </a:lnSpc>
              <a:spcBef>
                <a:spcPts val="25"/>
              </a:spcBef>
              <a:spcAft>
                <a:spcPts val="0"/>
              </a:spcAft>
              <a:buClr>
                <a:srgbClr val="000000"/>
              </a:buClr>
              <a:buSzPts val="1000"/>
              <a:buFont typeface="Arial"/>
              <a:buNone/>
            </a:pPr>
            <a:r>
              <a:rPr b="0" i="0" lang="en-US" sz="1000" u="none" cap="none" strike="noStrike">
                <a:solidFill>
                  <a:schemeClr val="dk1"/>
                </a:solidFill>
                <a:latin typeface="Comfortaa"/>
                <a:ea typeface="Comfortaa"/>
                <a:cs typeface="Comfortaa"/>
                <a:sym typeface="Comfortaa"/>
              </a:rPr>
              <a:t>Jul 2020 – Dec 2020</a:t>
            </a:r>
            <a:endParaRPr b="0" i="0" sz="1000" u="none" cap="none" strike="noStrike">
              <a:solidFill>
                <a:schemeClr val="dk1"/>
              </a:solidFill>
              <a:latin typeface="Comfortaa"/>
              <a:ea typeface="Comfortaa"/>
              <a:cs typeface="Comfortaa"/>
              <a:sym typeface="Comfortaa"/>
            </a:endParaRPr>
          </a:p>
          <a:p>
            <a:pPr indent="0" lvl="0" marL="71755" marR="0" rtl="0" algn="l">
              <a:lnSpc>
                <a:spcPct val="100000"/>
              </a:lnSpc>
              <a:spcBef>
                <a:spcPts val="25"/>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00000"/>
              </a:lnSpc>
              <a:spcBef>
                <a:spcPts val="0"/>
              </a:spcBef>
              <a:spcAft>
                <a:spcPts val="0"/>
              </a:spcAft>
              <a:buClr>
                <a:srgbClr val="252525"/>
              </a:buClr>
              <a:buSzPts val="1000"/>
              <a:buFont typeface="Comfortaa"/>
              <a:buChar char="●"/>
            </a:pPr>
            <a:r>
              <a:rPr b="1" i="0" lang="en-US" sz="1000" u="none" cap="none" strike="noStrike">
                <a:solidFill>
                  <a:srgbClr val="252525"/>
                </a:solidFill>
                <a:latin typeface="Comfortaa"/>
                <a:ea typeface="Comfortaa"/>
                <a:cs typeface="Comfortaa"/>
                <a:sym typeface="Comfortaa"/>
              </a:rPr>
              <a:t>Cash App</a:t>
            </a:r>
            <a:endParaRPr b="1" i="0" sz="1000" u="none" cap="none" strike="noStrike">
              <a:solidFill>
                <a:srgbClr val="252525"/>
              </a:solidFill>
              <a:latin typeface="Comfortaa"/>
              <a:ea typeface="Comfortaa"/>
              <a:cs typeface="Comfortaa"/>
              <a:sym typeface="Comfortaa"/>
            </a:endParaRPr>
          </a:p>
          <a:p>
            <a:pPr indent="0" lvl="0" marL="0" marR="0" rtl="0" algn="l">
              <a:lnSpc>
                <a:spcPct val="100000"/>
              </a:lnSpc>
              <a:spcBef>
                <a:spcPts val="150"/>
              </a:spcBef>
              <a:spcAft>
                <a:spcPts val="0"/>
              </a:spcAft>
              <a:buClr>
                <a:srgbClr val="000000"/>
              </a:buClr>
              <a:buSzPts val="1000"/>
              <a:buFont typeface="Arial"/>
              <a:buNone/>
            </a:pPr>
            <a:r>
              <a:rPr b="0" i="0" lang="en-US" sz="1000" u="none" cap="none" strike="noStrike">
                <a:solidFill>
                  <a:srgbClr val="1C4587"/>
                </a:solidFill>
                <a:latin typeface="Comfortaa"/>
                <a:ea typeface="Comfortaa"/>
                <a:cs typeface="Comfortaa"/>
                <a:sym typeface="Comfortaa"/>
              </a:rPr>
              <a:t> </a:t>
            </a:r>
            <a:r>
              <a:rPr b="1" i="0" lang="en-US" sz="1000" u="none" cap="none" strike="noStrike">
                <a:solidFill>
                  <a:srgbClr val="1C4587"/>
                </a:solidFill>
                <a:latin typeface="Comfortaa"/>
                <a:ea typeface="Comfortaa"/>
                <a:cs typeface="Comfortaa"/>
                <a:sym typeface="Comfortaa"/>
              </a:rPr>
              <a:t> Tech Support Representative</a:t>
            </a:r>
            <a:endParaRPr b="1" i="0" sz="1000" u="none" cap="none" strike="noStrike">
              <a:solidFill>
                <a:srgbClr val="1C4587"/>
              </a:solidFill>
              <a:latin typeface="Comfortaa"/>
              <a:ea typeface="Comfortaa"/>
              <a:cs typeface="Comfortaa"/>
              <a:sym typeface="Comfortaa"/>
            </a:endParaRPr>
          </a:p>
          <a:p>
            <a:pPr indent="0" lvl="0" marL="71755" marR="0" rtl="0" algn="l">
              <a:lnSpc>
                <a:spcPct val="100000"/>
              </a:lnSpc>
              <a:spcBef>
                <a:spcPts val="125"/>
              </a:spcBef>
              <a:spcAft>
                <a:spcPts val="0"/>
              </a:spcAft>
              <a:buClr>
                <a:schemeClr val="dk1"/>
              </a:buClr>
              <a:buSzPts val="1100"/>
              <a:buFont typeface="Arial"/>
              <a:buNone/>
            </a:pPr>
            <a:r>
              <a:rPr b="0" i="1" lang="en-US" sz="800" u="none" cap="none" strike="noStrike">
                <a:solidFill>
                  <a:srgbClr val="252525"/>
                </a:solidFill>
                <a:latin typeface="Comfortaa"/>
                <a:ea typeface="Comfortaa"/>
                <a:cs typeface="Comfortaa"/>
                <a:sym typeface="Comfortaa"/>
              </a:rPr>
              <a:t>Problem-solving skills, teamwork, Logical thinking. Fraud investigation duties. Tech support/Customer support. </a:t>
            </a:r>
            <a:endParaRPr b="0" i="1" sz="800" u="none" cap="none" strike="noStrike">
              <a:solidFill>
                <a:srgbClr val="252525"/>
              </a:solidFill>
              <a:latin typeface="Comfortaa"/>
              <a:ea typeface="Comfortaa"/>
              <a:cs typeface="Comfortaa"/>
              <a:sym typeface="Comfortaa"/>
            </a:endParaRPr>
          </a:p>
          <a:p>
            <a:pPr indent="0" lvl="0" marL="71755" marR="0" rtl="0" algn="l">
              <a:lnSpc>
                <a:spcPct val="100000"/>
              </a:lnSpc>
              <a:spcBef>
                <a:spcPts val="25"/>
              </a:spcBef>
              <a:spcAft>
                <a:spcPts val="0"/>
              </a:spcAft>
              <a:buClr>
                <a:srgbClr val="000000"/>
              </a:buClr>
              <a:buSzPts val="1000"/>
              <a:buFont typeface="Arial"/>
              <a:buNone/>
            </a:pPr>
            <a:r>
              <a:rPr b="0" i="0" lang="en-US" sz="1000" u="none" cap="none" strike="noStrike">
                <a:solidFill>
                  <a:schemeClr val="dk1"/>
                </a:solidFill>
                <a:latin typeface="Comfortaa"/>
                <a:ea typeface="Comfortaa"/>
                <a:cs typeface="Comfortaa"/>
                <a:sym typeface="Comfortaa"/>
              </a:rPr>
              <a:t>Jul 2019 – May 2020.</a:t>
            </a:r>
            <a:endParaRPr b="0" i="0" sz="1000" u="none" cap="none" strike="noStrike">
              <a:solidFill>
                <a:schemeClr val="dk1"/>
              </a:solidFill>
              <a:latin typeface="Comfortaa"/>
              <a:ea typeface="Comfortaa"/>
              <a:cs typeface="Comfortaa"/>
              <a:sym typeface="Comfortaa"/>
            </a:endParaRPr>
          </a:p>
          <a:p>
            <a:pPr indent="0" lvl="0" marL="71755" marR="0" rtl="0" algn="l">
              <a:lnSpc>
                <a:spcPct val="100000"/>
              </a:lnSpc>
              <a:spcBef>
                <a:spcPts val="25"/>
              </a:spcBef>
              <a:spcAft>
                <a:spcPts val="0"/>
              </a:spcAft>
              <a:buClr>
                <a:srgbClr val="000000"/>
              </a:buClr>
              <a:buSzPts val="1000"/>
              <a:buFont typeface="Arial"/>
              <a:buNone/>
            </a:pPr>
            <a:r>
              <a:t/>
            </a:r>
            <a:endParaRPr b="0" i="0" sz="1000" u="none" cap="none" strike="noStrike">
              <a:solidFill>
                <a:schemeClr val="dk1"/>
              </a:solidFill>
              <a:latin typeface="Comfortaa"/>
              <a:ea typeface="Comfortaa"/>
              <a:cs typeface="Comfortaa"/>
              <a:sym typeface="Comfortaa"/>
            </a:endParaRPr>
          </a:p>
          <a:p>
            <a:pPr indent="-292100" lvl="0" marL="457200" marR="0" rtl="0" algn="l">
              <a:lnSpc>
                <a:spcPct val="100000"/>
              </a:lnSpc>
              <a:spcBef>
                <a:spcPts val="0"/>
              </a:spcBef>
              <a:spcAft>
                <a:spcPts val="0"/>
              </a:spcAft>
              <a:buClr>
                <a:srgbClr val="252525"/>
              </a:buClr>
              <a:buSzPts val="1000"/>
              <a:buFont typeface="Comfortaa"/>
              <a:buChar char="●"/>
            </a:pPr>
            <a:r>
              <a:rPr b="1" i="0" lang="en-US" sz="1000" u="none" cap="none" strike="noStrike">
                <a:solidFill>
                  <a:srgbClr val="252525"/>
                </a:solidFill>
                <a:latin typeface="Comfortaa"/>
                <a:ea typeface="Comfortaa"/>
                <a:cs typeface="Comfortaa"/>
                <a:sym typeface="Comfortaa"/>
              </a:rPr>
              <a:t>The Office Gurus</a:t>
            </a:r>
            <a:endParaRPr b="1" i="0" sz="1000" u="none" cap="none" strike="noStrike">
              <a:solidFill>
                <a:srgbClr val="252525"/>
              </a:solidFill>
              <a:latin typeface="Comfortaa"/>
              <a:ea typeface="Comfortaa"/>
              <a:cs typeface="Comfortaa"/>
              <a:sym typeface="Comfortaa"/>
            </a:endParaRPr>
          </a:p>
          <a:p>
            <a:pPr indent="0" lvl="0" marL="0" marR="0" rtl="0" algn="l">
              <a:lnSpc>
                <a:spcPct val="100000"/>
              </a:lnSpc>
              <a:spcBef>
                <a:spcPts val="150"/>
              </a:spcBef>
              <a:spcAft>
                <a:spcPts val="0"/>
              </a:spcAft>
              <a:buClr>
                <a:schemeClr val="dk1"/>
              </a:buClr>
              <a:buSzPts val="1100"/>
              <a:buFont typeface="Arial"/>
              <a:buNone/>
            </a:pPr>
            <a:r>
              <a:rPr b="1" i="0" lang="en-US" sz="1000" u="none" cap="none" strike="noStrike">
                <a:solidFill>
                  <a:srgbClr val="FF0066"/>
                </a:solidFill>
                <a:latin typeface="Comfortaa"/>
                <a:ea typeface="Comfortaa"/>
                <a:cs typeface="Comfortaa"/>
                <a:sym typeface="Comfortaa"/>
              </a:rPr>
              <a:t> </a:t>
            </a:r>
            <a:r>
              <a:rPr b="1" i="0" lang="en-US" sz="1000" u="none" cap="none" strike="noStrike">
                <a:solidFill>
                  <a:srgbClr val="1C4587"/>
                </a:solidFill>
                <a:latin typeface="Comfortaa"/>
                <a:ea typeface="Comfortaa"/>
                <a:cs typeface="Comfortaa"/>
                <a:sym typeface="Comfortaa"/>
              </a:rPr>
              <a:t>Bilingual Customer Service Representative</a:t>
            </a:r>
            <a:endParaRPr b="1" i="0" sz="1000" u="none" cap="none" strike="noStrike">
              <a:solidFill>
                <a:srgbClr val="1C4587"/>
              </a:solidFill>
              <a:latin typeface="Comfortaa"/>
              <a:ea typeface="Comfortaa"/>
              <a:cs typeface="Comfortaa"/>
              <a:sym typeface="Comfortaa"/>
            </a:endParaRPr>
          </a:p>
          <a:p>
            <a:pPr indent="0" lvl="0" marL="71755" marR="0" rtl="0" algn="l">
              <a:lnSpc>
                <a:spcPct val="100000"/>
              </a:lnSpc>
              <a:spcBef>
                <a:spcPts val="125"/>
              </a:spcBef>
              <a:spcAft>
                <a:spcPts val="0"/>
              </a:spcAft>
              <a:buClr>
                <a:schemeClr val="dk1"/>
              </a:buClr>
              <a:buSzPts val="1100"/>
              <a:buFont typeface="Arial"/>
              <a:buNone/>
            </a:pPr>
            <a:r>
              <a:rPr b="0" i="1" lang="en-US" sz="800" u="none" cap="none" strike="noStrike">
                <a:solidFill>
                  <a:srgbClr val="252525"/>
                </a:solidFill>
                <a:latin typeface="Comfortaa"/>
                <a:ea typeface="Comfortaa"/>
                <a:cs typeface="Comfortaa"/>
                <a:sym typeface="Comfortaa"/>
              </a:rPr>
              <a:t>Package logistics follow-up, payment processing duties, chat/email/calls support: </a:t>
            </a:r>
            <a:endParaRPr b="0" i="1" sz="800" u="none" cap="none" strike="noStrike">
              <a:solidFill>
                <a:srgbClr val="252525"/>
              </a:solidFill>
              <a:latin typeface="Comfortaa"/>
              <a:ea typeface="Comfortaa"/>
              <a:cs typeface="Comfortaa"/>
              <a:sym typeface="Comfortaa"/>
            </a:endParaRPr>
          </a:p>
          <a:p>
            <a:pPr indent="0" lvl="0" marL="71755" marR="0" rtl="0" algn="l">
              <a:lnSpc>
                <a:spcPct val="100000"/>
              </a:lnSpc>
              <a:spcBef>
                <a:spcPts val="125"/>
              </a:spcBef>
              <a:spcAft>
                <a:spcPts val="0"/>
              </a:spcAft>
              <a:buClr>
                <a:schemeClr val="dk1"/>
              </a:buClr>
              <a:buSzPts val="1100"/>
              <a:buFont typeface="Arial"/>
              <a:buNone/>
            </a:pPr>
            <a:r>
              <a:rPr b="0" i="1" lang="en-US" sz="800" u="none" cap="none" strike="noStrike">
                <a:solidFill>
                  <a:srgbClr val="252525"/>
                </a:solidFill>
                <a:latin typeface="Comfortaa"/>
                <a:ea typeface="Comfortaa"/>
                <a:cs typeface="Comfortaa"/>
                <a:sym typeface="Comfortaa"/>
              </a:rPr>
              <a:t>Data entry, re-activations, and cancellations procedures.</a:t>
            </a:r>
            <a:endParaRPr b="0" i="1" sz="800" u="none" cap="none" strike="noStrike">
              <a:solidFill>
                <a:srgbClr val="252525"/>
              </a:solidFill>
              <a:latin typeface="Comfortaa"/>
              <a:ea typeface="Comfortaa"/>
              <a:cs typeface="Comfortaa"/>
              <a:sym typeface="Comfortaa"/>
            </a:endParaRPr>
          </a:p>
          <a:p>
            <a:pPr indent="0" lvl="0" marL="71755" marR="0" rtl="0" algn="l">
              <a:lnSpc>
                <a:spcPct val="100000"/>
              </a:lnSpc>
              <a:spcBef>
                <a:spcPts val="25"/>
              </a:spcBef>
              <a:spcAft>
                <a:spcPts val="0"/>
              </a:spcAft>
              <a:buClr>
                <a:schemeClr val="dk1"/>
              </a:buClr>
              <a:buSzPts val="1100"/>
              <a:buFont typeface="Arial"/>
              <a:buNone/>
            </a:pPr>
            <a:r>
              <a:rPr b="0" i="0" lang="en-US" sz="1000" u="none" cap="none" strike="noStrike">
                <a:solidFill>
                  <a:schemeClr val="dk1"/>
                </a:solidFill>
                <a:latin typeface="Comfortaa"/>
                <a:ea typeface="Comfortaa"/>
                <a:cs typeface="Comfortaa"/>
                <a:sym typeface="Comfortaa"/>
              </a:rPr>
              <a:t>Jul 2019 – May 2020.</a:t>
            </a:r>
            <a:endParaRPr b="0" i="0" sz="1000" u="none" cap="none" strike="noStrike">
              <a:solidFill>
                <a:schemeClr val="dk1"/>
              </a:solidFill>
              <a:latin typeface="Comfortaa"/>
              <a:ea typeface="Comfortaa"/>
              <a:cs typeface="Comfortaa"/>
              <a:sym typeface="Comfortaa"/>
            </a:endParaRPr>
          </a:p>
          <a:p>
            <a:pPr indent="0" lvl="0" marL="71755" marR="0" rtl="0" algn="l">
              <a:lnSpc>
                <a:spcPct val="100000"/>
              </a:lnSpc>
              <a:spcBef>
                <a:spcPts val="25"/>
              </a:spcBef>
              <a:spcAft>
                <a:spcPts val="0"/>
              </a:spcAft>
              <a:buClr>
                <a:schemeClr val="dk1"/>
              </a:buClr>
              <a:buSzPts val="1100"/>
              <a:buFont typeface="Arial"/>
              <a:buNone/>
            </a:pPr>
            <a:r>
              <a:t/>
            </a:r>
            <a:endParaRPr b="0" i="0" sz="1000" u="none" cap="none" strike="noStrike">
              <a:solidFill>
                <a:schemeClr val="dk1"/>
              </a:solidFill>
              <a:latin typeface="Comfortaa"/>
              <a:ea typeface="Comfortaa"/>
              <a:cs typeface="Comfortaa"/>
              <a:sym typeface="Comfortaa"/>
            </a:endParaRPr>
          </a:p>
          <a:p>
            <a:pPr indent="0" lvl="0" marL="71755" marR="0" rtl="0" algn="l">
              <a:lnSpc>
                <a:spcPct val="100000"/>
              </a:lnSpc>
              <a:spcBef>
                <a:spcPts val="25"/>
              </a:spcBef>
              <a:spcAft>
                <a:spcPts val="0"/>
              </a:spcAft>
              <a:buClr>
                <a:schemeClr val="dk1"/>
              </a:buClr>
              <a:buSzPts val="1100"/>
              <a:buFont typeface="Arial"/>
              <a:buNone/>
            </a:pPr>
            <a:r>
              <a:t/>
            </a:r>
            <a:endParaRPr b="0" i="0" sz="1000" u="none" cap="none" strike="noStrike">
              <a:solidFill>
                <a:schemeClr val="dk1"/>
              </a:solidFill>
              <a:latin typeface="Comfortaa"/>
              <a:ea typeface="Comfortaa"/>
              <a:cs typeface="Comfortaa"/>
              <a:sym typeface="Comfortaa"/>
            </a:endParaRPr>
          </a:p>
        </p:txBody>
      </p:sp>
      <p:sp>
        <p:nvSpPr>
          <p:cNvPr id="81" name="Google Shape;81;p1"/>
          <p:cNvSpPr/>
          <p:nvPr/>
        </p:nvSpPr>
        <p:spPr>
          <a:xfrm>
            <a:off x="139414" y="9172523"/>
            <a:ext cx="248400" cy="245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1"/>
          <p:cNvSpPr/>
          <p:nvPr/>
        </p:nvSpPr>
        <p:spPr>
          <a:xfrm>
            <a:off x="159020" y="8756215"/>
            <a:ext cx="213000" cy="294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p1"/>
          <p:cNvSpPr/>
          <p:nvPr/>
        </p:nvSpPr>
        <p:spPr>
          <a:xfrm>
            <a:off x="133210" y="8357806"/>
            <a:ext cx="294600" cy="275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p1"/>
          <p:cNvSpPr/>
          <p:nvPr/>
        </p:nvSpPr>
        <p:spPr>
          <a:xfrm>
            <a:off x="123553" y="7999378"/>
            <a:ext cx="311100" cy="246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1"/>
          <p:cNvSpPr/>
          <p:nvPr/>
        </p:nvSpPr>
        <p:spPr>
          <a:xfrm>
            <a:off x="141771" y="9534117"/>
            <a:ext cx="243900" cy="240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1"/>
          <p:cNvSpPr txBox="1"/>
          <p:nvPr/>
        </p:nvSpPr>
        <p:spPr>
          <a:xfrm>
            <a:off x="494475" y="9570849"/>
            <a:ext cx="2440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00"/>
              <a:buFont typeface="Arial"/>
              <a:buNone/>
            </a:pPr>
            <a:r>
              <a:rPr lang="en-US" sz="1000">
                <a:solidFill>
                  <a:srgbClr val="7E7E7E"/>
                </a:solidFill>
                <a:latin typeface="Comfortaa"/>
                <a:ea typeface="Comfortaa"/>
                <a:cs typeface="Comfortaa"/>
                <a:sym typeface="Comfortaa"/>
              </a:rPr>
              <a:t>https://www.linkedin.com/in/francisco-vaquerog/</a:t>
            </a:r>
            <a:endParaRPr b="0" i="0" sz="1000" u="none" cap="none" strike="noStrike">
              <a:solidFill>
                <a:srgbClr val="000000"/>
              </a:solidFill>
              <a:latin typeface="Comfortaa"/>
              <a:ea typeface="Comfortaa"/>
              <a:cs typeface="Comfortaa"/>
              <a:sym typeface="Comfortaa"/>
            </a:endParaRPr>
          </a:p>
        </p:txBody>
      </p:sp>
      <p:sp>
        <p:nvSpPr>
          <p:cNvPr id="87" name="Google Shape;87;p1"/>
          <p:cNvSpPr txBox="1"/>
          <p:nvPr/>
        </p:nvSpPr>
        <p:spPr>
          <a:xfrm>
            <a:off x="3189749" y="8521525"/>
            <a:ext cx="505800" cy="151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900"/>
              <a:buFont typeface="Arial"/>
              <a:buNone/>
            </a:pPr>
            <a:r>
              <a:rPr b="0" i="0" lang="en-US" sz="900" u="none" cap="none" strike="noStrike">
                <a:solidFill>
                  <a:srgbClr val="252525"/>
                </a:solidFill>
                <a:latin typeface="Comfortaa"/>
                <a:ea typeface="Comfortaa"/>
                <a:cs typeface="Comfortaa"/>
                <a:sym typeface="Comfortaa"/>
              </a:rPr>
              <a:t>English</a:t>
            </a:r>
            <a:endParaRPr b="0" i="0" sz="900" u="none" cap="none" strike="noStrike">
              <a:solidFill>
                <a:srgbClr val="000000"/>
              </a:solidFill>
              <a:latin typeface="Comfortaa"/>
              <a:ea typeface="Comfortaa"/>
              <a:cs typeface="Comfortaa"/>
              <a:sym typeface="Comfortaa"/>
            </a:endParaRPr>
          </a:p>
        </p:txBody>
      </p:sp>
      <p:sp>
        <p:nvSpPr>
          <p:cNvPr id="88" name="Google Shape;88;p1"/>
          <p:cNvSpPr/>
          <p:nvPr/>
        </p:nvSpPr>
        <p:spPr>
          <a:xfrm>
            <a:off x="4963200" y="8502275"/>
            <a:ext cx="359491" cy="146050"/>
          </a:xfrm>
          <a:custGeom>
            <a:rect b="b" l="l" r="r" t="t"/>
            <a:pathLst>
              <a:path extrusionOk="0" h="146050" w="212089">
                <a:moveTo>
                  <a:pt x="0" y="146049"/>
                </a:moveTo>
                <a:lnTo>
                  <a:pt x="211467" y="146049"/>
                </a:lnTo>
                <a:lnTo>
                  <a:pt x="211467" y="0"/>
                </a:lnTo>
                <a:lnTo>
                  <a:pt x="0" y="0"/>
                </a:lnTo>
                <a:lnTo>
                  <a:pt x="0" y="146049"/>
                </a:lnTo>
                <a:close/>
              </a:path>
            </a:pathLst>
          </a:custGeom>
          <a:solidFill>
            <a:srgbClr val="D9D9D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1"/>
          <p:cNvSpPr/>
          <p:nvPr/>
        </p:nvSpPr>
        <p:spPr>
          <a:xfrm>
            <a:off x="4455351" y="8502275"/>
            <a:ext cx="692529" cy="146050"/>
          </a:xfrm>
          <a:custGeom>
            <a:rect b="b" l="l" r="r" t="t"/>
            <a:pathLst>
              <a:path extrusionOk="0" h="146050" w="862964">
                <a:moveTo>
                  <a:pt x="862736" y="0"/>
                </a:moveTo>
                <a:lnTo>
                  <a:pt x="0" y="0"/>
                </a:lnTo>
                <a:lnTo>
                  <a:pt x="0" y="145834"/>
                </a:lnTo>
                <a:lnTo>
                  <a:pt x="862736" y="145834"/>
                </a:lnTo>
                <a:lnTo>
                  <a:pt x="862736" y="0"/>
                </a:lnTo>
                <a:close/>
              </a:path>
            </a:pathLst>
          </a:custGeom>
          <a:solidFill>
            <a:srgbClr val="1C458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1"/>
          <p:cNvSpPr txBox="1"/>
          <p:nvPr/>
        </p:nvSpPr>
        <p:spPr>
          <a:xfrm>
            <a:off x="3189750" y="5338125"/>
            <a:ext cx="4582800" cy="1902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1C4587"/>
                </a:solidFill>
                <a:latin typeface="Comfortaa"/>
                <a:ea typeface="Comfortaa"/>
                <a:cs typeface="Comfortaa"/>
                <a:sym typeface="Comfortaa"/>
              </a:rPr>
              <a:t>EDUCATION</a:t>
            </a:r>
            <a:endParaRPr b="0" i="0" sz="1800" u="none" cap="none" strike="noStrike">
              <a:solidFill>
                <a:srgbClr val="1C4587"/>
              </a:solidFill>
              <a:latin typeface="Comfortaa"/>
              <a:ea typeface="Comfortaa"/>
              <a:cs typeface="Comfortaa"/>
              <a:sym typeface="Comfortaa"/>
            </a:endParaRPr>
          </a:p>
          <a:p>
            <a:pPr indent="-292100" lvl="0" marL="457200" marR="0" rtl="0" algn="l">
              <a:lnSpc>
                <a:spcPct val="100000"/>
              </a:lnSpc>
              <a:spcBef>
                <a:spcPts val="1175"/>
              </a:spcBef>
              <a:spcAft>
                <a:spcPts val="0"/>
              </a:spcAft>
              <a:buClr>
                <a:srgbClr val="252525"/>
              </a:buClr>
              <a:buSzPts val="1000"/>
              <a:buFont typeface="Comfortaa"/>
              <a:buChar char="●"/>
            </a:pPr>
            <a:r>
              <a:t>Computer Maintenance </a:t>
            </a:r>
            <a:endParaRPr b="1" i="0" sz="1000" u="none" cap="none" strike="noStrike">
              <a:solidFill>
                <a:srgbClr val="252525"/>
              </a:solidFill>
              <a:latin typeface="Comfortaa"/>
              <a:ea typeface="Comfortaa"/>
              <a:cs typeface="Comfortaa"/>
              <a:sym typeface="Comfortaa"/>
            </a:endParaRPr>
          </a:p>
          <a:p>
            <a:pPr indent="0" lvl="0" marL="0" marR="0" rtl="0" algn="l">
              <a:lnSpc>
                <a:spcPct val="100000"/>
              </a:lnSpc>
              <a:spcBef>
                <a:spcPts val="254"/>
              </a:spcBef>
              <a:spcAft>
                <a:spcPts val="0"/>
              </a:spcAft>
              <a:buClr>
                <a:srgbClr val="000000"/>
              </a:buClr>
              <a:buSzPts val="1000"/>
              <a:buFont typeface="Arial"/>
              <a:buNone/>
            </a:pPr>
            <a:r>
              <a:t>  2008 – 2010</a:t>
            </a:r>
            <a:endParaRPr b="0" i="0" sz="1000" u="none" cap="none" strike="noStrike">
              <a:solidFill>
                <a:schemeClr val="dk1"/>
              </a:solidFill>
              <a:latin typeface="Comfortaa"/>
              <a:ea typeface="Comfortaa"/>
              <a:cs typeface="Comfortaa"/>
              <a:sym typeface="Comfortaa"/>
              <a:extLst>
                <a:ext uri="http://customooxmlschemas.google.com/">
                  <go:slidesCustomData xmlns:go="http://customooxmlschemas.google.com/" textRoundtripDataId="1"/>
                </a:ext>
              </a:extLst>
            </a:endParaRPr>
          </a:p>
          <a:p>
            <a:pPr indent="-292100" lvl="0" marL="457200" marR="0" rtl="0" algn="l">
              <a:lnSpc>
                <a:spcPct val="100000"/>
              </a:lnSpc>
              <a:spcBef>
                <a:spcPts val="1175"/>
              </a:spcBef>
              <a:spcAft>
                <a:spcPts val="0"/>
              </a:spcAft>
              <a:buClr>
                <a:srgbClr val="252525"/>
              </a:buClr>
              <a:buSzPts val="1000"/>
              <a:buFont typeface="Comfortaa"/>
              <a:buChar char="●"/>
            </a:pPr>
            <a:r>
              <a:t>Customs Economics</a:t>
            </a:r>
            <a:endParaRPr b="1" i="0" sz="1000" u="none" cap="none" strike="noStrike">
              <a:solidFill>
                <a:srgbClr val="252525"/>
              </a:solidFill>
              <a:latin typeface="Comfortaa"/>
              <a:ea typeface="Comfortaa"/>
              <a:cs typeface="Comfortaa"/>
              <a:sym typeface="Comfortaa"/>
              <a:extLst>
                <a:ext uri="http://customooxmlschemas.google.com/">
                  <go:slidesCustomData xmlns:go="http://customooxmlschemas.google.com/" textRoundtripDataId="3"/>
                </a:ext>
              </a:extLst>
            </a:endParaRPr>
          </a:p>
          <a:p>
            <a:pPr indent="0" lvl="0" marL="0" marR="0" rtl="0" algn="l">
              <a:lnSpc>
                <a:spcPct val="100000"/>
              </a:lnSpc>
              <a:spcBef>
                <a:spcPts val="254"/>
              </a:spcBef>
              <a:spcAft>
                <a:spcPts val="0"/>
              </a:spcAft>
              <a:buClr>
                <a:srgbClr val="000000"/>
              </a:buClr>
              <a:buSzPts val="1000"/>
              <a:buFont typeface="Arial"/>
              <a:buNone/>
            </a:pPr>
            <a:r>
              <a:t>  2016 – 2018</a:t>
            </a:r>
            <a:endParaRPr b="0" i="0" sz="1000" u="none" cap="none" strike="noStrike">
              <a:solidFill>
                <a:srgbClr val="FF0066"/>
              </a:solidFill>
              <a:latin typeface="Comfortaa"/>
              <a:ea typeface="Comfortaa"/>
              <a:cs typeface="Comfortaa"/>
              <a:sym typeface="Comfortaa"/>
            </a:endParaRPr>
          </a:p>
          <a:p>
            <a:pPr indent="0" lvl="0" marL="0" marR="0" rtl="0" algn="l">
              <a:lnSpc>
                <a:spcPct val="100000"/>
              </a:lnSpc>
              <a:spcBef>
                <a:spcPts val="35"/>
              </a:spcBef>
              <a:spcAft>
                <a:spcPts val="0"/>
              </a:spcAft>
              <a:buClr>
                <a:srgbClr val="000000"/>
              </a:buClr>
              <a:buSzPts val="1000"/>
              <a:buFont typeface="Arial"/>
              <a:buNone/>
            </a:pPr>
            <a:r>
              <a:t/>
            </a:r>
            <a:endParaRPr b="0" i="0" sz="1000" u="none" cap="none" strike="noStrike">
              <a:solidFill>
                <a:srgbClr val="000000"/>
              </a:solidFill>
              <a:latin typeface="Comfortaa"/>
              <a:ea typeface="Comfortaa"/>
              <a:cs typeface="Comfortaa"/>
              <a:sym typeface="Comfortaa"/>
            </a:endParaRPr>
          </a:p>
          <a:p>
            <a:pPr indent="-292100" lvl="0" marL="457200" marR="0" rtl="0" algn="l">
              <a:lnSpc>
                <a:spcPct val="100000"/>
              </a:lnSpc>
              <a:spcBef>
                <a:spcPts val="0"/>
              </a:spcBef>
              <a:spcAft>
                <a:spcPts val="0"/>
              </a:spcAft>
              <a:buClr>
                <a:srgbClr val="252525"/>
              </a:buClr>
              <a:buSzPts val="1000"/>
              <a:buFont typeface="Comfortaa"/>
              <a:buChar char="●"/>
            </a:pPr>
            <a:r>
              <a:rPr b="1" i="0" lang="en-US" sz="1000" u="none" cap="none" strike="noStrike">
                <a:solidFill>
                  <a:srgbClr val="252525"/>
                </a:solidFill>
                <a:latin typeface="Comfortaa"/>
                <a:ea typeface="Comfortaa"/>
                <a:cs typeface="Comfortaa"/>
                <a:sym typeface="Comfortaa"/>
              </a:rPr>
              <a:t> Liceo Professor Luis Alonso Pino</a:t>
            </a:r>
            <a:endParaRPr b="0" i="0" sz="1000" u="none" cap="none" strike="noStrike">
              <a:solidFill>
                <a:srgbClr val="000000"/>
              </a:solidFill>
              <a:latin typeface="Comfortaa"/>
              <a:ea typeface="Comfortaa"/>
              <a:cs typeface="Comfortaa"/>
              <a:sym typeface="Comfortaa"/>
            </a:endParaRPr>
          </a:p>
          <a:p>
            <a:pPr indent="0" lvl="0" marL="0" marR="0" rtl="0" algn="l">
              <a:lnSpc>
                <a:spcPct val="100000"/>
              </a:lnSpc>
              <a:spcBef>
                <a:spcPts val="40"/>
              </a:spcBef>
              <a:spcAft>
                <a:spcPts val="0"/>
              </a:spcAft>
              <a:buClr>
                <a:srgbClr val="000000"/>
              </a:buClr>
              <a:buSzPts val="800"/>
              <a:buFont typeface="Arial"/>
              <a:buNone/>
            </a:pPr>
            <a:r>
              <a:rPr b="1" i="1" lang="en-US" sz="800" u="none" cap="none" strike="noStrike">
                <a:solidFill>
                  <a:srgbClr val="252525"/>
                </a:solidFill>
                <a:latin typeface="Comfortaa"/>
                <a:ea typeface="Comfortaa"/>
                <a:cs typeface="Comfortaa"/>
                <a:sym typeface="Comfortaa"/>
              </a:rPr>
              <a:t> </a:t>
            </a:r>
            <a:r>
              <a:rPr b="1" i="1" lang="en-US" sz="800" u="none" cap="none" strike="noStrike">
                <a:solidFill>
                  <a:srgbClr val="1C4587"/>
                </a:solidFill>
                <a:latin typeface="Comfortaa"/>
                <a:ea typeface="Comfortaa"/>
                <a:cs typeface="Comfortaa"/>
                <a:sym typeface="Comfortaa"/>
              </a:rPr>
              <a:t> </a:t>
            </a:r>
            <a:r>
              <a:rPr b="1" i="0" lang="en-US" sz="1000" u="none" cap="none" strike="noStrike">
                <a:solidFill>
                  <a:srgbClr val="1C4587"/>
                </a:solidFill>
                <a:latin typeface="Comfortaa"/>
                <a:ea typeface="Comfortaa"/>
                <a:cs typeface="Comfortaa"/>
                <a:sym typeface="Comfortaa"/>
              </a:rPr>
              <a:t>High School diploma</a:t>
            </a:r>
            <a:endParaRPr b="1" i="0" sz="1000" u="none" cap="none" strike="noStrike">
              <a:solidFill>
                <a:srgbClr val="1C4587"/>
              </a:solidFill>
              <a:latin typeface="Comfortaa"/>
              <a:ea typeface="Comfortaa"/>
              <a:cs typeface="Comfortaa"/>
              <a:sym typeface="Comfortaa"/>
            </a:endParaRPr>
          </a:p>
          <a:p>
            <a:pPr indent="0" lvl="0" marL="0" marR="0" rtl="0" algn="l">
              <a:lnSpc>
                <a:spcPct val="100000"/>
              </a:lnSpc>
              <a:spcBef>
                <a:spcPts val="35"/>
              </a:spcBef>
              <a:spcAft>
                <a:spcPts val="0"/>
              </a:spcAft>
              <a:buClr>
                <a:srgbClr val="000000"/>
              </a:buClr>
              <a:buSzPts val="1000"/>
              <a:buFont typeface="Arial"/>
              <a:buNone/>
            </a:pPr>
            <a:r>
              <a:t> 2008 – 2010</a:t>
            </a:r>
            <a:endParaRPr b="0" i="1" sz="800" u="none" cap="none" strike="noStrike">
              <a:solidFill>
                <a:srgbClr val="252525"/>
              </a:solidFill>
              <a:latin typeface="Comfortaa"/>
              <a:ea typeface="Comfortaa"/>
              <a:cs typeface="Comfortaa"/>
              <a:sym typeface="Comfortaa"/>
            </a:endParaRPr>
          </a:p>
        </p:txBody>
      </p:sp>
      <p:grpSp>
        <p:nvGrpSpPr>
          <p:cNvPr id="91" name="Google Shape;91;p1"/>
          <p:cNvGrpSpPr/>
          <p:nvPr/>
        </p:nvGrpSpPr>
        <p:grpSpPr>
          <a:xfrm>
            <a:off x="494464" y="1113156"/>
            <a:ext cx="2130676" cy="2059915"/>
            <a:chOff x="344850" y="568927"/>
            <a:chExt cx="2354078" cy="2275897"/>
          </a:xfrm>
        </p:grpSpPr>
        <p:pic>
          <p:nvPicPr>
            <p:cNvPr id="92" name="Google Shape;92;p1"/>
            <p:cNvPicPr preferRelativeResize="0"/>
            <p:nvPr/>
          </p:nvPicPr>
          <p:blipFill rotWithShape="1">
            <a:blip r:embed="rId8">
              <a:alphaModFix/>
            </a:blip>
            <a:srcRect b="24555" l="0" r="0" t="0"/>
            <a:stretch/>
          </p:blipFill>
          <p:spPr>
            <a:xfrm>
              <a:off x="371537" y="568927"/>
              <a:ext cx="2327391" cy="2275896"/>
            </a:xfrm>
            <a:prstGeom prst="rect">
              <a:avLst/>
            </a:prstGeom>
            <a:noFill/>
            <a:ln>
              <a:noFill/>
            </a:ln>
          </p:spPr>
        </p:pic>
        <p:sp>
          <p:nvSpPr>
            <p:cNvPr id="93" name="Google Shape;93;p1"/>
            <p:cNvSpPr/>
            <p:nvPr/>
          </p:nvSpPr>
          <p:spPr>
            <a:xfrm>
              <a:off x="344850" y="568928"/>
              <a:ext cx="2275896" cy="2275896"/>
            </a:xfrm>
            <a:prstGeom prst="ellipse">
              <a:avLst/>
            </a:prstGeom>
            <a:no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94" name="Google Shape;94;p1"/>
          <p:cNvSpPr txBox="1"/>
          <p:nvPr/>
        </p:nvSpPr>
        <p:spPr>
          <a:xfrm>
            <a:off x="133209" y="484769"/>
            <a:ext cx="2806200" cy="786900"/>
          </a:xfrm>
          <a:prstGeom prst="rect">
            <a:avLst/>
          </a:prstGeom>
          <a:noFill/>
          <a:ln>
            <a:noFill/>
          </a:ln>
        </p:spPr>
        <p:txBody>
          <a:bodyPr anchorCtr="0" anchor="t" bIns="0" lIns="0" spcFirstLastPara="1" rIns="0" wrap="square" tIns="69200">
            <a:spAutoFit/>
          </a:bodyPr>
          <a:lstStyle/>
          <a:p>
            <a:pPr indent="0" lvl="0" marL="5080" marR="0" rtl="0" algn="ctr">
              <a:lnSpc>
                <a:spcPct val="100000"/>
              </a:lnSpc>
              <a:spcBef>
                <a:spcPts val="0"/>
              </a:spcBef>
              <a:spcAft>
                <a:spcPts val="0"/>
              </a:spcAft>
              <a:buClr>
                <a:srgbClr val="000000"/>
              </a:buClr>
              <a:buSzPts val="2300"/>
              <a:buFont typeface="Arial"/>
              <a:buNone/>
            </a:pPr>
            <a:r>
              <a:rPr b="1" i="0" lang="en-US" sz="1800" u="none" cap="none" strike="noStrike">
                <a:solidFill>
                  <a:srgbClr val="323232"/>
                </a:solidFill>
                <a:latin typeface="Comfortaa"/>
                <a:ea typeface="Comfortaa"/>
                <a:cs typeface="Comfortaa"/>
                <a:sym typeface="Comfortaa"/>
              </a:rPr>
              <a:t>Francisco Vaquero</a:t>
            </a:r>
            <a:endParaRPr b="1" i="0" sz="1800" u="none" cap="none" strike="noStrike">
              <a:solidFill>
                <a:srgbClr val="323232"/>
              </a:solidFill>
              <a:latin typeface="Comfortaa"/>
              <a:ea typeface="Comfortaa"/>
              <a:cs typeface="Comfortaa"/>
              <a:sym typeface="Comfortaa"/>
            </a:endParaRPr>
          </a:p>
          <a:p>
            <a:pPr indent="0" lvl="0" marL="0" marR="37465" rtl="0" algn="ctr">
              <a:lnSpc>
                <a:spcPct val="100000"/>
              </a:lnSpc>
              <a:spcBef>
                <a:spcPts val="310"/>
              </a:spcBef>
              <a:spcAft>
                <a:spcPts val="0"/>
              </a:spcAft>
              <a:buClr>
                <a:srgbClr val="000000"/>
              </a:buClr>
              <a:buSzPts val="1000"/>
              <a:buFont typeface="Arial"/>
              <a:buNone/>
            </a:pPr>
            <a:r>
              <a:rPr b="0" i="0" lang="en-US" sz="900" u="none" cap="none" strike="noStrike">
                <a:solidFill>
                  <a:srgbClr val="1C4587"/>
                </a:solidFill>
                <a:latin typeface="Comfortaa"/>
                <a:ea typeface="Comfortaa"/>
                <a:cs typeface="Comfortaa"/>
                <a:sym typeface="Comfortaa"/>
              </a:rPr>
              <a:t>front end technician</a:t>
            </a:r>
            <a:br>
              <a:rPr b="0" i="0" lang="en-US" sz="600" u="sng" cap="none" strike="noStrike">
                <a:solidFill>
                  <a:srgbClr val="323232"/>
                </a:solidFill>
                <a:latin typeface="Comfortaa"/>
                <a:ea typeface="Comfortaa"/>
                <a:cs typeface="Comfortaa"/>
                <a:sym typeface="Comfortaa"/>
              </a:rPr>
            </a:br>
            <a:r>
              <a:rPr b="1" i="0" lang="en-US" sz="1700" u="none" cap="none" strike="noStrike">
                <a:solidFill>
                  <a:srgbClr val="1C4587"/>
                </a:solidFill>
                <a:latin typeface="Comfortaa"/>
                <a:ea typeface="Comfortaa"/>
                <a:cs typeface="Comfortaa"/>
                <a:sym typeface="Comfortaa"/>
              </a:rPr>
              <a:t>Web Developer</a:t>
            </a:r>
            <a:endParaRPr b="0" i="0" sz="700" u="none" cap="none" strike="noStrike">
              <a:solidFill>
                <a:srgbClr val="1C4587"/>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E7E7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2021-05-06T01:06:40Z</dcterms:created>
  <dc:creator>Rodrigo Ruballos Mendoza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2019-08-13T00:00:00Z</vt:filetime>
  </property>
  <property fmtid="{D5CDD505-2E9C-101B-9397-08002B2CF9AE}" pid="3" name="Creator">
    <vt:lpwstr>Microsoft® Word 2016</vt:lpwstr>
  </property>
  <property fmtid="{D5CDD505-2E9C-101B-9397-08002B2CF9AE}" pid="4" name="LastSaved">
    <vt:filetime>2021-05-06T00:00:00Z</vt:filetime>
  </property>
</Properties>
</file>