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  <p:sldMasterId id="2147484143" r:id="rId2"/>
    <p:sldMasterId id="2147484155" r:id="rId3"/>
    <p:sldMasterId id="2147484167" r:id="rId4"/>
    <p:sldMasterId id="2147484130" r:id="rId5"/>
  </p:sldMasterIdLst>
  <p:notesMasterIdLst>
    <p:notesMasterId r:id="rId11"/>
  </p:notesMasterIdLst>
  <p:handoutMasterIdLst>
    <p:handoutMasterId r:id="rId12"/>
  </p:handoutMasterIdLst>
  <p:sldIdLst>
    <p:sldId id="347" r:id="rId6"/>
    <p:sldId id="355" r:id="rId7"/>
    <p:sldId id="350" r:id="rId8"/>
    <p:sldId id="344" r:id="rId9"/>
    <p:sldId id="357" r:id="rId10"/>
  </p:sldIdLst>
  <p:sldSz cx="9144000" cy="5143500" type="screen16x9"/>
  <p:notesSz cx="6797675" cy="9928225"/>
  <p:defaultTextStyle>
    <a:defPPr marL="0" marR="0" indent="0" algn="l" defTabSz="34287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128579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257156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385736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514313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642890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771468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900046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028622" algn="ctr" defTabSz="40850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2986">
          <p15:clr>
            <a:srgbClr val="A4A3A4"/>
          </p15:clr>
        </p15:guide>
        <p15:guide id="5" orient="horz" pos="611">
          <p15:clr>
            <a:srgbClr val="A4A3A4"/>
          </p15:clr>
        </p15:guide>
        <p15:guide id="6" orient="horz" pos="162">
          <p15:clr>
            <a:srgbClr val="A4A3A4"/>
          </p15:clr>
        </p15:guide>
        <p15:guide id="7" orient="horz" pos="895">
          <p15:clr>
            <a:srgbClr val="A4A3A4"/>
          </p15:clr>
        </p15:guide>
        <p15:guide id="8" orient="horz" pos="2742">
          <p15:clr>
            <a:srgbClr val="A4A3A4"/>
          </p15:clr>
        </p15:guide>
        <p15:guide id="9" orient="horz" pos="825">
          <p15:clr>
            <a:srgbClr val="A4A3A4"/>
          </p15:clr>
        </p15:guide>
        <p15:guide id="10" pos="3716">
          <p15:clr>
            <a:srgbClr val="A4A3A4"/>
          </p15:clr>
        </p15:guide>
        <p15:guide id="11" pos="5615">
          <p15:clr>
            <a:srgbClr val="A4A3A4"/>
          </p15:clr>
        </p15:guide>
        <p15:guide id="12" pos="263">
          <p15:clr>
            <a:srgbClr val="A4A3A4"/>
          </p15:clr>
        </p15:guide>
        <p15:guide id="13" pos="1904">
          <p15:clr>
            <a:srgbClr val="A4A3A4"/>
          </p15:clr>
        </p15:guide>
        <p15:guide id="14" pos="1650">
          <p15:clr>
            <a:srgbClr val="A4A3A4"/>
          </p15:clr>
        </p15:guide>
        <p15:guide id="15" pos="3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авина Валерия Валериевна" initials="СВВ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3C0"/>
    <a:srgbClr val="A8ABAF"/>
    <a:srgbClr val="8DC0DF"/>
    <a:srgbClr val="B999D1"/>
    <a:srgbClr val="193B52"/>
    <a:srgbClr val="5DA7D9"/>
    <a:srgbClr val="9FDED1"/>
    <a:srgbClr val="5AC0A4"/>
    <a:srgbClr val="F19545"/>
    <a:srgbClr val="F8C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3" autoAdjust="0"/>
    <p:restoredTop sz="97158" autoAdjust="0"/>
  </p:normalViewPr>
  <p:slideViewPr>
    <p:cSldViewPr snapToGrid="0" snapToObjects="1">
      <p:cViewPr varScale="1">
        <p:scale>
          <a:sx n="205" d="100"/>
          <a:sy n="205" d="100"/>
        </p:scale>
        <p:origin x="570" y="168"/>
      </p:cViewPr>
      <p:guideLst>
        <p:guide orient="horz" pos="1620"/>
        <p:guide pos="2880"/>
        <p:guide orient="horz" pos="1062"/>
        <p:guide orient="horz" pos="2986"/>
        <p:guide orient="horz" pos="611"/>
        <p:guide orient="horz" pos="162"/>
        <p:guide orient="horz" pos="895"/>
        <p:guide orient="horz" pos="2742"/>
        <p:guide orient="horz" pos="825"/>
        <p:guide pos="3716"/>
        <p:guide pos="5615"/>
        <p:guide pos="263"/>
        <p:guide pos="1904"/>
        <p:guide pos="1650"/>
        <p:guide pos="3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40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7FC5-D862-4CB3-90B0-72B3F992403A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0DBF2-6414-4132-A3CA-F58055B9D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04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8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defRPr sz="500">
        <a:latin typeface="Lucida Grande"/>
        <a:ea typeface="Lucida Grande"/>
        <a:cs typeface="Lucida Grande"/>
        <a:sym typeface="Lucida Grande"/>
      </a:defRPr>
    </a:lvl1pPr>
    <a:lvl2pPr indent="85719" defTabSz="171438" latinLnBrk="0">
      <a:defRPr sz="500">
        <a:latin typeface="Lucida Grande"/>
        <a:ea typeface="Lucida Grande"/>
        <a:cs typeface="Lucida Grande"/>
        <a:sym typeface="Lucida Grande"/>
      </a:defRPr>
    </a:lvl2pPr>
    <a:lvl3pPr indent="171438" defTabSz="171438" latinLnBrk="0">
      <a:defRPr sz="500">
        <a:latin typeface="Lucida Grande"/>
        <a:ea typeface="Lucida Grande"/>
        <a:cs typeface="Lucida Grande"/>
        <a:sym typeface="Lucida Grande"/>
      </a:defRPr>
    </a:lvl3pPr>
    <a:lvl4pPr indent="257156" defTabSz="171438" latinLnBrk="0">
      <a:defRPr sz="500">
        <a:latin typeface="Lucida Grande"/>
        <a:ea typeface="Lucida Grande"/>
        <a:cs typeface="Lucida Grande"/>
        <a:sym typeface="Lucida Grande"/>
      </a:defRPr>
    </a:lvl4pPr>
    <a:lvl5pPr indent="342875" defTabSz="171438" latinLnBrk="0">
      <a:defRPr sz="500">
        <a:latin typeface="Lucida Grande"/>
        <a:ea typeface="Lucida Grande"/>
        <a:cs typeface="Lucida Grande"/>
        <a:sym typeface="Lucida Grande"/>
      </a:defRPr>
    </a:lvl5pPr>
    <a:lvl6pPr indent="428592" defTabSz="171438" latinLnBrk="0">
      <a:defRPr sz="500">
        <a:latin typeface="Lucida Grande"/>
        <a:ea typeface="Lucida Grande"/>
        <a:cs typeface="Lucida Grande"/>
        <a:sym typeface="Lucida Grande"/>
      </a:defRPr>
    </a:lvl6pPr>
    <a:lvl7pPr indent="514313" defTabSz="171438" latinLnBrk="0">
      <a:defRPr sz="500">
        <a:latin typeface="Lucida Grande"/>
        <a:ea typeface="Lucida Grande"/>
        <a:cs typeface="Lucida Grande"/>
        <a:sym typeface="Lucida Grande"/>
      </a:defRPr>
    </a:lvl7pPr>
    <a:lvl8pPr indent="600030" defTabSz="171438" latinLnBrk="0">
      <a:defRPr sz="500">
        <a:latin typeface="Lucida Grande"/>
        <a:ea typeface="Lucida Grande"/>
        <a:cs typeface="Lucida Grande"/>
        <a:sym typeface="Lucida Grande"/>
      </a:defRPr>
    </a:lvl8pPr>
    <a:lvl9pPr indent="685749" defTabSz="171438" latinLnBrk="0">
      <a:defRPr sz="5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ая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marR="0" indent="0" algn="l" defTabSz="1714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0" y="3952853"/>
            <a:ext cx="4657725" cy="1045647"/>
          </a:xfrm>
          <a:prstGeom prst="rect">
            <a:avLst/>
          </a:prstGeom>
        </p:spPr>
        <p:txBody>
          <a:bodyPr vert="horz" lIns="91436" tIns="45718" rIns="91436" bIns="45718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1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9377" y="969963"/>
            <a:ext cx="6277009" cy="384939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2617787" y="1516064"/>
            <a:ext cx="6278598" cy="330329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spcAft>
                <a:spcPts val="600"/>
              </a:spcAft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29" hasCustomPrompt="1"/>
          </p:nvPr>
        </p:nvSpPr>
        <p:spPr>
          <a:xfrm>
            <a:off x="2619376" y="969054"/>
            <a:ext cx="6277010" cy="451762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1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2617788" y="1615342"/>
            <a:ext cx="3011394" cy="321289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2617788" y="971624"/>
            <a:ext cx="3011394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3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6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5896010" y="1619249"/>
            <a:ext cx="3000375" cy="321289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5896010" y="969965"/>
            <a:ext cx="3000375" cy="54709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ков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2630079" y="268909"/>
            <a:ext cx="5594867" cy="6974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2630076" y="829825"/>
            <a:ext cx="5594868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755230" y="1619235"/>
            <a:ext cx="2016000" cy="3200124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80385" y="1619252"/>
            <a:ext cx="2016000" cy="321309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9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2619376" y="954661"/>
            <a:ext cx="2050514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4752725" y="969742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867526" y="971579"/>
            <a:ext cx="202886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2617788" y="297063"/>
            <a:ext cx="5607156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2617788" y="1619164"/>
            <a:ext cx="2039812" cy="320654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19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969964"/>
            <a:ext cx="8474110" cy="3849396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267305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2"/>
            <a:ext cx="8474109" cy="450698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  <p:sp>
        <p:nvSpPr>
          <p:cNvPr id="2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1520826"/>
            <a:ext cx="8474110" cy="3298534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1796127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320617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2475" y="1619532"/>
            <a:ext cx="4183912" cy="320617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6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2" y="967189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5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90" y="1629821"/>
            <a:ext cx="2737585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5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формата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99002" y="1619186"/>
            <a:ext cx="2033566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7652" y="1619186"/>
            <a:ext cx="2048735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1" y="968302"/>
            <a:ext cx="2046266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7652" y="968302"/>
            <a:ext cx="2048735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3200173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>
                <a:solidFill>
                  <a:schemeClr val="tx1"/>
                </a:solidFill>
              </a:rPr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marR="0" indent="0" algn="l" defTabSz="1714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Закрывающий слайд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0" y="3952853"/>
            <a:ext cx="4657725" cy="1045647"/>
          </a:xfrm>
          <a:prstGeom prst="rect">
            <a:avLst/>
          </a:prstGeom>
        </p:spPr>
        <p:txBody>
          <a:bodyPr vert="horz" lIns="91436" tIns="45718" rIns="91436" bIns="45718" anchor="b"/>
          <a:lstStyle>
            <a:lvl1pPr marL="0" indent="0">
              <a:buNone/>
              <a:defRPr sz="120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r>
              <a:rPr lang="en-US" dirty="0" smtClean="0"/>
              <a:t>                                                                              </a:t>
            </a:r>
            <a:r>
              <a:rPr lang="ru-RU" dirty="0" smtClean="0"/>
              <a:t>+7 (код) </a:t>
            </a:r>
            <a:r>
              <a:rPr lang="ru-RU" dirty="0" err="1" smtClean="0"/>
              <a:t>ххх-хххх</a:t>
            </a:r>
            <a:r>
              <a:rPr lang="ru-RU" dirty="0" smtClean="0"/>
              <a:t>//</a:t>
            </a:r>
            <a:r>
              <a:rPr lang="en-US" dirty="0" smtClean="0"/>
              <a:t> xxx@ibs.ru</a:t>
            </a:r>
            <a:r>
              <a:rPr lang="ru-RU" dirty="0" smtClean="0"/>
              <a:t> (по желанию)//ARIAL ОБЫЧНЫЙ, 12//белый</a:t>
            </a:r>
            <a:r>
              <a:rPr lang="en-US" dirty="0" smtClean="0"/>
              <a:t>/</a:t>
            </a:r>
            <a:r>
              <a:rPr lang="ru-RU" dirty="0" smtClean="0"/>
              <a:t>/ВСЕ ПРОПИСНЫЕ  </a:t>
            </a: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0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Т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  <p:sp>
        <p:nvSpPr>
          <p:cNvPr id="14" name="Название 3"/>
          <p:cNvSpPr>
            <a:spLocks noGrp="1"/>
          </p:cNvSpPr>
          <p:nvPr>
            <p:ph type="title" hasCustomPrompt="1"/>
          </p:nvPr>
        </p:nvSpPr>
        <p:spPr>
          <a:xfrm>
            <a:off x="538854" y="354905"/>
            <a:ext cx="4657450" cy="1580779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marR="0" indent="0" algn="l" defTabSz="17143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ru-RU" dirty="0" smtClean="0"/>
              <a:t>ЗАГОЛОВОК ПРЕЗЕНТАЦИИ//ARIAL </a:t>
            </a:r>
            <a:r>
              <a:rPr lang="ru-RU" dirty="0" err="1" smtClean="0"/>
              <a:t>жирн</a:t>
            </a:r>
            <a:r>
              <a:rPr lang="ru-RU" dirty="0" smtClean="0"/>
              <a:t>, 24//R38 G38 B38//</a:t>
            </a:r>
            <a:r>
              <a:rPr lang="ru-RU" cap="all" baseline="0" dirty="0" smtClean="0"/>
              <a:t>все прописные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538854" y="2030570"/>
            <a:ext cx="4657450" cy="1152525"/>
          </a:xfrm>
          <a:prstGeom prst="rect">
            <a:avLst/>
          </a:prstGeom>
        </p:spPr>
        <p:txBody>
          <a:bodyPr vert="horz" lIns="91436" tIns="45718" rIns="91436" bIns="45718"/>
          <a:lstStyle>
            <a:lvl1pPr marL="0" indent="0">
              <a:buNone/>
              <a:defRPr sz="18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Подзаголовок презентации//</a:t>
            </a:r>
            <a:r>
              <a:rPr lang="ru-RU" dirty="0" err="1" smtClean="0"/>
              <a:t>Arial</a:t>
            </a:r>
            <a:r>
              <a:rPr lang="ru-RU" dirty="0" smtClean="0"/>
              <a:t> Обычный, </a:t>
            </a:r>
            <a:r>
              <a:rPr lang="en-US" dirty="0" smtClean="0"/>
              <a:t>18</a:t>
            </a:r>
            <a:r>
              <a:rPr lang="ru-RU" dirty="0" smtClean="0"/>
              <a:t>//R38 G38 B38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0" y="4191049"/>
            <a:ext cx="4657725" cy="807451"/>
          </a:xfrm>
          <a:prstGeom prst="rect">
            <a:avLst/>
          </a:prstGeom>
        </p:spPr>
        <p:txBody>
          <a:bodyPr vert="horz" lIns="91436" tIns="45718" rIns="91436" bIns="45718" anchor="b"/>
          <a:lstStyle>
            <a:lvl1pPr marL="0" indent="0">
              <a:buNone/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dirty="0" smtClean="0"/>
              <a:t>ФИО</a:t>
            </a:r>
            <a:br>
              <a:rPr lang="ru-RU" dirty="0" smtClean="0"/>
            </a:br>
            <a:r>
              <a:rPr lang="ru-RU" dirty="0" smtClean="0"/>
              <a:t>ДОЛЖНОСТЬ</a:t>
            </a:r>
            <a:br>
              <a:rPr lang="ru-RU" dirty="0" smtClean="0"/>
            </a:br>
            <a:r>
              <a:rPr lang="ru-RU" dirty="0" smtClean="0"/>
              <a:t>число месяц год</a:t>
            </a:r>
            <a:r>
              <a:rPr lang="en-US" dirty="0" smtClean="0"/>
              <a:t>,</a:t>
            </a:r>
            <a:r>
              <a:rPr lang="ru-RU" dirty="0" smtClean="0"/>
              <a:t> МОСКВА//ARIAL ОБЫЧНЫЙ, 12//R38 G38 B38//ВСЕ ПРОПИСНЫЕ  </a:t>
            </a:r>
          </a:p>
        </p:txBody>
      </p:sp>
    </p:spTree>
    <p:extLst>
      <p:ext uri="{BB962C8B-B14F-4D97-AF65-F5344CB8AC3E}">
        <p14:creationId xmlns:p14="http://schemas.microsoft.com/office/powerpoint/2010/main" val="355856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31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165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845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07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97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96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86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38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0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15" y="257556"/>
            <a:ext cx="2404872" cy="4885944"/>
          </a:xfrm>
          <a:prstGeom prst="rect">
            <a:avLst/>
          </a:prstGeom>
        </p:spPr>
      </p:pic>
      <p:sp>
        <p:nvSpPr>
          <p:cNvPr id="16" name="Текст 2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20691" y="1420816"/>
            <a:ext cx="4780922" cy="34163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285736" indent="-285736">
              <a:spcBef>
                <a:spcPts val="0"/>
              </a:spcBef>
              <a:spcAft>
                <a:spcPts val="600"/>
              </a:spcAft>
              <a:buClr>
                <a:srgbClr val="2B82BF"/>
              </a:buClr>
              <a:buSzPct val="100000"/>
              <a:buFont typeface="Arial" panose="020B0604020202020204" pitchFamily="34" charset="0"/>
              <a:buChar char="•"/>
              <a:defRPr lang="en-US" sz="1400" kern="1200" cap="all" baseline="0" dirty="0" smtClean="0">
                <a:solidFill>
                  <a:srgbClr val="262626"/>
                </a:solidFill>
                <a:latin typeface="Arial"/>
                <a:ea typeface="+mn-ea"/>
                <a:cs typeface="Arial"/>
              </a:defRPr>
            </a:lvl1pPr>
            <a:lvl2pPr marL="465726" indent="-285736">
              <a:spcBef>
                <a:spcPts val="240"/>
              </a:spcBef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cap="all" baseline="0">
                <a:solidFill>
                  <a:srgbClr val="262626"/>
                </a:solidFill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285736" marR="0" lvl="0" indent="-285736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dirty="0" smtClean="0"/>
              <a:t>ГЛАВА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err="1" smtClean="0"/>
              <a:t>Arial</a:t>
            </a:r>
            <a:r>
              <a:rPr lang="ru-RU" dirty="0" smtClean="0"/>
              <a:t> Обычный, 14//R38 G38 B38//все прописные</a:t>
            </a:r>
            <a:endParaRPr lang="en-US" dirty="0" smtClean="0"/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Arial </a:t>
            </a:r>
            <a:r>
              <a:rPr lang="ru-RU" dirty="0" smtClean="0"/>
              <a:t>обычный, 12// R38 G38 B38//все прописные</a:t>
            </a:r>
          </a:p>
          <a:p>
            <a:pPr lvl="1"/>
            <a:endParaRPr lang="en-US" dirty="0" smtClean="0"/>
          </a:p>
          <a:p>
            <a:pPr lvl="0"/>
            <a:endParaRPr lang="ru-RU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ru-RU" dirty="0" smtClean="0"/>
          </a:p>
        </p:txBody>
      </p:sp>
      <p:sp>
        <p:nvSpPr>
          <p:cNvPr id="17" name="Заголовок 13"/>
          <p:cNvSpPr>
            <a:spLocks noGrp="1"/>
          </p:cNvSpPr>
          <p:nvPr userDrawn="1">
            <p:ph type="title" hasCustomPrompt="1"/>
          </p:nvPr>
        </p:nvSpPr>
        <p:spPr>
          <a:xfrm>
            <a:off x="420688" y="246858"/>
            <a:ext cx="4780922" cy="723107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содержание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39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23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34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8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820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34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26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26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900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" y="0"/>
            <a:ext cx="9141291" cy="5143500"/>
          </a:xfrm>
          <a:prstGeom prst="rect">
            <a:avLst/>
          </a:prstGeom>
        </p:spPr>
      </p:pic>
      <p:sp>
        <p:nvSpPr>
          <p:cNvPr id="17" name="Текст 2"/>
          <p:cNvSpPr>
            <a:spLocks noGrp="1"/>
          </p:cNvSpPr>
          <p:nvPr>
            <p:ph type="body" sz="quarter" idx="34" hasCustomPrompt="1"/>
          </p:nvPr>
        </p:nvSpPr>
        <p:spPr>
          <a:xfrm>
            <a:off x="439740" y="3214823"/>
            <a:ext cx="4749172" cy="1679802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600" cap="all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РАЗДЕЛА//</a:t>
            </a:r>
            <a:r>
              <a:rPr lang="en-US" dirty="0" smtClean="0"/>
              <a:t>ARIAL</a:t>
            </a:r>
            <a:r>
              <a:rPr lang="ru-RU" dirty="0" smtClean="0"/>
              <a:t> ОБЫЧНЫЙ, 16//</a:t>
            </a:r>
            <a:r>
              <a:rPr lang="en-US" dirty="0" smtClean="0"/>
              <a:t>R38G38B38//</a:t>
            </a:r>
            <a:r>
              <a:rPr lang="ru-RU" dirty="0" smtClean="0"/>
              <a:t>ВСЕ ПРОПИСНЫЕ</a:t>
            </a:r>
            <a:endParaRPr lang="en-US" dirty="0" smtClean="0"/>
          </a:p>
        </p:txBody>
      </p:sp>
      <p:sp>
        <p:nvSpPr>
          <p:cNvPr id="21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30213" y="254002"/>
            <a:ext cx="4768850" cy="715963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32" y="251422"/>
            <a:ext cx="72360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1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475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7891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48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88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98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819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76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01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259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6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969054"/>
            <a:ext cx="8474110" cy="337011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91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91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561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1132-EEE3-45E9-91F1-C08E832258B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15.12.2021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0DDC0-BB35-4828-A498-4D4908B430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010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5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819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9782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504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171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076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74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0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 hasCustomPrompt="1"/>
          </p:nvPr>
        </p:nvSpPr>
        <p:spPr>
          <a:xfrm>
            <a:off x="422277" y="1516063"/>
            <a:ext cx="8474110" cy="2823104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79992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defRPr sz="1400" baseline="0">
                <a:latin typeface="Arial"/>
                <a:cs typeface="Arial"/>
              </a:defRPr>
            </a:lvl1pPr>
            <a:lvl2pPr marL="359982" indent="-179992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sz="1200" baseline="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lvl="1"/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10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28" hasCustomPrompt="1"/>
          </p:nvPr>
        </p:nvSpPr>
        <p:spPr>
          <a:xfrm>
            <a:off x="422276" y="969053"/>
            <a:ext cx="8474109" cy="451761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800" baseline="0"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lvl="0"/>
            <a:r>
              <a:rPr lang="ru-RU" dirty="0" smtClean="0"/>
              <a:t>Подзаголовок слайда//</a:t>
            </a:r>
            <a:r>
              <a:rPr lang="en-US" dirty="0" smtClean="0"/>
              <a:t>Arial,1</a:t>
            </a:r>
            <a:r>
              <a:rPr lang="ru-RU" dirty="0" smtClean="0"/>
              <a:t>8</a:t>
            </a:r>
            <a:r>
              <a:rPr lang="en-US" dirty="0" smtClean="0"/>
              <a:t>//</a:t>
            </a:r>
            <a:r>
              <a:rPr lang="ru-RU" dirty="0" smtClean="0"/>
              <a:t>черный </a:t>
            </a:r>
          </a:p>
        </p:txBody>
      </p:sp>
    </p:spTree>
    <p:extLst>
      <p:ext uri="{BB962C8B-B14F-4D97-AF65-F5344CB8AC3E}">
        <p14:creationId xmlns:p14="http://schemas.microsoft.com/office/powerpoint/2010/main" val="182512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0306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3142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414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27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422273" y="1613180"/>
            <a:ext cx="4176000" cy="273974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0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422273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4716160" y="967768"/>
            <a:ext cx="4176000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12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4718411" y="1613594"/>
            <a:ext cx="4176000" cy="2739745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278585" indent="-107147"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4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lvl="1" indent="-179992" algn="l" defTabSz="171438" rtl="0" eaLnBrk="1" latinLnBrk="0" hangingPunct="1"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dirty="0" smtClean="0"/>
              <a:t>Второй уровень// </a:t>
            </a:r>
            <a:r>
              <a:rPr lang="en-US" dirty="0" smtClean="0"/>
              <a:t>Aria; 12// </a:t>
            </a:r>
            <a:r>
              <a:rPr lang="ru-RU" dirty="0" smtClean="0"/>
              <a:t>черный </a:t>
            </a:r>
          </a:p>
        </p:txBody>
      </p:sp>
      <p:sp>
        <p:nvSpPr>
          <p:cNvPr id="22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26008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48" hasCustomPrompt="1"/>
          </p:nvPr>
        </p:nvSpPr>
        <p:spPr>
          <a:xfrm>
            <a:off x="3289621" y="1619186"/>
            <a:ext cx="273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7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6160385" y="1619186"/>
            <a:ext cx="273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2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289622" y="967189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6160385" y="966950"/>
            <a:ext cx="2736001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4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4</a:t>
            </a:r>
            <a:r>
              <a:rPr lang="en-US" dirty="0" smtClean="0"/>
              <a:t>//R44G</a:t>
            </a:r>
            <a:r>
              <a:rPr lang="ru-RU" dirty="0" smtClean="0"/>
              <a:t> </a:t>
            </a:r>
            <a:r>
              <a:rPr lang="en-US" dirty="0" smtClean="0"/>
              <a:t>131</a:t>
            </a:r>
            <a:r>
              <a:rPr lang="ru-RU" dirty="0" smtClean="0"/>
              <a:t> </a:t>
            </a:r>
            <a:r>
              <a:rPr lang="en-US" dirty="0" smtClean="0"/>
              <a:t>B192</a:t>
            </a:r>
            <a:endParaRPr lang="ru-RU" dirty="0" smtClean="0"/>
          </a:p>
        </p:txBody>
      </p:sp>
      <p:sp>
        <p:nvSpPr>
          <p:cNvPr id="2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5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420690" y="1617945"/>
            <a:ext cx="2737585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lvl="0" indent="-179992" algn="l" defTabSz="171438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dirty="0" smtClean="0"/>
              <a:t>Образец текста</a:t>
            </a:r>
            <a:r>
              <a:rPr lang="en-US" dirty="0" smtClean="0"/>
              <a:t>// 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30371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5236"/>
            <a:ext cx="9144000" cy="588264"/>
          </a:xfrm>
          <a:prstGeom prst="rect">
            <a:avLst/>
          </a:prstGeom>
        </p:spPr>
      </p:pic>
      <p:sp>
        <p:nvSpPr>
          <p:cNvPr id="11" name="Shape 183"/>
          <p:cNvSpPr/>
          <p:nvPr userDrawn="1"/>
        </p:nvSpPr>
        <p:spPr>
          <a:xfrm flipH="1">
            <a:off x="430816" y="268908"/>
            <a:ext cx="7794131" cy="0"/>
          </a:xfrm>
          <a:prstGeom prst="line">
            <a:avLst/>
          </a:prstGeom>
          <a:ln w="127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 183"/>
          <p:cNvSpPr/>
          <p:nvPr userDrawn="1"/>
        </p:nvSpPr>
        <p:spPr>
          <a:xfrm flipH="1">
            <a:off x="430816" y="829825"/>
            <a:ext cx="7794131" cy="0"/>
          </a:xfrm>
          <a:prstGeom prst="line">
            <a:avLst/>
          </a:prstGeom>
          <a:ln w="25400">
            <a:solidFill>
              <a:srgbClr val="2C83C0"/>
            </a:solidFill>
            <a:miter lim="400000"/>
          </a:ln>
          <a:effectLst/>
        </p:spPr>
        <p:txBody>
          <a:bodyPr lIns="15068" tIns="15068" rIns="15068" bIns="15068" anchor="ctr"/>
          <a:lstStyle/>
          <a:p>
            <a:pPr>
              <a:defRPr sz="5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Текст 2"/>
          <p:cNvSpPr>
            <a:spLocks noGrp="1"/>
          </p:cNvSpPr>
          <p:nvPr>
            <p:ph type="body" sz="quarter" idx="38" hasCustomPrompt="1"/>
          </p:nvPr>
        </p:nvSpPr>
        <p:spPr>
          <a:xfrm>
            <a:off x="2556134" y="1619186"/>
            <a:ext cx="201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3" name="Текст 2"/>
          <p:cNvSpPr>
            <a:spLocks noGrp="1"/>
          </p:cNvSpPr>
          <p:nvPr>
            <p:ph type="body" sz="quarter" idx="40" hasCustomPrompt="1"/>
          </p:nvPr>
        </p:nvSpPr>
        <p:spPr>
          <a:xfrm>
            <a:off x="4680566" y="1619186"/>
            <a:ext cx="2052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5" name="Текст 2"/>
          <p:cNvSpPr>
            <a:spLocks noGrp="1"/>
          </p:cNvSpPr>
          <p:nvPr>
            <p:ph type="body" sz="quarter" idx="42" hasCustomPrompt="1"/>
          </p:nvPr>
        </p:nvSpPr>
        <p:spPr>
          <a:xfrm>
            <a:off x="6841712" y="1619186"/>
            <a:ext cx="2052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3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422273" y="966950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2561975" y="966465"/>
            <a:ext cx="201600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4686301" y="968302"/>
            <a:ext cx="2046266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6841712" y="968302"/>
            <a:ext cx="2054673" cy="540000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  <a:defRPr sz="1200" b="1" baseline="0">
                <a:solidFill>
                  <a:srgbClr val="2C83C0"/>
                </a:solidFill>
                <a:latin typeface="Arial"/>
                <a:cs typeface="Arial"/>
              </a:defRPr>
            </a:lvl1pPr>
            <a:lvl2pPr marL="179992" indent="0">
              <a:spcBef>
                <a:spcPts val="240"/>
              </a:spcBef>
              <a:buNone/>
              <a:defRPr sz="1000">
                <a:latin typeface="Arial"/>
                <a:cs typeface="Arial"/>
              </a:defRPr>
            </a:lvl2pPr>
            <a:lvl3pPr>
              <a:defRPr sz="1000">
                <a:latin typeface="Arial"/>
                <a:cs typeface="Arial"/>
              </a:defRPr>
            </a:lvl3pPr>
            <a:lvl4pPr>
              <a:defRPr sz="1000">
                <a:latin typeface="Arial"/>
                <a:cs typeface="Arial"/>
              </a:defRPr>
            </a:lvl4pPr>
            <a:lvl5pPr>
              <a:defRPr sz="1000">
                <a:latin typeface="Arial"/>
                <a:cs typeface="Arial"/>
              </a:defRPr>
            </a:lvl5pPr>
          </a:lstStyle>
          <a:p>
            <a:pPr marL="0" lv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160000"/>
              <a:buNone/>
            </a:pPr>
            <a:r>
              <a:rPr lang="ru-RU" dirty="0" smtClean="0"/>
              <a:t>Заголовок//</a:t>
            </a:r>
            <a:r>
              <a:rPr lang="en-US" dirty="0" smtClean="0"/>
              <a:t>Arial</a:t>
            </a:r>
            <a:r>
              <a:rPr lang="ru-RU" dirty="0" smtClean="0"/>
              <a:t> </a:t>
            </a:r>
            <a:r>
              <a:rPr lang="ru-RU" dirty="0" err="1" smtClean="0"/>
              <a:t>жирн</a:t>
            </a:r>
            <a:r>
              <a:rPr lang="en-US" dirty="0" smtClean="0"/>
              <a:t>,1</a:t>
            </a:r>
            <a:r>
              <a:rPr lang="ru-RU" dirty="0" smtClean="0"/>
              <a:t>2</a:t>
            </a:r>
            <a:r>
              <a:rPr lang="en-US" dirty="0" smtClean="0"/>
              <a:t>//R44</a:t>
            </a:r>
            <a:r>
              <a:rPr lang="ru-RU" dirty="0" smtClean="0"/>
              <a:t> </a:t>
            </a:r>
            <a:r>
              <a:rPr lang="en-US" dirty="0" smtClean="0"/>
              <a:t>G131</a:t>
            </a:r>
            <a:r>
              <a:rPr lang="ru-RU" dirty="0" smtClean="0"/>
              <a:t> </a:t>
            </a:r>
            <a:r>
              <a:rPr lang="en-US" dirty="0" smtClean="0"/>
              <a:t>B192/</a:t>
            </a:r>
            <a:endParaRPr lang="ru-RU" dirty="0" smtClean="0"/>
          </a:p>
        </p:txBody>
      </p:sp>
      <p:sp>
        <p:nvSpPr>
          <p:cNvPr id="34" name="Заголовок 13"/>
          <p:cNvSpPr>
            <a:spLocks noGrp="1"/>
          </p:cNvSpPr>
          <p:nvPr>
            <p:ph type="title" hasCustomPrompt="1"/>
          </p:nvPr>
        </p:nvSpPr>
        <p:spPr>
          <a:xfrm>
            <a:off x="422277" y="297063"/>
            <a:ext cx="7802669" cy="491652"/>
          </a:xfrm>
          <a:prstGeom prst="rect">
            <a:avLst/>
          </a:prstGeom>
        </p:spPr>
        <p:txBody>
          <a:bodyPr vert="horz" lIns="34289" tIns="17144" rIns="34289" bIns="17144" rtlCol="0" anchor="ctr">
            <a:noAutofit/>
          </a:bodyPr>
          <a:lstStyle>
            <a:lvl1pPr marL="0" marR="0" indent="0" algn="l" defTabSz="241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2000" b="1" i="0" u="none" strike="noStrike" cap="all" spc="0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 smtClean="0"/>
              <a:t>Образец заголовка</a:t>
            </a:r>
            <a:r>
              <a:rPr lang="en-US" dirty="0" smtClean="0"/>
              <a:t>//Arial </a:t>
            </a:r>
            <a:r>
              <a:rPr lang="ru-RU" dirty="0" err="1" smtClean="0"/>
              <a:t>жирн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20</a:t>
            </a:r>
            <a:r>
              <a:rPr lang="en-US" dirty="0" smtClean="0"/>
              <a:t>//r38</a:t>
            </a:r>
            <a:r>
              <a:rPr lang="ru-RU" dirty="0" smtClean="0"/>
              <a:t> </a:t>
            </a:r>
            <a:r>
              <a:rPr lang="en-US" dirty="0" smtClean="0"/>
              <a:t>g38</a:t>
            </a:r>
            <a:r>
              <a:rPr lang="ru-RU" dirty="0" smtClean="0"/>
              <a:t> </a:t>
            </a:r>
            <a:r>
              <a:rPr lang="en-US" dirty="0" smtClean="0"/>
              <a:t>b38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все прописные 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422566" y="1619186"/>
            <a:ext cx="2016000" cy="2733739"/>
          </a:xfrm>
          <a:prstGeom prst="rect">
            <a:avLst/>
          </a:prstGeom>
          <a:effectLst/>
        </p:spPr>
        <p:txBody>
          <a:bodyPr vert="horz" lIns="91436" tIns="45718" rIns="91436" bIns="45718"/>
          <a:lstStyle>
            <a:lvl1pPr marL="128579" indent="-128579">
              <a:buClr>
                <a:srgbClr val="2C83C0"/>
              </a:buClr>
              <a:defRPr lang="ru-RU" sz="12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359982" marR="0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 lang="ru-RU" sz="11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</a:lstStyle>
          <a:p>
            <a:pPr marL="179992" marR="0" lvl="0" indent="-179992" algn="l" defTabSz="171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  <a:tabLst/>
              <a:defRPr/>
            </a:pPr>
            <a:r>
              <a:rPr lang="ru-RU" dirty="0" smtClean="0"/>
              <a:t>Образец текста</a:t>
            </a:r>
            <a:r>
              <a:rPr lang="en-US" dirty="0" smtClean="0"/>
              <a:t>//Arial 1</a:t>
            </a:r>
            <a:r>
              <a:rPr lang="ru-RU" dirty="0" smtClean="0"/>
              <a:t>2</a:t>
            </a:r>
            <a:r>
              <a:rPr lang="en-US" dirty="0" smtClean="0"/>
              <a:t>// </a:t>
            </a:r>
            <a:r>
              <a:rPr lang="ru-RU" dirty="0" smtClean="0"/>
              <a:t>черный </a:t>
            </a:r>
          </a:p>
          <a:p>
            <a:pPr marL="359982" marR="0" lvl="1" indent="-179992" algn="l" defTabSz="171438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rgbClr val="535860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lang="ru-RU" dirty="0" smtClean="0"/>
              <a:t>Второй уровень // </a:t>
            </a:r>
            <a:r>
              <a:rPr lang="en-US" dirty="0" smtClean="0"/>
              <a:t>Arial 11// </a:t>
            </a:r>
            <a:r>
              <a:rPr lang="ru-RU" dirty="0" smtClean="0"/>
              <a:t>черный</a:t>
            </a:r>
          </a:p>
          <a:p>
            <a:pPr marL="359982" lvl="1" indent="-179992">
              <a:spcBef>
                <a:spcPts val="240"/>
              </a:spcBef>
              <a:buClr>
                <a:srgbClr val="2C83C0"/>
              </a:buClr>
              <a:buSzPct val="90000"/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sp>
        <p:nvSpPr>
          <p:cNvPr id="24" name="Shape 184"/>
          <p:cNvSpPr/>
          <p:nvPr userDrawn="1"/>
        </p:nvSpPr>
        <p:spPr>
          <a:xfrm>
            <a:off x="8727373" y="4817438"/>
            <a:ext cx="169214" cy="167531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0090" tIns="20090" rIns="20090" bIns="20090" anchor="ctr">
            <a:spAutoFit/>
          </a:bodyPr>
          <a:lstStyle/>
          <a:p>
            <a:pPr defTabSz="683070">
              <a:defRPr sz="2200" b="1">
                <a:solidFill>
                  <a:srgbClr val="FFFFFF"/>
                </a:solidFill>
                <a:uFill>
                  <a:solidFill>
                    <a:srgbClr val="9A9A9A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800" smtClean="0"/>
              <a:pPr defTabSz="683070">
                <a:defRPr sz="2200" b="1">
                  <a:solidFill>
                    <a:srgbClr val="FFFFFF"/>
                  </a:solidFill>
                  <a:uFill>
                    <a:solidFill>
                      <a:srgbClr val="9A9A9A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5479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32" y="272391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</p:sldLayoutIdLst>
  <p:timing>
    <p:tnLst>
      <p:par>
        <p:cTn id="1" dur="indefinite" restart="never" nodeType="tmRoot"/>
      </p:par>
    </p:tnLst>
  </p:timing>
  <p:txStyles>
    <p:titleStyle>
      <a:lvl1pPr algn="ctr" defTabSz="171438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17143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585" indent="-107147" algn="l" defTabSz="171438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592" indent="-85719" algn="l" defTabSz="171438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30" indent="-85719" algn="l" defTabSz="171438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468" indent="-85719" algn="l" defTabSz="171438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05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343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779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216" indent="-85719" algn="l" defTabSz="171438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38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875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13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49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186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22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060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498" algn="l" defTabSz="171438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22684-D5E1-421E-B64E-FD1479234BE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BA4C-A420-421C-A26D-96A1D5383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iming>
    <p:tnLst>
      <p:par>
        <p:cTn id="1" dur="indefinite" restart="never" nodeType="tmRoot"/>
      </p:par>
    </p:tnLst>
  </p:timing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951A-02FE-47CE-8F92-D43EAE4E8269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136-12ED-42AC-B921-E93ACE777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37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timing>
    <p:tnLst>
      <p:par>
        <p:cTn id="1" dur="indefinite" restart="never" nodeType="tmRoot"/>
      </p:par>
    </p:tnLst>
  </p:timing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 hangingPunct="1"/>
            <a:fld id="{5A6B1132-EEE3-45E9-91F1-C08E832258B3}" type="datetimeFigureOut">
              <a:rPr lang="ru-RU" kern="1200" smtClean="0">
                <a:solidFill>
                  <a:prstClr val="black">
                    <a:tint val="75000"/>
                  </a:prstClr>
                </a:solidFill>
              </a:rPr>
              <a:pPr defTabSz="685766" hangingPunct="1"/>
              <a:t>15.12.2021</a:t>
            </a:fld>
            <a:endParaRPr lang="ru-RU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 hangingPunct="1"/>
            <a:endParaRPr lang="ru-RU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 hangingPunct="1"/>
            <a:fld id="{81D0DDC0-BB35-4828-A498-4D4908B430DD}" type="slidenum">
              <a:rPr lang="ru-RU" kern="1200" smtClean="0">
                <a:solidFill>
                  <a:prstClr val="black">
                    <a:tint val="75000"/>
                  </a:prstClr>
                </a:solidFill>
              </a:rPr>
              <a:pPr defTabSz="685766" hangingPunct="1"/>
              <a:t>‹#›</a:t>
            </a:fld>
            <a:endParaRPr lang="ru-RU" kern="12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1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iming>
    <p:tnLst>
      <p:par>
        <p:cTn id="1" dur="indefinite" restart="never" nodeType="tmRoot"/>
      </p:par>
    </p:tnLst>
  </p:timing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075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330C-F166-495C-A504-D521E40E1178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4637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3998-A21A-41EB-867A-FEC9DCCCE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iming>
    <p:tnLst>
      <p:par>
        <p:cTn id="1" dur="indefinite" restart="never" nodeType="tmRoot"/>
      </p:par>
    </p:tnLst>
  </p:timing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Предприятие выпускает высокопроницаемую трансформаторную сталь (ВПС)</a:t>
            </a:r>
          </a:p>
          <a:p>
            <a:r>
              <a:rPr lang="ru-RU" dirty="0" smtClean="0"/>
              <a:t>Основной показатель качества ВПС – </a:t>
            </a:r>
            <a:r>
              <a:rPr lang="ru-RU" b="1" dirty="0" smtClean="0">
                <a:solidFill>
                  <a:schemeClr val="accent2"/>
                </a:solidFill>
              </a:rPr>
              <a:t>низкие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2"/>
                </a:solidFill>
              </a:rPr>
              <a:t>удельные магнитные потери</a:t>
            </a:r>
          </a:p>
          <a:p>
            <a:r>
              <a:rPr lang="ru-RU" dirty="0" smtClean="0"/>
              <a:t>ВПС считается качественной при удельных магнитных потерях </a:t>
            </a:r>
            <a:r>
              <a:rPr lang="ru-RU" b="1" dirty="0">
                <a:solidFill>
                  <a:schemeClr val="accent2"/>
                </a:solidFill>
              </a:rPr>
              <a:t>&lt; 1.1 Вт/кг</a:t>
            </a:r>
            <a:endParaRPr lang="ru-RU" dirty="0" smtClean="0"/>
          </a:p>
          <a:p>
            <a:pPr marL="0" indent="0">
              <a:buNone/>
            </a:pPr>
            <a:endParaRPr lang="ru-RU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/>
                </a:solidFill>
              </a:rPr>
              <a:t>Цель работы: </a:t>
            </a:r>
            <a:r>
              <a:rPr lang="ru-RU" dirty="0" smtClean="0"/>
              <a:t>определить возможные направления </a:t>
            </a:r>
            <a:r>
              <a:rPr lang="ru-RU" b="1" dirty="0" smtClean="0">
                <a:solidFill>
                  <a:schemeClr val="accent2"/>
                </a:solidFill>
              </a:rPr>
              <a:t>улучшения</a:t>
            </a:r>
            <a:r>
              <a:rPr lang="ru-RU" dirty="0" smtClean="0"/>
              <a:t> технологического процесса для увеличения процента </a:t>
            </a:r>
            <a:r>
              <a:rPr lang="ru-RU" dirty="0"/>
              <a:t>выхода продукции с низкими удельными магнитными </a:t>
            </a:r>
            <a:r>
              <a:rPr lang="ru-RU" dirty="0" smtClean="0"/>
              <a:t>потерями</a:t>
            </a:r>
            <a:endParaRPr lang="ru-RU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ru-RU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accent2"/>
                </a:solidFill>
              </a:rPr>
              <a:t>Задачи (и их важность):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ru-RU" dirty="0" smtClean="0">
                <a:solidFill>
                  <a:srgbClr val="262626"/>
                </a:solidFill>
              </a:rPr>
              <a:t>Определить проблемы с данными по параметрам технологического процесса (</a:t>
            </a:r>
            <a:r>
              <a:rPr lang="ru-RU" b="1" dirty="0" smtClean="0">
                <a:solidFill>
                  <a:schemeClr val="accent2"/>
                </a:solidFill>
              </a:rPr>
              <a:t>70%</a:t>
            </a:r>
            <a:r>
              <a:rPr lang="ru-RU" dirty="0" smtClean="0">
                <a:solidFill>
                  <a:srgbClr val="262626"/>
                </a:solidFill>
              </a:rPr>
              <a:t>)</a:t>
            </a:r>
            <a:endParaRPr lang="ru-RU" dirty="0">
              <a:solidFill>
                <a:srgbClr val="262626"/>
              </a:solidFill>
            </a:endParaRPr>
          </a:p>
          <a:p>
            <a:r>
              <a:rPr lang="ru-RU" dirty="0" smtClean="0">
                <a:solidFill>
                  <a:srgbClr val="262626"/>
                </a:solidFill>
              </a:rPr>
              <a:t>Определить </a:t>
            </a:r>
            <a:r>
              <a:rPr lang="ru-RU" dirty="0">
                <a:solidFill>
                  <a:srgbClr val="262626"/>
                </a:solidFill>
              </a:rPr>
              <a:t>наиболее важные </a:t>
            </a:r>
            <a:r>
              <a:rPr lang="ru-RU" dirty="0" smtClean="0">
                <a:solidFill>
                  <a:srgbClr val="262626"/>
                </a:solidFill>
              </a:rPr>
              <a:t>этапы и параметры </a:t>
            </a:r>
            <a:r>
              <a:rPr lang="ru-RU" dirty="0">
                <a:solidFill>
                  <a:srgbClr val="262626"/>
                </a:solidFill>
              </a:rPr>
              <a:t>технологического </a:t>
            </a:r>
            <a:r>
              <a:rPr lang="ru-RU" dirty="0" smtClean="0">
                <a:solidFill>
                  <a:srgbClr val="262626"/>
                </a:solidFill>
              </a:rPr>
              <a:t>процесса, влияющие на качество продукции (</a:t>
            </a:r>
            <a:r>
              <a:rPr lang="ru-RU" b="1" dirty="0" smtClean="0">
                <a:solidFill>
                  <a:schemeClr val="accent2"/>
                </a:solidFill>
              </a:rPr>
              <a:t>30%</a:t>
            </a:r>
            <a:r>
              <a:rPr lang="ru-RU" dirty="0" smtClean="0">
                <a:solidFill>
                  <a:srgbClr val="262626"/>
                </a:solidFill>
              </a:rPr>
              <a:t>)</a:t>
            </a:r>
            <a:endParaRPr lang="ru-RU" dirty="0">
              <a:solidFill>
                <a:srgbClr val="262626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6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8"/>
          </p:nvPr>
        </p:nvSpPr>
        <p:spPr>
          <a:xfrm>
            <a:off x="422272" y="967768"/>
            <a:ext cx="4629788" cy="3385156"/>
          </a:xfrm>
        </p:spPr>
        <p:txBody>
          <a:bodyPr/>
          <a:lstStyle/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Производство </a:t>
            </a:r>
            <a:r>
              <a:rPr lang="ru-RU" sz="1400" dirty="0"/>
              <a:t>ВПС начинается с </a:t>
            </a:r>
            <a:r>
              <a:rPr lang="ru-RU" sz="1400" dirty="0" smtClean="0"/>
              <a:t>плавки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Плавка </a:t>
            </a:r>
            <a:r>
              <a:rPr lang="ru-RU" sz="1400" dirty="0"/>
              <a:t>разливается на </a:t>
            </a:r>
            <a:r>
              <a:rPr lang="ru-RU" sz="1400" dirty="0" smtClean="0"/>
              <a:t>заготовки (слябы)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Из сляба производится горячекатаный рулон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Горячекатаный </a:t>
            </a:r>
            <a:r>
              <a:rPr lang="ru-RU" sz="1400" dirty="0"/>
              <a:t>рулон </a:t>
            </a:r>
            <a:r>
              <a:rPr lang="ru-RU" sz="1400" dirty="0" smtClean="0"/>
              <a:t>нормализуется </a:t>
            </a:r>
            <a:r>
              <a:rPr lang="ru-RU" sz="1400" dirty="0"/>
              <a:t>и отправляется на холодный </a:t>
            </a:r>
            <a:r>
              <a:rPr lang="ru-RU" sz="1400" dirty="0" smtClean="0"/>
              <a:t>прокат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Холоднокатаный рулон обезуглероживается</a:t>
            </a:r>
            <a:endParaRPr lang="ru-RU" sz="1400" dirty="0"/>
          </a:p>
          <a:p>
            <a:pPr marL="0" lvl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</a:pPr>
            <a:endParaRPr lang="ru-RU" sz="1400" dirty="0" smtClean="0"/>
          </a:p>
          <a:p>
            <a:pPr marL="0" lvl="1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</a:pPr>
            <a:r>
              <a:rPr lang="ru-RU" sz="1400" b="1" dirty="0" smtClean="0">
                <a:solidFill>
                  <a:schemeClr val="accent2"/>
                </a:solidFill>
              </a:rPr>
              <a:t>Важно:</a:t>
            </a:r>
            <a:endParaRPr lang="ru-RU" sz="1400" b="1" dirty="0">
              <a:solidFill>
                <a:schemeClr val="accent2"/>
              </a:solidFill>
            </a:endParaRP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/>
              <a:t>Одной плавке соответствует несколько </a:t>
            </a:r>
            <a:r>
              <a:rPr lang="ru-RU" sz="1400" dirty="0" smtClean="0"/>
              <a:t>рулонов</a:t>
            </a:r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В процессе обработки рулоны могут разрезаться (из длинного получается несколько коротких)</a:t>
            </a:r>
            <a:endParaRPr lang="ru-RU" sz="1400" dirty="0"/>
          </a:p>
          <a:p>
            <a:pPr lvl="1" indent="-179992">
              <a:spcBef>
                <a:spcPts val="0"/>
              </a:spcBef>
              <a:spcAft>
                <a:spcPts val="600"/>
              </a:spcAft>
              <a:buClr>
                <a:srgbClr val="2C83C0"/>
              </a:buClr>
              <a:buSzPct val="100000"/>
              <a:buFont typeface="Arial"/>
              <a:buChar char="•"/>
            </a:pPr>
            <a:r>
              <a:rPr lang="ru-RU" sz="1400" dirty="0" smtClean="0"/>
              <a:t>Каждый рулон </a:t>
            </a:r>
            <a:r>
              <a:rPr lang="ru-RU" sz="1400" dirty="0"/>
              <a:t>имеет </a:t>
            </a:r>
            <a:r>
              <a:rPr lang="ru-RU" sz="1400" dirty="0" smtClean="0"/>
              <a:t>свою длину</a:t>
            </a:r>
            <a:r>
              <a:rPr lang="ru-RU" sz="1400" dirty="0"/>
              <a:t>, толщину, </a:t>
            </a:r>
            <a:r>
              <a:rPr lang="ru-RU" sz="1400" dirty="0" smtClean="0"/>
              <a:t>ширину</a:t>
            </a:r>
            <a:endParaRPr lang="ru-RU" sz="1400" dirty="0"/>
          </a:p>
          <a:p>
            <a:endParaRPr lang="ru-RU" b="0" dirty="0" smtClean="0">
              <a:solidFill>
                <a:schemeClr val="tx1"/>
              </a:solidFill>
            </a:endParaRPr>
          </a:p>
          <a:p>
            <a:r>
              <a:rPr lang="ru-RU" b="0" dirty="0" smtClean="0">
                <a:solidFill>
                  <a:schemeClr val="tx1"/>
                </a:solidFill>
              </a:rPr>
              <a:t> 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972300" y="1711296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Горячий прокат 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972300" y="3198352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Холодный прокат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972300" y="2454824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Нормализация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972300" y="3941879"/>
            <a:ext cx="1941513" cy="411045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Обезуглероживание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1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972300" y="967768"/>
            <a:ext cx="1941513" cy="411045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Плавка</a:t>
            </a:r>
          </a:p>
        </p:txBody>
      </p:sp>
      <p:cxnSp>
        <p:nvCxnSpPr>
          <p:cNvPr id="6" name="Прямая со стрелкой 5"/>
          <p:cNvCxnSpPr>
            <a:stCxn id="11" idx="2"/>
            <a:endCxn id="7" idx="0"/>
          </p:cNvCxnSpPr>
          <p:nvPr/>
        </p:nvCxnSpPr>
        <p:spPr>
          <a:xfrm>
            <a:off x="7943057" y="1378813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  <a:endCxn id="9" idx="0"/>
          </p:cNvCxnSpPr>
          <p:nvPr/>
        </p:nvCxnSpPr>
        <p:spPr>
          <a:xfrm>
            <a:off x="7943057" y="2122341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943057" y="2865869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943057" y="3609397"/>
            <a:ext cx="0" cy="332483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251450" y="967768"/>
            <a:ext cx="1495451" cy="411045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Химия плавки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1" idx="1"/>
            <a:endCxn id="19" idx="3"/>
          </p:cNvCxnSpPr>
          <p:nvPr/>
        </p:nvCxnSpPr>
        <p:spPr>
          <a:xfrm flipH="1">
            <a:off x="6746901" y="1173291"/>
            <a:ext cx="225399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251450" y="3930132"/>
            <a:ext cx="1495451" cy="411045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Химия итог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6746900" y="4147401"/>
            <a:ext cx="225399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0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обезуглероживания</a:t>
            </a:r>
            <a:endParaRPr lang="ru-RU" dirty="0"/>
          </a:p>
        </p:txBody>
      </p:sp>
      <p:sp>
        <p:nvSpPr>
          <p:cNvPr id="11" name="Oval 6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550920" y="904384"/>
            <a:ext cx="202692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Обезуглероживание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2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99610" y="1984431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0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082636" y="1984432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2 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1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435436" y="1984429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4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759460" y="1984430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3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3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7107576" y="1984432"/>
            <a:ext cx="1611830" cy="498683"/>
          </a:xfrm>
          <a:prstGeom prst="rect">
            <a:avLst/>
          </a:prstGeom>
          <a:solidFill>
            <a:srgbClr val="2C83C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lIns="54000" tIns="54000" rIns="54000" bIns="54000" anchor="ctr" anchorCtr="1"/>
          <a:lstStyle/>
          <a:p>
            <a:pPr defTabSz="762000" eaLnBrk="0"/>
            <a:r>
              <a:rPr lang="ru-RU" sz="1400" b="1" dirty="0" smtClean="0">
                <a:solidFill>
                  <a:schemeClr val="bg1"/>
                </a:solidFill>
              </a:rPr>
              <a:t>Этап 5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6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46667" y="3341114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 </a:t>
            </a:r>
          </a:p>
        </p:txBody>
      </p:sp>
      <p:sp>
        <p:nvSpPr>
          <p:cNvPr id="27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46666" y="3645913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СО</a:t>
            </a:r>
          </a:p>
        </p:txBody>
      </p:sp>
      <p:sp>
        <p:nvSpPr>
          <p:cNvPr id="28" name="Oval 6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56185" y="2709124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29" name="Oval 6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456184" y="3028685"/>
            <a:ext cx="1495451" cy="249341"/>
          </a:xfrm>
          <a:prstGeom prst="rect">
            <a:avLst/>
          </a:prstGeom>
          <a:solidFill>
            <a:srgbClr val="8DC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Точка росы </a:t>
            </a:r>
          </a:p>
        </p:txBody>
      </p:sp>
      <p:sp>
        <p:nvSpPr>
          <p:cNvPr id="30" name="Oval 6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46665" y="3948608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CO2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2" name="Oval 6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129089" y="3338947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 </a:t>
            </a:r>
          </a:p>
        </p:txBody>
      </p:sp>
      <p:sp>
        <p:nvSpPr>
          <p:cNvPr id="33" name="Oval 6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129088" y="3643746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СО</a:t>
            </a:r>
          </a:p>
        </p:txBody>
      </p:sp>
      <p:sp>
        <p:nvSpPr>
          <p:cNvPr id="34" name="Oval 6"/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2138607" y="2706957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35" name="Oval 6"/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2138606" y="3026518"/>
            <a:ext cx="1495451" cy="249341"/>
          </a:xfrm>
          <a:prstGeom prst="rect">
            <a:avLst/>
          </a:prstGeom>
          <a:solidFill>
            <a:srgbClr val="8DC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Точка росы </a:t>
            </a:r>
          </a:p>
        </p:txBody>
      </p:sp>
      <p:sp>
        <p:nvSpPr>
          <p:cNvPr id="36" name="Oval 6"/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2129087" y="3946441"/>
            <a:ext cx="1495451" cy="249341"/>
          </a:xfrm>
          <a:prstGeom prst="rect">
            <a:avLst/>
          </a:prstGeom>
          <a:solidFill>
            <a:srgbClr val="9FDE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CO2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486628" y="3305864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 </a:t>
            </a:r>
          </a:p>
        </p:txBody>
      </p:sp>
      <p:sp>
        <p:nvSpPr>
          <p:cNvPr id="40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5496146" y="2703720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41" name="Oval 6"/>
          <p:cNvSpPr>
            <a:spLocks noChangeArrowheads="1"/>
          </p:cNvSpPr>
          <p:nvPr>
            <p:custDataLst>
              <p:tags r:id="rId19"/>
            </p:custDataLst>
          </p:nvPr>
        </p:nvSpPr>
        <p:spPr bwMode="gray">
          <a:xfrm>
            <a:off x="5496145" y="2999007"/>
            <a:ext cx="1495451" cy="249341"/>
          </a:xfrm>
          <a:prstGeom prst="rect">
            <a:avLst/>
          </a:prstGeom>
          <a:solidFill>
            <a:srgbClr val="8DC0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Точка росы</a:t>
            </a:r>
          </a:p>
        </p:txBody>
      </p:sp>
      <p:sp>
        <p:nvSpPr>
          <p:cNvPr id="46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gray">
          <a:xfrm>
            <a:off x="7168286" y="2697097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 </a:t>
            </a:r>
          </a:p>
        </p:txBody>
      </p:sp>
      <p:sp>
        <p:nvSpPr>
          <p:cNvPr id="50" name="Oval 6"/>
          <p:cNvSpPr>
            <a:spLocks noChangeArrowheads="1"/>
          </p:cNvSpPr>
          <p:nvPr>
            <p:custDataLst>
              <p:tags r:id="rId21"/>
            </p:custDataLst>
          </p:nvPr>
        </p:nvSpPr>
        <p:spPr bwMode="gray">
          <a:xfrm>
            <a:off x="3821244" y="2999007"/>
            <a:ext cx="1495451" cy="249341"/>
          </a:xfrm>
          <a:prstGeom prst="rect">
            <a:avLst/>
          </a:prstGeom>
          <a:solidFill>
            <a:srgbClr val="B9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Н2</a:t>
            </a:r>
          </a:p>
        </p:txBody>
      </p:sp>
      <p:sp>
        <p:nvSpPr>
          <p:cNvPr id="52" name="Oval 6"/>
          <p:cNvSpPr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3815532" y="2695870"/>
            <a:ext cx="1495451" cy="249341"/>
          </a:xfrm>
          <a:prstGeom prst="rect">
            <a:avLst/>
          </a:prstGeom>
          <a:solidFill>
            <a:srgbClr val="A8AB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Температура</a:t>
            </a:r>
          </a:p>
        </p:txBody>
      </p:sp>
      <p:sp>
        <p:nvSpPr>
          <p:cNvPr id="55" name="Oval 6"/>
          <p:cNvSpPr>
            <a:spLocks noChangeArrowheads="1"/>
          </p:cNvSpPr>
          <p:nvPr>
            <p:custDataLst>
              <p:tags r:id="rId23"/>
            </p:custDataLst>
          </p:nvPr>
        </p:nvSpPr>
        <p:spPr bwMode="gray">
          <a:xfrm>
            <a:off x="3815532" y="3305864"/>
            <a:ext cx="1495451" cy="249341"/>
          </a:xfrm>
          <a:prstGeom prst="rect">
            <a:avLst/>
          </a:prstGeom>
          <a:solidFill>
            <a:srgbClr val="F8C9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NH3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9" name="Соединительная линия уступом 58"/>
          <p:cNvCxnSpPr>
            <a:stCxn id="11" idx="2"/>
            <a:endCxn id="21" idx="0"/>
          </p:cNvCxnSpPr>
          <p:nvPr/>
        </p:nvCxnSpPr>
        <p:spPr>
          <a:xfrm rot="16200000" flipH="1">
            <a:off x="5112184" y="855262"/>
            <a:ext cx="581362" cy="167697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1" name="Соединительная линия уступом 60"/>
          <p:cNvCxnSpPr>
            <a:stCxn id="11" idx="2"/>
            <a:endCxn id="20" idx="0"/>
          </p:cNvCxnSpPr>
          <p:nvPr/>
        </p:nvCxnSpPr>
        <p:spPr>
          <a:xfrm rot="5400000">
            <a:off x="3435784" y="855835"/>
            <a:ext cx="581365" cy="1675829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3" name="Соединительная линия уступом 62"/>
          <p:cNvCxnSpPr>
            <a:endCxn id="12" idx="0"/>
          </p:cNvCxnSpPr>
          <p:nvPr/>
        </p:nvCxnSpPr>
        <p:spPr>
          <a:xfrm rot="10800000" flipV="1">
            <a:off x="1205525" y="1694611"/>
            <a:ext cx="3359426" cy="289820"/>
          </a:xfrm>
          <a:prstGeom prst="bentConnector2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5" name="Соединительная линия уступом 64"/>
          <p:cNvCxnSpPr>
            <a:stCxn id="11" idx="2"/>
            <a:endCxn id="23" idx="0"/>
          </p:cNvCxnSpPr>
          <p:nvPr/>
        </p:nvCxnSpPr>
        <p:spPr>
          <a:xfrm rot="16200000" flipH="1">
            <a:off x="5948253" y="19193"/>
            <a:ext cx="581365" cy="3349111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67" name="Соединительная линия уступом 66"/>
          <p:cNvCxnSpPr>
            <a:stCxn id="11" idx="2"/>
            <a:endCxn id="22" idx="0"/>
          </p:cNvCxnSpPr>
          <p:nvPr/>
        </p:nvCxnSpPr>
        <p:spPr>
          <a:xfrm rot="16200000" flipH="1">
            <a:off x="4274196" y="1693250"/>
            <a:ext cx="581363" cy="995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0" name="Соединительная линия уступом 69"/>
          <p:cNvCxnSpPr>
            <a:stCxn id="12" idx="2"/>
            <a:endCxn id="28" idx="0"/>
          </p:cNvCxnSpPr>
          <p:nvPr/>
        </p:nvCxnSpPr>
        <p:spPr>
          <a:xfrm rot="5400000">
            <a:off x="1091713" y="2595312"/>
            <a:ext cx="226010" cy="1614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3" name="Соединительная линия уступом 72"/>
          <p:cNvCxnSpPr>
            <a:stCxn id="20" idx="2"/>
            <a:endCxn id="34" idx="0"/>
          </p:cNvCxnSpPr>
          <p:nvPr/>
        </p:nvCxnSpPr>
        <p:spPr>
          <a:xfrm rot="5400000">
            <a:off x="2775521" y="2593927"/>
            <a:ext cx="223842" cy="2218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5" name="Соединительная линия уступом 74"/>
          <p:cNvCxnSpPr>
            <a:stCxn id="21" idx="2"/>
            <a:endCxn id="40" idx="0"/>
          </p:cNvCxnSpPr>
          <p:nvPr/>
        </p:nvCxnSpPr>
        <p:spPr>
          <a:xfrm rot="16200000" flipH="1">
            <a:off x="6132307" y="2592155"/>
            <a:ext cx="220608" cy="2521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7" name="Соединительная линия уступом 76"/>
          <p:cNvCxnSpPr>
            <a:stCxn id="23" idx="2"/>
            <a:endCxn id="46" idx="0"/>
          </p:cNvCxnSpPr>
          <p:nvPr/>
        </p:nvCxnSpPr>
        <p:spPr>
          <a:xfrm rot="16200000" flipH="1">
            <a:off x="7807760" y="2588845"/>
            <a:ext cx="213982" cy="2521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  <p:cxnSp>
        <p:nvCxnSpPr>
          <p:cNvPr id="79" name="Соединительная линия уступом 78"/>
          <p:cNvCxnSpPr>
            <a:stCxn id="22" idx="2"/>
            <a:endCxn id="52" idx="0"/>
          </p:cNvCxnSpPr>
          <p:nvPr/>
        </p:nvCxnSpPr>
        <p:spPr>
          <a:xfrm rot="5400000">
            <a:off x="4457939" y="2588433"/>
            <a:ext cx="212757" cy="2117"/>
          </a:xfrm>
          <a:prstGeom prst="bentConnector3">
            <a:avLst/>
          </a:prstGeom>
          <a:noFill/>
          <a:ln w="6350">
            <a:solidFill>
              <a:srgbClr val="A6AAA9"/>
            </a:solidFill>
            <a:miter lim="800000"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9018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Ожидаемые результаты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в </a:t>
            </a:r>
            <a:r>
              <a:rPr lang="en-US" dirty="0" err="1" smtClean="0"/>
              <a:t>Jupyter</a:t>
            </a:r>
            <a:r>
              <a:rPr lang="en-US" dirty="0" smtClean="0"/>
              <a:t> Notebook, </a:t>
            </a:r>
            <a:r>
              <a:rPr lang="ru-RU" dirty="0" smtClean="0"/>
              <a:t>включающее: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Визуализацию обнаруженных </a:t>
            </a:r>
            <a:r>
              <a:rPr lang="ru-RU" dirty="0" smtClean="0"/>
              <a:t>проблем с исходными данными и </a:t>
            </a:r>
            <a:r>
              <a:rPr lang="ru-RU" dirty="0" smtClean="0"/>
              <a:t>способы </a:t>
            </a:r>
            <a:r>
              <a:rPr lang="ru-RU" dirty="0" smtClean="0"/>
              <a:t>их преодоления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Вопросы и комментарии к технологу / </a:t>
            </a:r>
            <a:r>
              <a:rPr lang="en-US" dirty="0" smtClean="0"/>
              <a:t>IT </a:t>
            </a:r>
            <a:r>
              <a:rPr lang="ru-RU" dirty="0" smtClean="0"/>
              <a:t>специалисту Заказчика.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Таблицу </a:t>
            </a:r>
            <a:r>
              <a:rPr lang="ru-RU" dirty="0" smtClean="0"/>
              <a:t>с ключевыми </a:t>
            </a:r>
            <a:r>
              <a:rPr lang="ru-RU" dirty="0" smtClean="0"/>
              <a:t>признаками, влияющими на качество продукции:</a:t>
            </a:r>
            <a:endParaRPr lang="ru-RU" dirty="0" smtClean="0"/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Этап </a:t>
            </a:r>
            <a:r>
              <a:rPr lang="ru-RU" dirty="0" smtClean="0"/>
              <a:t>процесса</a:t>
            </a:r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Название признака</a:t>
            </a:r>
          </a:p>
          <a:p>
            <a:pPr lvl="1"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 smtClean="0"/>
              <a:t>Важность </a:t>
            </a:r>
            <a:r>
              <a:rPr lang="ru-RU" dirty="0"/>
              <a:t>признака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98786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theme/theme1.xml><?xml version="1.0" encoding="utf-8"?>
<a:theme xmlns:a="http://schemas.openxmlformats.org/drawingml/2006/main" name="ДБР общая">
  <a:themeElements>
    <a:clrScheme name="IBS ДБР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5860"/>
      </a:accent1>
      <a:accent2>
        <a:srgbClr val="2C83C0"/>
      </a:accent2>
      <a:accent3>
        <a:srgbClr val="773F9C"/>
      </a:accent3>
      <a:accent4>
        <a:srgbClr val="5AC0A4"/>
      </a:accent4>
      <a:accent5>
        <a:srgbClr val="F19545"/>
      </a:accent5>
      <a:accent6>
        <a:srgbClr val="193B52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83C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2000" tIns="36000" rIns="72000" bIns="36000" numCol="1" spcCol="14288" rtlCol="0" anchor="ctr">
        <a:noAutofit/>
      </a:bodyPr>
      <a:lstStyle>
        <a:defPPr>
          <a:defRPr sz="1000" b="1" dirty="0">
            <a:solidFill>
              <a:schemeClr val="bg1"/>
            </a:solidFill>
            <a:cs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effectLst/>
      </a:spPr>
      <a:bodyPr wrap="square" rtlCol="0">
        <a:spAutoFit/>
      </a:bodyPr>
      <a:lstStyle>
        <a:defPPr algn="l">
          <a:buClr>
            <a:schemeClr val="accent2"/>
          </a:buClr>
          <a:defRPr sz="14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achka2018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chka2018theme" id="{B579533C-7502-4C31-B006-97F77BE6A6CD}" vid="{4707C3B4-9E23-439F-8054-FB437DE992E3}"/>
    </a:ext>
  </a:extLst>
</a:theme>
</file>

<file path=ppt/theme/theme5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0183" tIns="40183" rIns="40183" bIns="40183" numCol="1" spcCol="38100" rtlCol="0" anchor="ctr">
        <a:spAutoFit/>
      </a:bodyPr>
      <a:lstStyle>
        <a:defPPr marL="0" marR="0" indent="0" algn="ctr" defTabSz="108942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22917</TotalTime>
  <Words>233</Words>
  <Application>Microsoft Office PowerPoint</Application>
  <PresentationFormat>Экран (16:9)</PresentationFormat>
  <Paragraphs>63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Lucida Grande</vt:lpstr>
      <vt:lpstr>Wingdings</vt:lpstr>
      <vt:lpstr>ДБР общая</vt:lpstr>
      <vt:lpstr>1_Специальное оформление</vt:lpstr>
      <vt:lpstr>2_Специальное оформление</vt:lpstr>
      <vt:lpstr>stachka2018theme</vt:lpstr>
      <vt:lpstr>Специальное оформление</vt:lpstr>
      <vt:lpstr>Постановка задачи</vt:lpstr>
      <vt:lpstr>Постановка задачи</vt:lpstr>
      <vt:lpstr>Основные понятия</vt:lpstr>
      <vt:lpstr>Этапы обезуглероживания</vt:lpstr>
      <vt:lpstr>Ожидаемые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Лукьянова Марина Николаевна</dc:creator>
  <cp:lastModifiedBy>Петухов Илья Сергеевич</cp:lastModifiedBy>
  <cp:revision>1582</cp:revision>
  <cp:lastPrinted>2017-08-15T06:16:03Z</cp:lastPrinted>
  <dcterms:modified xsi:type="dcterms:W3CDTF">2021-12-15T10:18:52Z</dcterms:modified>
</cp:coreProperties>
</file>