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7" r:id="rId3"/>
    <p:sldId id="262" r:id="rId5"/>
    <p:sldId id="259" r:id="rId6"/>
    <p:sldId id="272" r:id="rId7"/>
    <p:sldId id="263" r:id="rId8"/>
    <p:sldId id="273" r:id="rId9"/>
    <p:sldId id="264" r:id="rId10"/>
    <p:sldId id="283" r:id="rId11"/>
    <p:sldId id="285" r:id="rId12"/>
    <p:sldId id="269" r:id="rId13"/>
    <p:sldId id="284" r:id="rId14"/>
    <p:sldId id="267" r:id="rId15"/>
    <p:sldId id="286" r:id="rId16"/>
    <p:sldId id="287" r:id="rId17"/>
    <p:sldId id="266" r:id="rId18"/>
    <p:sldId id="288" r:id="rId19"/>
    <p:sldId id="268" r:id="rId20"/>
    <p:sldId id="289" r:id="rId21"/>
    <p:sldId id="295" r:id="rId22"/>
    <p:sldId id="296" r:id="rId23"/>
  </p:sldIdLst>
  <p:sldSz cx="9601200" cy="12801600" type="A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 userDrawn="1">
          <p15:clr>
            <a:srgbClr val="A4A3A4"/>
          </p15:clr>
        </p15:guide>
        <p15:guide id="2" pos="30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0F0C15"/>
    <a:srgbClr val="161618"/>
    <a:srgbClr val="3A404E"/>
    <a:srgbClr val="3B3E4D"/>
    <a:srgbClr val="3A404F"/>
    <a:srgbClr val="3A4050"/>
    <a:srgbClr val="EEEEEE"/>
    <a:srgbClr val="1A1A1A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4082"/>
        <p:guide pos="3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469529"/>
            <a:ext cx="7200900" cy="40824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3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60083" y="1029547"/>
            <a:ext cx="8281035" cy="10376747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 anchor="ctr" anchorCtr="0">
            <a:normAutofit/>
          </a:bodyPr>
          <a:lstStyle>
            <a:lvl1pPr>
              <a:defRPr sz="462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4" y="3407834"/>
            <a:ext cx="8281035" cy="8122498"/>
          </a:xfrm>
        </p:spPr>
        <p:txBody>
          <a:bodyPr>
            <a:normAutofit/>
          </a:bodyPr>
          <a:lstStyle>
            <a:lvl1pPr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7001765"/>
            <a:ext cx="7751469" cy="1514856"/>
          </a:xfrm>
        </p:spPr>
        <p:txBody>
          <a:bodyPr anchor="b">
            <a:noAutofit/>
          </a:bodyPr>
          <a:lstStyle>
            <a:lvl1pPr>
              <a:defRPr sz="63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605386"/>
            <a:ext cx="5765721" cy="1208769"/>
          </a:xfrm>
        </p:spPr>
        <p:txBody>
          <a:bodyPr>
            <a:noAutofit/>
          </a:bodyPr>
          <a:lstStyle>
            <a:lvl1pPr marL="0" indent="0">
              <a:buNone/>
              <a:defRPr sz="252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>
            <a:normAutofit/>
          </a:bodyPr>
          <a:lstStyle>
            <a:lvl1pPr>
              <a:defRPr sz="462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064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589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94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7"/>
            <a:ext cx="8281035" cy="2474385"/>
          </a:xfrm>
        </p:spPr>
        <p:txBody>
          <a:bodyPr/>
          <a:lstStyle>
            <a:lvl1pPr>
              <a:defRPr sz="462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3" y="3257261"/>
            <a:ext cx="4061757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3" y="4882471"/>
            <a:ext cx="4061757" cy="6671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608" y="3257261"/>
            <a:ext cx="4081761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0608" y="4882471"/>
            <a:ext cx="4081761" cy="6671568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5163609"/>
            <a:ext cx="8281035" cy="2474385"/>
          </a:xfrm>
        </p:spPr>
        <p:txBody>
          <a:bodyPr>
            <a:normAutofit/>
          </a:bodyPr>
          <a:lstStyle>
            <a:lvl1pPr algn="ctr">
              <a:defRPr sz="462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13" y="237067"/>
            <a:ext cx="3280095" cy="2987040"/>
          </a:xfrm>
        </p:spPr>
        <p:txBody>
          <a:bodyPr anchor="ctr" anchorCtr="0">
            <a:normAutofit/>
          </a:bodyPr>
          <a:lstStyle>
            <a:lvl1pPr>
              <a:defRPr sz="336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2400" y="1430528"/>
            <a:ext cx="4581183" cy="95096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314" y="3840480"/>
            <a:ext cx="3280095" cy="711496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Introdução ao C++ - Victor Fortunato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6781" y="681567"/>
            <a:ext cx="1204336" cy="10848765"/>
          </a:xfrm>
        </p:spPr>
        <p:txBody>
          <a:bodyPr vert="eaVert">
            <a:normAutofit/>
          </a:bodyPr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992967" cy="10848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7"/>
            <a:ext cx="8281035" cy="247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8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60120" rtl="0" eaLnBrk="1" fontAlgn="auto" latinLnBrk="0" hangingPunct="1">
        <a:lnSpc>
          <a:spcPct val="90000"/>
        </a:lnSpc>
        <a:spcBef>
          <a:spcPts val="1050"/>
        </a:spcBef>
        <a:spcAft>
          <a:spcPts val="0"/>
        </a:spcAft>
        <a:buClrTx/>
        <a:buSzTx/>
        <a:buFont typeface="Arial" panose="020B0604020202020204" pitchFamily="34" charset="0"/>
        <a:buNone/>
        <a:defRPr sz="294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3.png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8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1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3.png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9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2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3.png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../media/image10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0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../media/image3.png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11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1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../media/image3.png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image" Target="../media/image1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2.xml"/><Relationship Id="rId1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image" Target="../media/image14.png"/><Relationship Id="rId4" Type="http://schemas.openxmlformats.org/officeDocument/2006/relationships/hyperlink" Target="https://github.com/VGabriel07/prompts-recipe-to-create-a-ebook" TargetMode="Externa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3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0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3.pn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5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1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3.png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2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image" Target="../media/image3.png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image" Target="../media/image7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0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761855" cy="12962255"/>
          </a:xfrm>
          <a:prstGeom prst="rect">
            <a:avLst/>
          </a:prstGeom>
          <a:solidFill>
            <a:srgbClr val="0F0C1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Imagem 6" descr="leveling up bo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3740"/>
            <a:ext cx="9761855" cy="9761855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0" y="2664460"/>
            <a:ext cx="9761855" cy="1270000"/>
          </a:xfrm>
          <a:prstGeom prst="rect">
            <a:avLst/>
          </a:prstGeom>
          <a:solidFill>
            <a:srgbClr val="0F0C1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>
            <p:custDataLst>
              <p:tags r:id="rId3"/>
            </p:custDataLst>
          </p:nvPr>
        </p:nvSpPr>
        <p:spPr>
          <a:xfrm>
            <a:off x="1524318" y="12094845"/>
            <a:ext cx="655256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pt-BR" altLang="en-US" sz="4000" cap="all">
                <a:solidFill>
                  <a:schemeClr val="bg2">
                    <a:lumMod val="75000"/>
                  </a:schemeClr>
                </a:solidFill>
                <a:uFillTx/>
                <a:latin typeface="Impact" panose="020B0806030902050204" charset="0"/>
                <a:cs typeface="Impact" panose="020B0806030902050204" charset="0"/>
              </a:rPr>
              <a:t>Victor fortunato</a:t>
            </a:r>
            <a:endParaRPr lang="pt-BR" altLang="en-US" sz="4000" cap="all">
              <a:solidFill>
                <a:schemeClr val="bg2">
                  <a:lumMod val="75000"/>
                </a:schemeClr>
              </a:solidFill>
              <a:uFillTx/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29895" y="2585720"/>
            <a:ext cx="8741410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pt-BR" altLang="en-US" sz="4000" cap="all">
                <a:solidFill>
                  <a:schemeClr val="bg1"/>
                </a:solidFill>
                <a:uFillTx/>
                <a:latin typeface="Impact" panose="020B0806030902050204" charset="0"/>
                <a:cs typeface="Impact" panose="020B0806030902050204" charset="0"/>
              </a:rPr>
              <a:t>Eleve Seus Conhecimentos e Conquiste o Mundo da Programação</a:t>
            </a:r>
            <a:endParaRPr lang="pt-BR" altLang="en-US" sz="4000" cap="all">
              <a:solidFill>
                <a:schemeClr val="bg1"/>
              </a:solidFill>
              <a:uFillTx/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-80645" y="617220"/>
            <a:ext cx="9762490" cy="161290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pt-BR" altLang="en-US" sz="7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8BIT WONDER" panose="00000400000000000000" charset="0"/>
                <a:cs typeface="8BIT WONDER" panose="00000400000000000000" charset="0"/>
              </a:rPr>
              <a:t>c++ Level up</a:t>
            </a:r>
            <a:endParaRPr lang="pt-BR" altLang="en-US" sz="7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8BIT WONDER" panose="00000400000000000000" charset="0"/>
              <a:cs typeface="8BIT WONDER" panose="000004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-635" y="0"/>
            <a:ext cx="9601200" cy="12801600"/>
          </a:xfrm>
          <a:prstGeom prst="rect">
            <a:avLst/>
          </a:prstGeom>
          <a:solidFill>
            <a:srgbClr val="1616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>
            <p:custDataLst>
              <p:tags r:id="rId1"/>
            </p:custDataLst>
          </p:nvPr>
        </p:nvSpPr>
        <p:spPr>
          <a:xfrm>
            <a:off x="607695" y="1637030"/>
            <a:ext cx="8385175" cy="4763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04</a:t>
            </a:r>
            <a:endParaRPr lang="pt-BR" altLang="en-US" sz="3440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473075" y="7138035"/>
            <a:ext cx="8655685" cy="2512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800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FUNÇÕES</a:t>
            </a:r>
            <a:endParaRPr lang="pt-BR" altLang="en-US" sz="8000">
              <a:ln w="12700">
                <a:noFill/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219200" y="8723630"/>
            <a:ext cx="7162800" cy="1905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sp>
        <p:nvSpPr>
          <p:cNvPr id="10" name="Caixa de Texto 9"/>
          <p:cNvSpPr txBox="1"/>
          <p:nvPr>
            <p:custDataLst>
              <p:tags r:id="rId3"/>
            </p:custDataLst>
          </p:nvPr>
        </p:nvSpPr>
        <p:spPr>
          <a:xfrm>
            <a:off x="1218565" y="9251950"/>
            <a:ext cx="716343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Em C++, variáveis devem ser declaradas antes de serem usadas, especificando seu tipo de dado.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698976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Funções são blocos de código reutilizáveis que realizam uma tarefa específica. Neste exemplo a função ‘saudacao()’ é chamada dentro do ‘main()’ para imprimir uma mensagem.</a:t>
            </a:r>
            <a:endParaRPr lang="pt-BR" altLang="en-US" sz="2400"/>
          </a:p>
          <a:p>
            <a:pPr algn="ctr"/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643731" y="639445"/>
            <a:ext cx="8766175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Blocos de Código Reutilizáveis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3" name="Imagem 2" descr="C++ LEVEL UP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0" y="5840095"/>
            <a:ext cx="9601200" cy="544703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0" name="Imagem 9" descr="separado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11" name="Imagem 10" descr="separado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15" name="Imagem 14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0" y="0"/>
            <a:ext cx="9600565" cy="12801600"/>
          </a:xfrm>
          <a:prstGeom prst="rect">
            <a:avLst/>
          </a:prstGeom>
          <a:solidFill>
            <a:srgbClr val="1616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>
            <p:custDataLst>
              <p:tags r:id="rId1"/>
            </p:custDataLst>
          </p:nvPr>
        </p:nvSpPr>
        <p:spPr>
          <a:xfrm>
            <a:off x="608013" y="1637030"/>
            <a:ext cx="8385175" cy="4763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05</a:t>
            </a:r>
            <a:endParaRPr lang="pt-BR" altLang="en-US" sz="3440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473075" y="5936615"/>
            <a:ext cx="8655685" cy="2512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800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VETORES E MATRIZES</a:t>
            </a:r>
            <a:endParaRPr lang="pt-BR" altLang="en-US" sz="8000">
              <a:ln w="12700">
                <a:noFill/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219200" y="8723630"/>
            <a:ext cx="7162800" cy="1905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sp>
        <p:nvSpPr>
          <p:cNvPr id="10" name="Caixa de Texto 9"/>
          <p:cNvSpPr txBox="1"/>
          <p:nvPr>
            <p:custDataLst>
              <p:tags r:id="rId3"/>
            </p:custDataLst>
          </p:nvPr>
        </p:nvSpPr>
        <p:spPr>
          <a:xfrm>
            <a:off x="1218883" y="9251950"/>
            <a:ext cx="716343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Em C++, variáveis devem ser declaradas antes de serem usadas, especificando seu tipo de dado.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869950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Uma matriz é uma coleção de variáveis de mesmo tipo, acessíveis com um único nome e armazenados contiguamente na memória. Neste exemplos uma matriz bidimensional ‘matriz’ é inicializada e seus valores são impressos.</a:t>
            </a:r>
            <a:endParaRPr lang="pt-BR" altLang="en-US" sz="2400"/>
          </a:p>
          <a:p>
            <a:pPr algn="ctr"/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814705" y="639445"/>
            <a:ext cx="8766175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Trabalhando com Matrizes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6" name="Imagem 5" descr="C++ LEVEL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6009640"/>
            <a:ext cx="9246870" cy="519874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4" name="Imagem 3" descr="separado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5" name="Imagem 4" descr="separado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15" name="Imagem 14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869950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Vetores são sequências de variáveis do mesmo tipo referenciadas por um nome único. Neste exemplo um vetor ‘numeros’ é declarado e inicializado com cinco valores.</a:t>
            </a:r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814705" y="639445"/>
            <a:ext cx="8766175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Declarando e Usando Vetores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2" name="Imagem 1" descr="C++ LEVEL UP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23000"/>
            <a:ext cx="9601200" cy="540131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0" name="Imagem 9" descr="separado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11" name="Imagem 10" descr="separado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15" name="Imagem 14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-635" y="0"/>
            <a:ext cx="9601200" cy="12801600"/>
          </a:xfrm>
          <a:prstGeom prst="rect">
            <a:avLst/>
          </a:prstGeom>
          <a:solidFill>
            <a:srgbClr val="1616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>
            <p:custDataLst>
              <p:tags r:id="rId1"/>
            </p:custDataLst>
          </p:nvPr>
        </p:nvSpPr>
        <p:spPr>
          <a:xfrm>
            <a:off x="607695" y="1637030"/>
            <a:ext cx="8385175" cy="4763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06</a:t>
            </a:r>
            <a:endParaRPr lang="pt-BR" altLang="en-US" sz="3440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473075" y="5908675"/>
            <a:ext cx="8655685" cy="2512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800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ORIENTAÇÃO A OBJETOS</a:t>
            </a:r>
            <a:endParaRPr lang="pt-BR" altLang="en-US" sz="8000">
              <a:ln w="12700">
                <a:noFill/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219200" y="8723630"/>
            <a:ext cx="7162800" cy="1905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sp>
        <p:nvSpPr>
          <p:cNvPr id="10" name="Caixa de Texto 9"/>
          <p:cNvSpPr txBox="1"/>
          <p:nvPr>
            <p:custDataLst>
              <p:tags r:id="rId3"/>
            </p:custDataLst>
          </p:nvPr>
        </p:nvSpPr>
        <p:spPr>
          <a:xfrm>
            <a:off x="1218565" y="9251950"/>
            <a:ext cx="716343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Em C++, variáveis devem ser declaradas antes de serem usadas, especificando seu tipo de dado.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869950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C++ suporta programação orientada a objetos (OOP). Objetos são instâncias de classes, que são estruturas que combinam dados e métodos. Neste exemplo uma classe ‘Pessoa’ é definida com atributos ‘nome’ e ‘idade’ e um método ‘apresentar()’.</a:t>
            </a:r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814705" y="639445"/>
            <a:ext cx="8766175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Classes e Objetos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3" name="Imagem 2" descr="C++ LEVEL UP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5" y="6014085"/>
            <a:ext cx="7580630" cy="568261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0" name="Imagem 9" descr="separado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11" name="Imagem 10" descr="separado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15" name="Imagem 14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0" y="0"/>
            <a:ext cx="9600565" cy="12801600"/>
          </a:xfrm>
          <a:prstGeom prst="rect">
            <a:avLst/>
          </a:prstGeom>
          <a:solidFill>
            <a:srgbClr val="1616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>
            <p:custDataLst>
              <p:tags r:id="rId1"/>
            </p:custDataLst>
          </p:nvPr>
        </p:nvSpPr>
        <p:spPr>
          <a:xfrm>
            <a:off x="607695" y="1637030"/>
            <a:ext cx="8385175" cy="4763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07</a:t>
            </a:r>
            <a:endParaRPr lang="pt-BR" altLang="en-US" sz="3440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473075" y="7110095"/>
            <a:ext cx="8655685" cy="2512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800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HERANÇA</a:t>
            </a:r>
            <a:endParaRPr lang="pt-BR" altLang="en-US" sz="8000">
              <a:ln w="12700">
                <a:noFill/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219200" y="8723630"/>
            <a:ext cx="7162800" cy="1905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sp>
        <p:nvSpPr>
          <p:cNvPr id="10" name="Caixa de Texto 9"/>
          <p:cNvSpPr txBox="1"/>
          <p:nvPr>
            <p:custDataLst>
              <p:tags r:id="rId3"/>
            </p:custDataLst>
          </p:nvPr>
        </p:nvSpPr>
        <p:spPr>
          <a:xfrm>
            <a:off x="1218565" y="9251950"/>
            <a:ext cx="716343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Em C++, variáveis devem ser declaradas antes de serem usadas, especificando seu tipo de dado.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869950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Herança é um conceito da programação orientada a objetos que permite criar uma nova classe baseada em uma classe existente. Neste exemplos a classe ‘Cachorro’ herda de ‘Animal’ e sobrescreve o método ‘som()’.</a:t>
            </a:r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814705" y="639445"/>
            <a:ext cx="8766175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Reutilizando Código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2" name="Imagem 1" descr="C++ LEVEL UP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5" y="5535930"/>
            <a:ext cx="6038850" cy="6181090"/>
          </a:xfrm>
          <a:prstGeom prst="rect">
            <a:avLst/>
          </a:prstGeom>
        </p:spPr>
      </p:pic>
      <p:sp>
        <p:nvSpPr>
          <p:cNvPr id="16" name="Espaço Reservado para Número de Slide 1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8" name="Imagem 17" descr="separado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19" name="Imagem 18" descr="separado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20" name="Imagem 19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635" y="0"/>
            <a:ext cx="9600565" cy="12801600"/>
          </a:xfrm>
          <a:prstGeom prst="rect">
            <a:avLst/>
          </a:prstGeom>
          <a:solidFill>
            <a:srgbClr val="0F0C1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6" name="Imagem 5" descr="Agradeciment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00400"/>
            <a:ext cx="9601200" cy="960120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885508" y="2796540"/>
            <a:ext cx="7830185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pt-BR" altLang="en-US" sz="7200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AGRADECIMENTOS</a:t>
            </a:r>
            <a:endParaRPr lang="pt-BR" altLang="en-US" sz="720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879793" y="3888105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C++ é uma linguagem de programação poderosa e versátil, amplamente utilizada em desenvolvimento de software, jogos, sistemas embarcados e mais. Ela oferece uma combinação de programação de baixo nível e alto nível, permitindo um controle preciso sobre o hardware, ao mesmo tempo em que suporta abstrações complexas.</a:t>
            </a:r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814705" y="639445"/>
            <a:ext cx="8785860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Fundamentos básicos da Linguagem C++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Caixa de Texto 9"/>
          <p:cNvSpPr txBox="1"/>
          <p:nvPr>
            <p:custDataLst>
              <p:tags r:id="rId3"/>
            </p:custDataLst>
          </p:nvPr>
        </p:nvSpPr>
        <p:spPr>
          <a:xfrm>
            <a:off x="879793" y="2486660"/>
            <a:ext cx="8655685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3200">
                <a:latin typeface="+mj-lt"/>
                <a:cs typeface="+mj-lt"/>
              </a:rPr>
              <a:t>Introdução ao C++</a:t>
            </a:r>
            <a:endParaRPr lang="pt-BR" altLang="en-US" sz="3200">
              <a:latin typeface="+mj-lt"/>
              <a:cs typeface="+mj-lt"/>
            </a:endParaRPr>
          </a:p>
        </p:txBody>
      </p:sp>
      <p:sp>
        <p:nvSpPr>
          <p:cNvPr id="7" name="Retângulo arredondado 6"/>
          <p:cNvSpPr/>
          <p:nvPr>
            <p:custDataLst>
              <p:tags r:id="rId4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A1A1A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4" name="Imagem 3" descr="C++_logo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839720" y="7353935"/>
            <a:ext cx="3921125" cy="4406900"/>
          </a:xfrm>
          <a:prstGeom prst="rect">
            <a:avLst/>
          </a:prstGeom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1" name="Imagem 10" descr="separado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15" name="Imagem 14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16" name="Imagem 15" descr="separador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9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472758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Esse E-book foi gerado por IA, e diagramado e polido por humano.</a:t>
            </a:r>
            <a:endParaRPr lang="pt-BR" altLang="en-US" sz="2400"/>
          </a:p>
          <a:p>
            <a:pPr algn="ctr"/>
            <a:endParaRPr lang="pt-BR" altLang="en-US" sz="2400"/>
          </a:p>
          <a:p>
            <a:pPr algn="ctr"/>
            <a:r>
              <a:rPr lang="pt-BR" altLang="en-US" sz="2400"/>
              <a:t>O passo a passo se encontra no meu Github</a:t>
            </a:r>
            <a:endParaRPr lang="pt-BR" altLang="en-US" sz="2400"/>
          </a:p>
          <a:p>
            <a:pPr algn="ctr"/>
            <a:endParaRPr lang="pt-BR" altLang="en-US" sz="2400"/>
          </a:p>
          <a:p>
            <a:pPr algn="ctr"/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417513" y="639445"/>
            <a:ext cx="8766175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OBRIGADOR PELA LEITURA DESTE EBOOK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10" name="Imagem 9" descr="pngegg">
            <a:hlinkClick r:id="rId4" tooltip="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710" y="5015865"/>
            <a:ext cx="4843780" cy="4843780"/>
          </a:xfrm>
          <a:prstGeom prst="rect">
            <a:avLst/>
          </a:prstGeom>
        </p:spPr>
      </p:pic>
      <p:sp>
        <p:nvSpPr>
          <p:cNvPr id="16" name="Espaço Reservado para Número de Slide 1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8" name="Imagem 17" descr="separado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19" name="Imagem 18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20" name="Imagem 19" descr="separador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9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-635" y="0"/>
            <a:ext cx="9601200" cy="12801600"/>
          </a:xfrm>
          <a:prstGeom prst="rect">
            <a:avLst/>
          </a:prstGeom>
          <a:solidFill>
            <a:srgbClr val="1616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>
            <p:custDataLst>
              <p:tags r:id="rId1"/>
            </p:custDataLst>
          </p:nvPr>
        </p:nvSpPr>
        <p:spPr>
          <a:xfrm>
            <a:off x="608330" y="1637030"/>
            <a:ext cx="8385175" cy="4763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01</a:t>
            </a:r>
            <a:endParaRPr lang="pt-BR" altLang="en-US" sz="3440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473075" y="6014720"/>
            <a:ext cx="8655685" cy="2512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720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ESTRUTURA BÁSICA</a:t>
            </a:r>
            <a:endParaRPr lang="pt-BR" altLang="en-US" sz="7200">
              <a:ln w="12700">
                <a:noFill/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219200" y="8723630"/>
            <a:ext cx="7162800" cy="1905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1218565" y="9251950"/>
            <a:ext cx="716343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sz="2400">
                <a:solidFill>
                  <a:schemeClr val="bg1"/>
                </a:solidFill>
              </a:rPr>
              <a:t>Um programa C++ típico começa com a inclusão de bibliotecas e a definição da função main(), que é o ponto de entrada do programa.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879793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Neste exemplo abaixo, #include &lt;iostream&gt; é uma diretiva de pré-processador que inclui a biblioteca de entrada e saída padrão. A função main() é o ponto de entrada do programa, e std::cout é usado para imprimir texto na tela.</a:t>
            </a:r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814705" y="639445"/>
            <a:ext cx="8785860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Estrutura Básica de um Programa em C++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3" name="Imagem 2" descr="C++ LEVEL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4415"/>
            <a:ext cx="9601200" cy="48006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0" name="Imagem 9" descr="separado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11" name="Imagem 10" descr="separado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15" name="Imagem 14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-635" y="0"/>
            <a:ext cx="9601200" cy="12801600"/>
          </a:xfrm>
          <a:prstGeom prst="rect">
            <a:avLst/>
          </a:prstGeom>
          <a:solidFill>
            <a:srgbClr val="1616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>
            <p:custDataLst>
              <p:tags r:id="rId1"/>
            </p:custDataLst>
          </p:nvPr>
        </p:nvSpPr>
        <p:spPr>
          <a:xfrm>
            <a:off x="607695" y="1637030"/>
            <a:ext cx="8385175" cy="4763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02</a:t>
            </a:r>
            <a:endParaRPr lang="pt-BR" altLang="en-US" sz="3440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219200" y="8723630"/>
            <a:ext cx="7162800" cy="1905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473075" y="6327775"/>
            <a:ext cx="8655685" cy="2512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660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VARIAVEIS E TIPOS DE DADOS</a:t>
            </a:r>
            <a:endParaRPr lang="pt-BR" altLang="en-US" sz="6600">
              <a:ln w="12700">
                <a:noFill/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Caixa de Texto 9"/>
          <p:cNvSpPr txBox="1"/>
          <p:nvPr>
            <p:custDataLst>
              <p:tags r:id="rId3"/>
            </p:custDataLst>
          </p:nvPr>
        </p:nvSpPr>
        <p:spPr>
          <a:xfrm>
            <a:off x="1218565" y="9251950"/>
            <a:ext cx="716343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Em C++, variáveis devem ser declaradas antes de serem usadas, especificando seu tipo de dado.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880428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Variáveis são usadas para armazenar dados. C++ oferece vários tipos de dados, como inteiros (int), caracteres (char), pontos flutuantes (float, double), entre outros. Aqui, declaramos uma variável inteira ‘idade’, uma variável de ponto flutuante ‘altura’, uma variável e uma variável de caractere ‘inicial’.</a:t>
            </a:r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814705" y="639445"/>
            <a:ext cx="8787130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Declarando Variáveis e Tipos de Dados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11" name="Imagem 10" descr="C++ LEVEL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27065"/>
            <a:ext cx="9601200" cy="539940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0" name="Imagem 9" descr="separado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5" name="Imagem 4" descr="separado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15" name="Imagem 14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-635" y="0"/>
            <a:ext cx="9601200" cy="12801600"/>
          </a:xfrm>
          <a:prstGeom prst="rect">
            <a:avLst/>
          </a:prstGeom>
          <a:solidFill>
            <a:srgbClr val="1616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Caixa de Texto 3"/>
          <p:cNvSpPr txBox="1"/>
          <p:nvPr>
            <p:custDataLst>
              <p:tags r:id="rId1"/>
            </p:custDataLst>
          </p:nvPr>
        </p:nvSpPr>
        <p:spPr>
          <a:xfrm>
            <a:off x="607695" y="1637030"/>
            <a:ext cx="8385175" cy="4763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03</a:t>
            </a:r>
            <a:endParaRPr lang="pt-BR" altLang="en-US" sz="3440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473075" y="5986780"/>
            <a:ext cx="8655685" cy="2512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720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ESTRUTURAS DE CONTROLE</a:t>
            </a:r>
            <a:endParaRPr lang="pt-BR" altLang="en-US" sz="7200">
              <a:ln w="12700">
                <a:noFill/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219200" y="8723630"/>
            <a:ext cx="7162800" cy="1905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sp>
        <p:nvSpPr>
          <p:cNvPr id="10" name="Caixa de Texto 9"/>
          <p:cNvSpPr txBox="1"/>
          <p:nvPr>
            <p:custDataLst>
              <p:tags r:id="rId3"/>
            </p:custDataLst>
          </p:nvPr>
        </p:nvSpPr>
        <p:spPr>
          <a:xfrm>
            <a:off x="1218565" y="9251950"/>
            <a:ext cx="716343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C++ suporta estruturas de controle como if, else, for, while, entre outras.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880428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400"/>
              <a:t>As estruturas condicionais permitem que o programa tome decisões. Neste exemplo o ‘if’ verifica se a variável ‘idade’ é maior ou igual a 18.</a:t>
            </a:r>
            <a:endParaRPr lang="pt-BR" altLang="en-US" sz="2400"/>
          </a:p>
          <a:p>
            <a:endParaRPr lang="pt-BR" altLang="en-US" sz="2400"/>
          </a:p>
          <a:p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814705" y="639445"/>
            <a:ext cx="8787130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Estrutura Condicional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2" name="Imagem 1" descr="C++ LEVEL UP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77535"/>
            <a:ext cx="9601200" cy="539940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0" name="Imagem 9" descr="separado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11" name="Imagem 10" descr="separado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15" name="Imagem 14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>
            <p:custDataLst>
              <p:tags r:id="rId1"/>
            </p:custDataLst>
          </p:nvPr>
        </p:nvSpPr>
        <p:spPr>
          <a:xfrm>
            <a:off x="879793" y="3173730"/>
            <a:ext cx="8655685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2400"/>
              <a:t>As estrutras de repetição, também chamada de laços de repetição, permitem executar um bloco de código várias vezes. Neste exemplo o laço ‘for’ executa o bloco de código repetidamente até que a condição seja falsa.</a:t>
            </a:r>
            <a:endParaRPr lang="pt-BR" altLang="en-US" sz="2400"/>
          </a:p>
          <a:p>
            <a:endParaRPr lang="pt-BR" altLang="en-US" sz="2400"/>
          </a:p>
        </p:txBody>
      </p:sp>
      <p:sp>
        <p:nvSpPr>
          <p:cNvPr id="9" name="Caixa de Texto 8"/>
          <p:cNvSpPr txBox="1"/>
          <p:nvPr>
            <p:custDataLst>
              <p:tags r:id="rId2"/>
            </p:custDataLst>
          </p:nvPr>
        </p:nvSpPr>
        <p:spPr>
          <a:xfrm>
            <a:off x="814705" y="639445"/>
            <a:ext cx="8785860" cy="140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Estrutura de Repetição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etângulo arredondado 6"/>
          <p:cNvSpPr/>
          <p:nvPr>
            <p:custDataLst>
              <p:tags r:id="rId3"/>
            </p:custDataLst>
          </p:nvPr>
        </p:nvSpPr>
        <p:spPr>
          <a:xfrm>
            <a:off x="515620" y="-228600"/>
            <a:ext cx="144000" cy="1620000"/>
          </a:xfrm>
          <a:prstGeom prst="roundRect">
            <a:avLst/>
          </a:prstGeom>
          <a:gradFill>
            <a:gsLst>
              <a:gs pos="0">
                <a:srgbClr val="151516"/>
              </a:gs>
              <a:gs pos="63000">
                <a:srgbClr val="131313"/>
              </a:gs>
              <a:gs pos="83000">
                <a:srgbClr val="343537"/>
              </a:gs>
              <a:gs pos="100000">
                <a:srgbClr val="48484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n>
                <a:noFill/>
              </a:ln>
            </a:endParaRPr>
          </a:p>
        </p:txBody>
      </p:sp>
      <p:pic>
        <p:nvPicPr>
          <p:cNvPr id="11" name="Imagem 10" descr="rg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68645"/>
            <a:ext cx="9601200" cy="544703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780848" y="1213061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180398" y="12130618"/>
            <a:ext cx="3240405" cy="681567"/>
          </a:xfrm>
        </p:spPr>
        <p:txBody>
          <a:bodyPr/>
          <a:p>
            <a:r>
              <a:rPr lang="en-US"/>
              <a:t>Introdução ao C++ - Victor Fortunato</a:t>
            </a:r>
            <a:endParaRPr lang="en-US"/>
          </a:p>
        </p:txBody>
      </p:sp>
      <p:pic>
        <p:nvPicPr>
          <p:cNvPr id="10" name="Imagem 9" descr="separado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alphaModFix amt="40000"/>
            <a:lum bright="-18000" contrast="-24000"/>
          </a:blip>
          <a:srcRect t="-37843" r="51931" b="-75882"/>
          <a:stretch>
            <a:fillRect/>
          </a:stretch>
        </p:blipFill>
        <p:spPr>
          <a:xfrm>
            <a:off x="515620" y="11721465"/>
            <a:ext cx="3276000" cy="711890"/>
          </a:xfrm>
          <a:prstGeom prst="rect">
            <a:avLst/>
          </a:prstGeom>
        </p:spPr>
      </p:pic>
      <p:pic>
        <p:nvPicPr>
          <p:cNvPr id="5" name="Imagem 4" descr="separado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alphaModFix amt="40000"/>
          </a:blip>
          <a:srcRect l="47829" t="-40784" r="47840" b="-55687"/>
          <a:stretch>
            <a:fillRect/>
          </a:stretch>
        </p:blipFill>
        <p:spPr>
          <a:xfrm>
            <a:off x="4710430" y="11777345"/>
            <a:ext cx="287020" cy="636270"/>
          </a:xfrm>
          <a:prstGeom prst="rect">
            <a:avLst/>
          </a:prstGeom>
        </p:spPr>
      </p:pic>
      <p:pic>
        <p:nvPicPr>
          <p:cNvPr id="15" name="Imagem 14" descr="separado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8">
            <a:alphaModFix amt="40000"/>
            <a:lum bright="-18000" contrast="-24000"/>
          </a:blip>
          <a:srcRect l="52496" t="-87255" r="-1811" b="-75882"/>
          <a:stretch>
            <a:fillRect/>
          </a:stretch>
        </p:blipFill>
        <p:spPr>
          <a:xfrm>
            <a:off x="6176010" y="11619230"/>
            <a:ext cx="3267710" cy="8521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4223</Words>
  <Application>WPS Presentation</Application>
  <PresentationFormat>宽屏</PresentationFormat>
  <Paragraphs>182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Impact</vt:lpstr>
      <vt:lpstr>8BIT WONDER</vt:lpstr>
      <vt:lpstr>Arial Black</vt:lpstr>
      <vt:lpstr>Calibri</vt:lpstr>
      <vt:lpstr>Microsoft YaHei</vt:lpstr>
      <vt:lpstr>Arial Unicode MS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</dc:creator>
  <cp:lastModifiedBy>victo</cp:lastModifiedBy>
  <cp:revision>10</cp:revision>
  <dcterms:created xsi:type="dcterms:W3CDTF">2024-06-22T19:53:00Z</dcterms:created>
  <dcterms:modified xsi:type="dcterms:W3CDTF">2024-06-25T22:43:54Z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1046-12.2.0.17119</vt:lpwstr>
  </property>
  <property fmtid="{D5CDD505-2E9C-101B-9397-08002B2CF9AE}" pid="3" name="ICV">
    <vt:lpwstr>51F1B8717BD5457DA9675D330D745030_13</vt:lpwstr>
  </property>
</Properties>
</file>