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7559675" cy="10691813"/>
  <p:embeddedFontLst>
    <p:embeddedFont>
      <p:font typeface="Roboto" panose="020B0604020202020204" charset="0"/>
      <p:regular r:id="rId14"/>
      <p:bold r:id="rId15"/>
      <p:italic r:id="rId16"/>
      <p:boldItalic r:id="rId17"/>
    </p:embeddedFont>
    <p:embeddedFont>
      <p:font typeface="Century Gothic" panose="020B0502020202020204" pitchFamily="34" charset="0"/>
      <p:regular r:id="rId18"/>
      <p:bold r:id="rId19"/>
      <p:italic r:id="rId20"/>
      <p:boldItalic r:id="rId21"/>
    </p:embeddedFont>
    <p:embeddedFont>
      <p:font typeface="Wingdings 3" panose="05040102010807070707" pitchFamily="18" charset="2"/>
      <p:regular r:id="rId22"/>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1: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4" name="Google Shape;64;p1: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8: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p8: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d4d23f21b7_0_16: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d4d23f21b7_0_16: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2: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5" name="Google Shape;75;p2: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3: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3: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4: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4: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5: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5: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6: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6: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7: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p7: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be6d451d8c_0_6: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be6d451d8c_0_6: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bdd0b89578_0_0: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gbdd0b89578_0_0: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2/28/2022</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9010329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Date Placeholder 2"/>
          <p:cNvSpPr>
            <a:spLocks noGrp="1"/>
          </p:cNvSpPr>
          <p:nvPr>
            <p:ph type="dt" sz="half" idx="10"/>
          </p:nvPr>
        </p:nvSpPr>
        <p:spPr/>
        <p:txBody>
          <a:bodyPr/>
          <a:lstStyle/>
          <a:p>
            <a:fld id="{923A1CC3-2375-41D4-9E03-427CAF2A4C1A}" type="datetimeFigureOut">
              <a:rPr lang="en-US" smtClean="0"/>
              <a:t>2/28/2022</a:t>
            </a:fld>
            <a:endParaRPr lang="en-US" dirty="0"/>
          </a:p>
        </p:txBody>
      </p:sp>
      <p:sp>
        <p:nvSpPr>
          <p:cNvPr id="4" name="Footer Placeholder 3"/>
          <p:cNvSpPr>
            <a:spLocks noGrp="1"/>
          </p:cNvSpPr>
          <p:nvPr>
            <p:ph type="ftr" sz="quarter" idx="11"/>
          </p:nvPr>
        </p:nvSpPr>
        <p:spPr/>
        <p:txBody>
          <a:bodyPr/>
          <a:lstStyle/>
          <a:p>
            <a:r>
              <a:rPr lang="en-US" smtClean="0"/>
              <a:t>
              </a:t>
            </a:r>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39631942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smtClean="0"/>
              <a:t>2/28/2022</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28313396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smtClean="0"/>
              <a:t>2/28/2022</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84772986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smtClean="0"/>
              <a:t>2/28/2022</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71771602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2/28/2022</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54743346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2/28/2022</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7359587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2/28/2022</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984581425"/>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2/28/2022</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804510675"/>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2/28/2022</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40695781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2/28/2022</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26032302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2/28/2022</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72363709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2/28/2022</a:t>
            </a:fld>
            <a:endParaRPr lang="en-US" dirty="0"/>
          </a:p>
        </p:txBody>
      </p:sp>
      <p:sp>
        <p:nvSpPr>
          <p:cNvPr id="8" name="Footer Placeholder 7"/>
          <p:cNvSpPr>
            <a:spLocks noGrp="1"/>
          </p:cNvSpPr>
          <p:nvPr>
            <p:ph type="ftr" sz="quarter" idx="11"/>
          </p:nvPr>
        </p:nvSpPr>
        <p:spPr/>
        <p:txBody>
          <a:bodyPr/>
          <a:lstStyle/>
          <a:p>
            <a:r>
              <a:rPr lang="en-US" smtClean="0"/>
              <a:t>
              </a:t>
            </a:r>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409827858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2/28/2022</a:t>
            </a:fld>
            <a:endParaRPr lang="en-US" dirty="0"/>
          </a:p>
        </p:txBody>
      </p:sp>
      <p:sp>
        <p:nvSpPr>
          <p:cNvPr id="4" name="Footer Placeholder 3"/>
          <p:cNvSpPr>
            <a:spLocks noGrp="1"/>
          </p:cNvSpPr>
          <p:nvPr>
            <p:ph type="ftr" sz="quarter" idx="11"/>
          </p:nvPr>
        </p:nvSpPr>
        <p:spPr/>
        <p:txBody>
          <a:bodyPr/>
          <a:lstStyle/>
          <a:p>
            <a:r>
              <a:rPr lang="en-US" smtClean="0"/>
              <a:t>
              </a:t>
            </a:r>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87905787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2/28/2022</a:t>
            </a:fld>
            <a:endParaRPr lang="en-US" dirty="0"/>
          </a:p>
        </p:txBody>
      </p:sp>
      <p:sp>
        <p:nvSpPr>
          <p:cNvPr id="3" name="Footer Placeholder 2"/>
          <p:cNvSpPr>
            <a:spLocks noGrp="1"/>
          </p:cNvSpPr>
          <p:nvPr>
            <p:ph type="ftr" sz="quarter" idx="11"/>
          </p:nvPr>
        </p:nvSpPr>
        <p:spPr/>
        <p:txBody>
          <a:bodyPr/>
          <a:lstStyle/>
          <a:p>
            <a:r>
              <a:rPr lang="en-US" smtClean="0"/>
              <a:t>
              </a:t>
            </a:r>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518499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2/28/2022</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95292951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2/28/2022</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45820259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2BE451C3-0FF4-47C4-B829-773ADF60F88C}" type="datetimeFigureOut">
              <a:rPr lang="en-US" smtClean="0"/>
              <a:t>2/28/2022</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r>
              <a:rPr lang="en-US" smtClean="0"/>
              <a:t>
              </a:t>
            </a:r>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667473403"/>
      </p:ext>
    </p:extLst>
  </p:cSld>
  <p:clrMap bg1="dk1" tx1="lt1" bg2="dk2" tx2="lt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5"/>
        <p:cNvGrpSpPr/>
        <p:nvPr/>
      </p:nvGrpSpPr>
      <p:grpSpPr>
        <a:xfrm>
          <a:off x="0" y="0"/>
          <a:ext cx="0" cy="0"/>
          <a:chOff x="0" y="0"/>
          <a:chExt cx="0" cy="0"/>
        </a:xfrm>
      </p:grpSpPr>
      <p:sp>
        <p:nvSpPr>
          <p:cNvPr id="66" name="Google Shape;66;p14"/>
          <p:cNvSpPr/>
          <p:nvPr/>
        </p:nvSpPr>
        <p:spPr>
          <a:xfrm>
            <a:off x="0" y="0"/>
            <a:ext cx="12188159" cy="685728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4"/>
          <p:cNvSpPr/>
          <p:nvPr/>
        </p:nvSpPr>
        <p:spPr>
          <a:xfrm>
            <a:off x="1943" y="300"/>
            <a:ext cx="12188100" cy="6857400"/>
          </a:xfrm>
          <a:prstGeom prst="rect">
            <a:avLst/>
          </a:prstGeom>
          <a:solidFill>
            <a:schemeClr val="lt2">
              <a:alpha val="69803"/>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64D79"/>
              </a:solidFill>
            </a:endParaRPr>
          </a:p>
        </p:txBody>
      </p:sp>
      <p:sp>
        <p:nvSpPr>
          <p:cNvPr id="68" name="Google Shape;68;p14"/>
          <p:cNvSpPr/>
          <p:nvPr/>
        </p:nvSpPr>
        <p:spPr>
          <a:xfrm>
            <a:off x="2398200" y="513350"/>
            <a:ext cx="7882800" cy="2666100"/>
          </a:xfrm>
          <a:prstGeom prst="rect">
            <a:avLst/>
          </a:prstGeom>
          <a:noFill/>
          <a:ln>
            <a:noFill/>
          </a:ln>
        </p:spPr>
        <p:txBody>
          <a:bodyPr spcFirstLastPara="1" wrap="square" lIns="90000" tIns="45000" rIns="90000" bIns="45000" anchor="b" anchorCtr="0">
            <a:noAutofit/>
          </a:bodyPr>
          <a:lstStyle/>
          <a:p>
            <a:pPr marL="0" marR="0" lvl="0" indent="0" algn="l" rtl="0">
              <a:lnSpc>
                <a:spcPct val="100000"/>
              </a:lnSpc>
              <a:spcBef>
                <a:spcPts val="0"/>
              </a:spcBef>
              <a:spcAft>
                <a:spcPts val="0"/>
              </a:spcAft>
              <a:buNone/>
            </a:pPr>
            <a:r>
              <a:rPr lang="en-IN" sz="4400" b="1" i="0" u="none" strike="noStrike" cap="none">
                <a:solidFill>
                  <a:srgbClr val="741B47"/>
                </a:solidFill>
              </a:rPr>
              <a:t>FLIPROBO</a:t>
            </a:r>
            <a:r>
              <a:rPr lang="en-IN" sz="4400" b="1">
                <a:solidFill>
                  <a:srgbClr val="741B47"/>
                </a:solidFill>
              </a:rPr>
              <a:t> </a:t>
            </a:r>
            <a:r>
              <a:rPr lang="en-IN" sz="4400" b="1" i="0" u="none" strike="noStrike" cap="none">
                <a:solidFill>
                  <a:srgbClr val="741B47"/>
                </a:solidFill>
              </a:rPr>
              <a:t>TECHNOLOGIES</a:t>
            </a:r>
            <a:endParaRPr sz="4400" b="1" i="0" u="none" strike="noStrike" cap="none">
              <a:solidFill>
                <a:srgbClr val="741B47"/>
              </a:solidFill>
            </a:endParaRPr>
          </a:p>
        </p:txBody>
      </p:sp>
      <p:sp>
        <p:nvSpPr>
          <p:cNvPr id="69" name="Google Shape;69;p14"/>
          <p:cNvSpPr/>
          <p:nvPr/>
        </p:nvSpPr>
        <p:spPr>
          <a:xfrm>
            <a:off x="3783150" y="3408850"/>
            <a:ext cx="4980600" cy="1785000"/>
          </a:xfrm>
          <a:prstGeom prst="rect">
            <a:avLst/>
          </a:prstGeom>
          <a:noFill/>
          <a:ln>
            <a:noFill/>
          </a:ln>
        </p:spPr>
        <p:txBody>
          <a:bodyPr spcFirstLastPara="1" wrap="square" lIns="90000" tIns="45000" rIns="90000" bIns="45000" anchor="t" anchorCtr="0">
            <a:noAutofit/>
          </a:bodyPr>
          <a:lstStyle/>
          <a:p>
            <a:pPr marL="0" marR="0" lvl="0" indent="0" algn="ctr" rtl="0">
              <a:lnSpc>
                <a:spcPct val="110000"/>
              </a:lnSpc>
              <a:spcBef>
                <a:spcPts val="0"/>
              </a:spcBef>
              <a:spcAft>
                <a:spcPts val="0"/>
              </a:spcAft>
              <a:buNone/>
            </a:pPr>
            <a:r>
              <a:rPr lang="en-IN" sz="2200" b="1" dirty="0" smtClean="0">
                <a:solidFill>
                  <a:srgbClr val="741B47"/>
                </a:solidFill>
                <a:latin typeface="Avenir"/>
                <a:ea typeface="Avenir"/>
                <a:cs typeface="Avenir"/>
                <a:sym typeface="Avenir"/>
              </a:rPr>
              <a:t>Housing Project</a:t>
            </a:r>
            <a:endParaRPr sz="2200" b="1" i="0" u="none" strike="noStrike" cap="none" dirty="0">
              <a:solidFill>
                <a:srgbClr val="741B47"/>
              </a:solidFill>
            </a:endParaRPr>
          </a:p>
        </p:txBody>
      </p:sp>
      <p:sp>
        <p:nvSpPr>
          <p:cNvPr id="70" name="Google Shape;70;p14"/>
          <p:cNvSpPr/>
          <p:nvPr/>
        </p:nvSpPr>
        <p:spPr>
          <a:xfrm>
            <a:off x="0" y="5693760"/>
            <a:ext cx="12191400" cy="1163520"/>
          </a:xfrm>
          <a:prstGeom prst="rect">
            <a:avLst/>
          </a:prstGeom>
          <a:solidFill>
            <a:srgbClr val="3240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4"/>
          <p:cNvSpPr/>
          <p:nvPr/>
        </p:nvSpPr>
        <p:spPr>
          <a:xfrm rot="10800000">
            <a:off x="-2520" y="5693760"/>
            <a:ext cx="12191400" cy="1163520"/>
          </a:xfrm>
          <a:prstGeom prst="rect">
            <a:avLst/>
          </a:prstGeom>
          <a:blipFill rotWithShape="0">
            <a:blip r:embed="rId3">
              <a:alphaModFix amt="20000"/>
            </a:blip>
            <a:tile tx="0" ty="-5" sx="100000" sy="100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4"/>
          <p:cNvSpPr txBox="1"/>
          <p:nvPr/>
        </p:nvSpPr>
        <p:spPr>
          <a:xfrm>
            <a:off x="3386525" y="5231500"/>
            <a:ext cx="51102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IN" sz="1800" b="1" dirty="0">
                <a:solidFill>
                  <a:srgbClr val="741B47"/>
                </a:solidFill>
              </a:rPr>
              <a:t>Submitted by:- </a:t>
            </a:r>
            <a:r>
              <a:rPr lang="en-IN" b="1" dirty="0" smtClean="0">
                <a:solidFill>
                  <a:srgbClr val="741B47"/>
                </a:solidFill>
              </a:rPr>
              <a:t>Varagantham Gamya</a:t>
            </a:r>
            <a:endParaRPr sz="1800" b="1" dirty="0">
              <a:solidFill>
                <a:srgbClr val="741B47"/>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3"/>
          <p:cNvSpPr/>
          <p:nvPr/>
        </p:nvSpPr>
        <p:spPr>
          <a:xfrm>
            <a:off x="838080" y="365760"/>
            <a:ext cx="10514880" cy="132480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IN" sz="4400" b="1" i="0" u="none" strike="noStrike" cap="none">
                <a:solidFill>
                  <a:srgbClr val="FFFFFF"/>
                </a:solidFill>
              </a:rPr>
              <a:t>CONCLUSION </a:t>
            </a:r>
            <a:endParaRPr sz="4400" i="0" u="none" strike="noStrike" cap="none"/>
          </a:p>
        </p:txBody>
      </p:sp>
      <p:sp>
        <p:nvSpPr>
          <p:cNvPr id="136" name="Google Shape;136;p23"/>
          <p:cNvSpPr/>
          <p:nvPr/>
        </p:nvSpPr>
        <p:spPr>
          <a:xfrm>
            <a:off x="838080" y="2164320"/>
            <a:ext cx="10514880" cy="1568160"/>
          </a:xfrm>
          <a:prstGeom prst="rect">
            <a:avLst/>
          </a:prstGeom>
          <a:noFill/>
          <a:ln>
            <a:noFill/>
          </a:ln>
        </p:spPr>
        <p:txBody>
          <a:bodyPr spcFirstLastPara="1" wrap="square" lIns="90000" tIns="45000" rIns="90000" bIns="45000" anchor="t" anchorCtr="0">
            <a:noAutofit/>
          </a:bodyPr>
          <a:lstStyle/>
          <a:p>
            <a:pPr marL="0" marR="0" lvl="0" indent="0" algn="l" rtl="0">
              <a:lnSpc>
                <a:spcPct val="110000"/>
              </a:lnSpc>
              <a:spcBef>
                <a:spcPts val="0"/>
              </a:spcBef>
              <a:spcAft>
                <a:spcPts val="0"/>
              </a:spcAft>
              <a:buNone/>
            </a:pPr>
            <a:r>
              <a:rPr lang="en-IN" sz="1800">
                <a:solidFill>
                  <a:srgbClr val="FFFFFF"/>
                </a:solidFill>
              </a:rPr>
              <a:t>From the visualisation and model building we analysed that Gradient boost regressor performed better when this type of dataset was given and based on the model performance it can be used to predict the house price of the house based on various factors.</a:t>
            </a:r>
            <a:endParaRPr sz="1800">
              <a:solidFill>
                <a:srgbClr val="FFFFFF"/>
              </a:solidFill>
            </a:endParaRPr>
          </a:p>
          <a:p>
            <a:pPr marL="0" marR="0" lvl="0" indent="0" algn="l" rtl="0">
              <a:lnSpc>
                <a:spcPct val="110000"/>
              </a:lnSpc>
              <a:spcBef>
                <a:spcPts val="0"/>
              </a:spcBef>
              <a:spcAft>
                <a:spcPts val="0"/>
              </a:spcAft>
              <a:buNone/>
            </a:pPr>
            <a:endParaRPr sz="1800">
              <a:solidFill>
                <a:srgbClr val="FFFFFF"/>
              </a:solidFill>
            </a:endParaRPr>
          </a:p>
          <a:p>
            <a:pPr marL="0" marR="0" lvl="0" indent="0" algn="l" rtl="0">
              <a:lnSpc>
                <a:spcPct val="110000"/>
              </a:lnSpc>
              <a:spcBef>
                <a:spcPts val="0"/>
              </a:spcBef>
              <a:spcAft>
                <a:spcPts val="0"/>
              </a:spcAft>
              <a:buNone/>
            </a:pPr>
            <a:r>
              <a:rPr lang="en-IN" sz="1800">
                <a:solidFill>
                  <a:srgbClr val="FFFFFF"/>
                </a:solidFill>
              </a:rPr>
              <a:t>Based on the final model the Real estate company can make decisions and</a:t>
            </a:r>
            <a:endParaRPr sz="1800">
              <a:solidFill>
                <a:srgbClr val="FFFFFF"/>
              </a:solidFill>
            </a:endParaRPr>
          </a:p>
          <a:p>
            <a:pPr marL="0" marR="0" lvl="0" indent="0" algn="l" rtl="0">
              <a:lnSpc>
                <a:spcPct val="110000"/>
              </a:lnSpc>
              <a:spcBef>
                <a:spcPts val="0"/>
              </a:spcBef>
              <a:spcAft>
                <a:spcPts val="0"/>
              </a:spcAft>
              <a:buNone/>
            </a:pPr>
            <a:r>
              <a:rPr lang="en-IN" sz="1800">
                <a:solidFill>
                  <a:srgbClr val="FFFFFF"/>
                </a:solidFill>
              </a:rPr>
              <a:t>there is a higher possibility that the decisions will be profitable</a:t>
            </a:r>
            <a:endParaRPr sz="1800">
              <a:solidFill>
                <a:srgbClr val="FFFFFF"/>
              </a:solidFill>
            </a:endParaRPr>
          </a:p>
          <a:p>
            <a:pPr marL="0" marR="0" lvl="0" indent="0" algn="l" rtl="0">
              <a:lnSpc>
                <a:spcPct val="110000"/>
              </a:lnSpc>
              <a:spcBef>
                <a:spcPts val="1001"/>
              </a:spcBef>
              <a:spcAft>
                <a:spcPts val="0"/>
              </a:spcAft>
              <a:buNone/>
            </a:pPr>
            <a:endParaRPr sz="1800" i="0" u="none" strike="noStrike" cap="none"/>
          </a:p>
        </p:txBody>
      </p:sp>
      <p:sp>
        <p:nvSpPr>
          <p:cNvPr id="137" name="Google Shape;137;p23"/>
          <p:cNvSpPr/>
          <p:nvPr/>
        </p:nvSpPr>
        <p:spPr>
          <a:xfrm>
            <a:off x="662760" y="1560240"/>
            <a:ext cx="5779440" cy="383040"/>
          </a:xfrm>
          <a:prstGeom prst="rect">
            <a:avLst/>
          </a:prstGeom>
          <a:noFill/>
          <a:ln>
            <a:noFill/>
          </a:ln>
        </p:spPr>
        <p:txBody>
          <a:bodyPr spcFirstLastPara="1" wrap="square" lIns="90000" tIns="45000" rIns="90000" bIns="45000" anchor="t" anchorCtr="0">
            <a:noAutofit/>
          </a:bodyPr>
          <a:lstStyle/>
          <a:p>
            <a:pPr marL="343080" marR="0" lvl="0" indent="-342360" algn="l" rtl="0">
              <a:lnSpc>
                <a:spcPct val="107000"/>
              </a:lnSpc>
              <a:spcBef>
                <a:spcPts val="0"/>
              </a:spcBef>
              <a:spcAft>
                <a:spcPts val="0"/>
              </a:spcAft>
              <a:buClr>
                <a:srgbClr val="FFFFFF"/>
              </a:buClr>
              <a:buSzPts val="1800"/>
              <a:buChar char="∙"/>
            </a:pPr>
            <a:r>
              <a:rPr lang="en-IN" sz="1800" b="1" i="0" u="none" strike="noStrike" cap="none">
                <a:solidFill>
                  <a:srgbClr val="FFFFFF"/>
                </a:solidFill>
              </a:rPr>
              <a:t>Key Findings and Conclusions of the Study</a:t>
            </a:r>
            <a:endParaRPr sz="1800" i="0" u="none" strike="noStrike" cap="none"/>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4"/>
          <p:cNvSpPr txBox="1"/>
          <p:nvPr/>
        </p:nvSpPr>
        <p:spPr>
          <a:xfrm>
            <a:off x="2512575" y="3198150"/>
            <a:ext cx="6967200" cy="523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IN" sz="2200">
                <a:solidFill>
                  <a:schemeClr val="dk1"/>
                </a:solidFill>
                <a:latin typeface="Roboto"/>
                <a:ea typeface="Roboto"/>
                <a:cs typeface="Roboto"/>
                <a:sym typeface="Roboto"/>
              </a:rPr>
              <a:t>Thank You</a:t>
            </a:r>
            <a:endParaRPr sz="2200">
              <a:solidFill>
                <a:schemeClr val="dk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5"/>
          <p:cNvSpPr/>
          <p:nvPr/>
        </p:nvSpPr>
        <p:spPr>
          <a:xfrm>
            <a:off x="838080" y="365760"/>
            <a:ext cx="10514880" cy="132480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IN" sz="4400" b="1" i="0" u="none" strike="noStrike" cap="none">
                <a:solidFill>
                  <a:srgbClr val="FFFFFF"/>
                </a:solidFill>
              </a:rPr>
              <a:t>PROBLEM STATEMENT	</a:t>
            </a:r>
            <a:endParaRPr sz="4400" i="0" u="none" strike="noStrike" cap="none"/>
          </a:p>
        </p:txBody>
      </p:sp>
      <p:sp>
        <p:nvSpPr>
          <p:cNvPr id="78" name="Google Shape;78;p15"/>
          <p:cNvSpPr/>
          <p:nvPr/>
        </p:nvSpPr>
        <p:spPr>
          <a:xfrm>
            <a:off x="838080" y="1949400"/>
            <a:ext cx="10514880" cy="4195080"/>
          </a:xfrm>
          <a:prstGeom prst="rect">
            <a:avLst/>
          </a:prstGeom>
          <a:noFill/>
          <a:ln>
            <a:noFill/>
          </a:ln>
        </p:spPr>
        <p:txBody>
          <a:bodyPr spcFirstLastPara="1" wrap="square" lIns="90000" tIns="45000" rIns="90000" bIns="45000" anchor="t" anchorCtr="0">
            <a:noAutofit/>
          </a:bodyPr>
          <a:lstStyle/>
          <a:p>
            <a:pPr marL="0" marR="0" lvl="0" indent="0" algn="l" rtl="0">
              <a:lnSpc>
                <a:spcPct val="110000"/>
              </a:lnSpc>
              <a:spcBef>
                <a:spcPts val="1001"/>
              </a:spcBef>
              <a:spcAft>
                <a:spcPts val="0"/>
              </a:spcAft>
              <a:buNone/>
            </a:pPr>
            <a:r>
              <a:rPr lang="en-IN" sz="1800">
                <a:solidFill>
                  <a:srgbClr val="FFFFFF"/>
                </a:solidFill>
              </a:rPr>
              <a:t>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 Data science comes as a very important tool to solve problems in the domain to help the companies increase their overall revenue, profits, improving their marketing strategies and focusing on changing trends in house sales and purchases. Predictive modelling, Market mix modelling, recommendation systems are some of the machine learning techniques used for achieving the business goals for housing companies. Our problem is related to one such housing company.</a:t>
            </a:r>
            <a:endParaRPr sz="1800">
              <a:solidFill>
                <a:srgbClr val="FFFFFF"/>
              </a:solidFill>
            </a:endParaRPr>
          </a:p>
          <a:p>
            <a:pPr marL="0" marR="0" lvl="0" indent="0" algn="l" rtl="0">
              <a:lnSpc>
                <a:spcPct val="110000"/>
              </a:lnSpc>
              <a:spcBef>
                <a:spcPts val="1001"/>
              </a:spcBef>
              <a:spcAft>
                <a:spcPts val="0"/>
              </a:spcAft>
              <a:buNone/>
            </a:pPr>
            <a:endParaRPr sz="1800" i="0" u="none" strike="noStrike" cap="none"/>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p:nvPr/>
        </p:nvSpPr>
        <p:spPr>
          <a:xfrm>
            <a:off x="838080" y="365760"/>
            <a:ext cx="10514880" cy="132480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IN" sz="4400" b="1" i="0" u="none" strike="noStrike" cap="none">
                <a:solidFill>
                  <a:srgbClr val="FFFFFF"/>
                </a:solidFill>
              </a:rPr>
              <a:t>Analytical Problem Framing</a:t>
            </a:r>
            <a:endParaRPr sz="4400" i="0" u="none" strike="noStrike" cap="none"/>
          </a:p>
        </p:txBody>
      </p:sp>
      <p:sp>
        <p:nvSpPr>
          <p:cNvPr id="84" name="Google Shape;84;p16"/>
          <p:cNvSpPr/>
          <p:nvPr/>
        </p:nvSpPr>
        <p:spPr>
          <a:xfrm>
            <a:off x="5243750" y="1690548"/>
            <a:ext cx="6265800" cy="3880800"/>
          </a:xfrm>
          <a:prstGeom prst="rect">
            <a:avLst/>
          </a:prstGeom>
          <a:noFill/>
          <a:ln>
            <a:noFill/>
          </a:ln>
        </p:spPr>
        <p:txBody>
          <a:bodyPr spcFirstLastPara="1" wrap="square" lIns="90000" tIns="45000" rIns="90000" bIns="45000" anchor="t" anchorCtr="0">
            <a:noAutofit/>
          </a:bodyPr>
          <a:lstStyle/>
          <a:p>
            <a:pPr marL="457200" marR="0" lvl="0" indent="0" algn="l" rtl="0">
              <a:lnSpc>
                <a:spcPct val="107000"/>
              </a:lnSpc>
              <a:spcBef>
                <a:spcPts val="0"/>
              </a:spcBef>
              <a:spcAft>
                <a:spcPts val="0"/>
              </a:spcAft>
              <a:buNone/>
            </a:pPr>
            <a:r>
              <a:rPr lang="en-IN" sz="1800">
                <a:solidFill>
                  <a:srgbClr val="FFFFFF"/>
                </a:solidFill>
              </a:rPr>
              <a:t>The correlation of Sale price with all the other variables is given above.</a:t>
            </a:r>
            <a:endParaRPr sz="1800">
              <a:solidFill>
                <a:srgbClr val="FFFFFF"/>
              </a:solidFill>
            </a:endParaRPr>
          </a:p>
          <a:p>
            <a:pPr marL="457200" marR="0" lvl="0" indent="0" algn="l" rtl="0">
              <a:lnSpc>
                <a:spcPct val="107000"/>
              </a:lnSpc>
              <a:spcBef>
                <a:spcPts val="0"/>
              </a:spcBef>
              <a:spcAft>
                <a:spcPts val="0"/>
              </a:spcAft>
              <a:buNone/>
            </a:pPr>
            <a:endParaRPr sz="1800">
              <a:solidFill>
                <a:srgbClr val="FFFFFF"/>
              </a:solidFill>
            </a:endParaRPr>
          </a:p>
          <a:p>
            <a:pPr marL="457200" marR="0" lvl="0" indent="0" algn="l" rtl="0">
              <a:lnSpc>
                <a:spcPct val="107000"/>
              </a:lnSpc>
              <a:spcBef>
                <a:spcPts val="0"/>
              </a:spcBef>
              <a:spcAft>
                <a:spcPts val="0"/>
              </a:spcAft>
              <a:buNone/>
            </a:pPr>
            <a:r>
              <a:rPr lang="en-IN" sz="1800">
                <a:solidFill>
                  <a:srgbClr val="FFFFFF"/>
                </a:solidFill>
              </a:rPr>
              <a:t>There are lots of variable which are highly correlated with the sale Price.</a:t>
            </a:r>
            <a:endParaRPr sz="1800">
              <a:solidFill>
                <a:srgbClr val="FFFFFF"/>
              </a:solidFill>
            </a:endParaRPr>
          </a:p>
        </p:txBody>
      </p:sp>
      <p:pic>
        <p:nvPicPr>
          <p:cNvPr id="85" name="Google Shape;85;p16"/>
          <p:cNvPicPr preferRelativeResize="0"/>
          <p:nvPr/>
        </p:nvPicPr>
        <p:blipFill>
          <a:blip r:embed="rId3">
            <a:alphaModFix/>
          </a:blip>
          <a:stretch>
            <a:fillRect/>
          </a:stretch>
        </p:blipFill>
        <p:spPr>
          <a:xfrm>
            <a:off x="838075" y="1418095"/>
            <a:ext cx="2748625" cy="5206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p:nvPr/>
        </p:nvSpPr>
        <p:spPr>
          <a:xfrm>
            <a:off x="838080" y="365760"/>
            <a:ext cx="10514880" cy="132480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IN" sz="4400" b="1" i="0" u="none" strike="noStrike" cap="none">
                <a:solidFill>
                  <a:srgbClr val="FFFFFF"/>
                </a:solidFill>
              </a:rPr>
              <a:t>	Data </a:t>
            </a:r>
            <a:r>
              <a:rPr lang="en-IN" sz="4400" b="1">
                <a:solidFill>
                  <a:srgbClr val="FFFFFF"/>
                </a:solidFill>
              </a:rPr>
              <a:t>Preprocessing</a:t>
            </a:r>
            <a:endParaRPr sz="4400" i="0" u="none" strike="noStrike" cap="none"/>
          </a:p>
        </p:txBody>
      </p:sp>
      <p:sp>
        <p:nvSpPr>
          <p:cNvPr id="91" name="Google Shape;91;p17"/>
          <p:cNvSpPr/>
          <p:nvPr/>
        </p:nvSpPr>
        <p:spPr>
          <a:xfrm>
            <a:off x="838080" y="1949400"/>
            <a:ext cx="10514880" cy="4195080"/>
          </a:xfrm>
          <a:prstGeom prst="rect">
            <a:avLst/>
          </a:prstGeom>
          <a:noFill/>
          <a:ln>
            <a:noFill/>
          </a:ln>
        </p:spPr>
        <p:txBody>
          <a:bodyPr spcFirstLastPara="1" wrap="square" lIns="90000" tIns="45000" rIns="90000" bIns="45000" anchor="t" anchorCtr="0">
            <a:noAutofit/>
          </a:bodyPr>
          <a:lstStyle/>
          <a:p>
            <a:pPr marL="0" marR="0" lvl="0" indent="0" algn="l" rtl="0">
              <a:lnSpc>
                <a:spcPct val="107000"/>
              </a:lnSpc>
              <a:spcBef>
                <a:spcPts val="1001"/>
              </a:spcBef>
              <a:spcAft>
                <a:spcPts val="0"/>
              </a:spcAft>
              <a:buNone/>
            </a:pPr>
            <a:endParaRPr sz="1800">
              <a:solidFill>
                <a:srgbClr val="FFFFFF"/>
              </a:solidFill>
            </a:endParaRPr>
          </a:p>
          <a:p>
            <a:pPr marL="457200" marR="0" lvl="0" indent="-342900" algn="l" rtl="0">
              <a:lnSpc>
                <a:spcPct val="107000"/>
              </a:lnSpc>
              <a:spcBef>
                <a:spcPts val="1001"/>
              </a:spcBef>
              <a:spcAft>
                <a:spcPts val="0"/>
              </a:spcAft>
              <a:buClr>
                <a:srgbClr val="FFFFFF"/>
              </a:buClr>
              <a:buSzPts val="1800"/>
              <a:buChar char="∙"/>
            </a:pPr>
            <a:r>
              <a:rPr lang="en-IN" sz="1800">
                <a:solidFill>
                  <a:srgbClr val="FFFFFF"/>
                </a:solidFill>
              </a:rPr>
              <a:t>We treated the skewness using Log transformation.</a:t>
            </a:r>
            <a:endParaRPr sz="1800">
              <a:solidFill>
                <a:srgbClr val="FFFFFF"/>
              </a:solidFill>
            </a:endParaRPr>
          </a:p>
          <a:p>
            <a:pPr marL="457200" marR="0" lvl="0" indent="-342900" algn="l" rtl="0">
              <a:lnSpc>
                <a:spcPct val="107000"/>
              </a:lnSpc>
              <a:spcBef>
                <a:spcPts val="0"/>
              </a:spcBef>
              <a:spcAft>
                <a:spcPts val="0"/>
              </a:spcAft>
              <a:buClr>
                <a:srgbClr val="FFFFFF"/>
              </a:buClr>
              <a:buSzPts val="1800"/>
              <a:buChar char="∙"/>
            </a:pPr>
            <a:r>
              <a:rPr lang="en-IN" sz="1800">
                <a:solidFill>
                  <a:srgbClr val="FFFFFF"/>
                </a:solidFill>
              </a:rPr>
              <a:t>We imputed the missing values.</a:t>
            </a:r>
            <a:endParaRPr sz="1800">
              <a:solidFill>
                <a:srgbClr val="FFFFFF"/>
              </a:solidFill>
            </a:endParaRPr>
          </a:p>
          <a:p>
            <a:pPr marL="457200" marR="0" lvl="0" indent="-342900" algn="l" rtl="0">
              <a:lnSpc>
                <a:spcPct val="107000"/>
              </a:lnSpc>
              <a:spcBef>
                <a:spcPts val="0"/>
              </a:spcBef>
              <a:spcAft>
                <a:spcPts val="0"/>
              </a:spcAft>
              <a:buClr>
                <a:srgbClr val="FFFFFF"/>
              </a:buClr>
              <a:buSzPts val="1800"/>
              <a:buChar char="∙"/>
            </a:pPr>
            <a:r>
              <a:rPr lang="en-IN" sz="1800">
                <a:solidFill>
                  <a:srgbClr val="FFFFFF"/>
                </a:solidFill>
              </a:rPr>
              <a:t>We encoded the categorical values using One hot encoding</a:t>
            </a:r>
            <a:endParaRPr sz="1800">
              <a:solidFill>
                <a:srgbClr val="FFFFFF"/>
              </a:solidFill>
            </a:endParaRPr>
          </a:p>
          <a:p>
            <a:pPr marL="457200" marR="0" lvl="0" indent="-342900" algn="l" rtl="0">
              <a:lnSpc>
                <a:spcPct val="107000"/>
              </a:lnSpc>
              <a:spcBef>
                <a:spcPts val="0"/>
              </a:spcBef>
              <a:spcAft>
                <a:spcPts val="0"/>
              </a:spcAft>
              <a:buClr>
                <a:srgbClr val="FFFFFF"/>
              </a:buClr>
              <a:buSzPts val="1800"/>
              <a:buChar char="∙"/>
            </a:pPr>
            <a:r>
              <a:rPr lang="en-IN" sz="1800">
                <a:solidFill>
                  <a:srgbClr val="FFFFFF"/>
                </a:solidFill>
              </a:rPr>
              <a:t>We trained the model on the train set</a:t>
            </a:r>
            <a:endParaRPr sz="1800">
              <a:solidFill>
                <a:srgbClr val="FFFFFF"/>
              </a:solidFill>
            </a:endParaRPr>
          </a:p>
          <a:p>
            <a:pPr marL="457200" marR="0" lvl="0" indent="-342900" algn="l" rtl="0">
              <a:lnSpc>
                <a:spcPct val="107000"/>
              </a:lnSpc>
              <a:spcBef>
                <a:spcPts val="0"/>
              </a:spcBef>
              <a:spcAft>
                <a:spcPts val="0"/>
              </a:spcAft>
              <a:buClr>
                <a:srgbClr val="FFFFFF"/>
              </a:buClr>
              <a:buSzPts val="1800"/>
              <a:buChar char="∙"/>
            </a:pPr>
            <a:r>
              <a:rPr lang="en-IN" sz="1800">
                <a:solidFill>
                  <a:srgbClr val="FFFFFF"/>
                </a:solidFill>
              </a:rPr>
              <a:t>We tested the model on test set</a:t>
            </a:r>
            <a:endParaRPr sz="1800">
              <a:solidFill>
                <a:srgbClr val="FFFFFF"/>
              </a:solidFill>
            </a:endParaRPr>
          </a:p>
          <a:p>
            <a:pPr marL="457200" marR="0" lvl="0" indent="-342900" algn="l" rtl="0">
              <a:lnSpc>
                <a:spcPct val="107000"/>
              </a:lnSpc>
              <a:spcBef>
                <a:spcPts val="0"/>
              </a:spcBef>
              <a:spcAft>
                <a:spcPts val="0"/>
              </a:spcAft>
              <a:buClr>
                <a:srgbClr val="FFFFFF"/>
              </a:buClr>
              <a:buSzPts val="1800"/>
              <a:buFont typeface="Arial"/>
              <a:buChar char="∙"/>
            </a:pPr>
            <a:r>
              <a:rPr lang="en-IN" sz="1800">
                <a:solidFill>
                  <a:srgbClr val="FFFFFF"/>
                </a:solidFill>
              </a:rPr>
              <a:t>Applied hyperparameters for improving the performance.</a:t>
            </a:r>
            <a:endParaRPr sz="1800">
              <a:solidFill>
                <a:srgbClr val="FFFFFF"/>
              </a:solidFill>
            </a:endParaRPr>
          </a:p>
          <a:p>
            <a:pPr marL="457200" marR="0" lvl="0" indent="-342900" algn="l" rtl="0">
              <a:lnSpc>
                <a:spcPct val="110000"/>
              </a:lnSpc>
              <a:spcBef>
                <a:spcPts val="0"/>
              </a:spcBef>
              <a:spcAft>
                <a:spcPts val="0"/>
              </a:spcAft>
              <a:buSzPts val="1800"/>
              <a:buFont typeface="Arial"/>
              <a:buChar char="∙"/>
            </a:pPr>
            <a:endParaRPr sz="1800" b="0" i="0" u="none" strike="noStrike" cap="none">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p:nvPr/>
        </p:nvSpPr>
        <p:spPr>
          <a:xfrm>
            <a:off x="838560" y="365760"/>
            <a:ext cx="10515000" cy="132480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IN" sz="4400" b="1">
                <a:solidFill>
                  <a:srgbClr val="FFFFFF"/>
                </a:solidFill>
                <a:latin typeface="Avenir"/>
                <a:ea typeface="Avenir"/>
                <a:cs typeface="Avenir"/>
                <a:sym typeface="Avenir"/>
              </a:rPr>
              <a:t>Visualisation</a:t>
            </a:r>
            <a:endParaRPr sz="4400" b="0" i="0" u="none" strike="noStrike" cap="none">
              <a:latin typeface="Arial"/>
              <a:ea typeface="Arial"/>
              <a:cs typeface="Arial"/>
              <a:sym typeface="Arial"/>
            </a:endParaRPr>
          </a:p>
        </p:txBody>
      </p:sp>
      <p:sp>
        <p:nvSpPr>
          <p:cNvPr id="97" name="Google Shape;97;p18"/>
          <p:cNvSpPr/>
          <p:nvPr/>
        </p:nvSpPr>
        <p:spPr>
          <a:xfrm>
            <a:off x="1533667" y="4119120"/>
            <a:ext cx="3094800" cy="3473400"/>
          </a:xfrm>
          <a:prstGeom prst="rect">
            <a:avLst/>
          </a:prstGeom>
          <a:noFill/>
          <a:ln>
            <a:noFill/>
          </a:ln>
        </p:spPr>
        <p:txBody>
          <a:bodyPr spcFirstLastPara="1" wrap="square" lIns="90000" tIns="45000" rIns="90000" bIns="45000" anchor="t" anchorCtr="0">
            <a:noAutofit/>
          </a:bodyPr>
          <a:lstStyle/>
          <a:p>
            <a:pPr marL="457200" marR="0" lvl="0" indent="0" algn="l" rtl="0">
              <a:lnSpc>
                <a:spcPct val="107000"/>
              </a:lnSpc>
              <a:spcBef>
                <a:spcPts val="0"/>
              </a:spcBef>
              <a:spcAft>
                <a:spcPts val="0"/>
              </a:spcAft>
              <a:buNone/>
            </a:pPr>
            <a:r>
              <a:rPr lang="en-IN" sz="1600">
                <a:solidFill>
                  <a:schemeClr val="dk1"/>
                </a:solidFill>
              </a:rPr>
              <a:t>SalePrice varies directly with the Overall quality</a:t>
            </a:r>
            <a:endParaRPr sz="1600" b="0" i="0" u="none" strike="noStrike" cap="none">
              <a:solidFill>
                <a:schemeClr val="dk1"/>
              </a:solidFill>
              <a:latin typeface="Arial"/>
              <a:ea typeface="Arial"/>
              <a:cs typeface="Arial"/>
              <a:sym typeface="Arial"/>
            </a:endParaRPr>
          </a:p>
        </p:txBody>
      </p:sp>
      <p:sp>
        <p:nvSpPr>
          <p:cNvPr id="98" name="Google Shape;98;p18"/>
          <p:cNvSpPr/>
          <p:nvPr/>
        </p:nvSpPr>
        <p:spPr>
          <a:xfrm>
            <a:off x="6623515" y="4119125"/>
            <a:ext cx="3609000" cy="2368500"/>
          </a:xfrm>
          <a:prstGeom prst="rect">
            <a:avLst/>
          </a:prstGeom>
          <a:noFill/>
          <a:ln>
            <a:noFill/>
          </a:ln>
        </p:spPr>
        <p:txBody>
          <a:bodyPr spcFirstLastPara="1" wrap="square" lIns="90000" tIns="45000" rIns="90000" bIns="45000" anchor="t" anchorCtr="0">
            <a:noAutofit/>
          </a:bodyPr>
          <a:lstStyle/>
          <a:p>
            <a:pPr marL="457200" marR="0" lvl="0" indent="0" algn="l" rtl="0">
              <a:lnSpc>
                <a:spcPct val="107000"/>
              </a:lnSpc>
              <a:spcBef>
                <a:spcPts val="0"/>
              </a:spcBef>
              <a:spcAft>
                <a:spcPts val="0"/>
              </a:spcAft>
              <a:buNone/>
            </a:pPr>
            <a:r>
              <a:rPr lang="en-IN">
                <a:solidFill>
                  <a:srgbClr val="FFFFFF"/>
                </a:solidFill>
              </a:rPr>
              <a:t>SalePrice increases as the GrLivArea increases. We will also get rid of the outliers which</a:t>
            </a:r>
            <a:endParaRPr>
              <a:solidFill>
                <a:srgbClr val="FFFFFF"/>
              </a:solidFill>
            </a:endParaRPr>
          </a:p>
          <a:p>
            <a:pPr marL="457200" marR="0" lvl="0" indent="0" algn="l" rtl="0">
              <a:lnSpc>
                <a:spcPct val="107000"/>
              </a:lnSpc>
              <a:spcBef>
                <a:spcPts val="0"/>
              </a:spcBef>
              <a:spcAft>
                <a:spcPts val="0"/>
              </a:spcAft>
              <a:buNone/>
            </a:pPr>
            <a:r>
              <a:rPr lang="en-IN">
                <a:solidFill>
                  <a:srgbClr val="FFFFFF"/>
                </a:solidFill>
              </a:rPr>
              <a:t>severely affect the prediction of the survival rate.</a:t>
            </a:r>
            <a:endParaRPr>
              <a:solidFill>
                <a:srgbClr val="FFFFFF"/>
              </a:solidFill>
            </a:endParaRPr>
          </a:p>
        </p:txBody>
      </p:sp>
      <p:pic>
        <p:nvPicPr>
          <p:cNvPr id="99" name="Google Shape;99;p18"/>
          <p:cNvPicPr preferRelativeResize="0"/>
          <p:nvPr/>
        </p:nvPicPr>
        <p:blipFill>
          <a:blip r:embed="rId3">
            <a:alphaModFix/>
          </a:blip>
          <a:stretch>
            <a:fillRect/>
          </a:stretch>
        </p:blipFill>
        <p:spPr>
          <a:xfrm>
            <a:off x="1426875" y="1842960"/>
            <a:ext cx="3308502" cy="2123760"/>
          </a:xfrm>
          <a:prstGeom prst="rect">
            <a:avLst/>
          </a:prstGeom>
          <a:noFill/>
          <a:ln>
            <a:noFill/>
          </a:ln>
        </p:spPr>
      </p:pic>
      <p:pic>
        <p:nvPicPr>
          <p:cNvPr id="100" name="Google Shape;100;p18"/>
          <p:cNvPicPr preferRelativeResize="0"/>
          <p:nvPr/>
        </p:nvPicPr>
        <p:blipFill>
          <a:blip r:embed="rId4">
            <a:alphaModFix/>
          </a:blip>
          <a:stretch>
            <a:fillRect/>
          </a:stretch>
        </p:blipFill>
        <p:spPr>
          <a:xfrm>
            <a:off x="6623527" y="1842960"/>
            <a:ext cx="3251726" cy="200604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9"/>
          <p:cNvSpPr/>
          <p:nvPr/>
        </p:nvSpPr>
        <p:spPr>
          <a:xfrm>
            <a:off x="838080" y="365760"/>
            <a:ext cx="10514880" cy="1324800"/>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n-IN" sz="4400" b="1" i="0" u="none" strike="noStrike" cap="none">
                <a:solidFill>
                  <a:srgbClr val="FFFFFF"/>
                </a:solidFill>
                <a:latin typeface="Avenir"/>
                <a:ea typeface="Avenir"/>
                <a:cs typeface="Avenir"/>
                <a:sym typeface="Avenir"/>
              </a:rPr>
              <a:t>Model/s Development and Evaluation</a:t>
            </a:r>
            <a:endParaRPr sz="4400" b="0" i="0" u="none" strike="noStrike" cap="none">
              <a:latin typeface="Arial"/>
              <a:ea typeface="Arial"/>
              <a:cs typeface="Arial"/>
              <a:sym typeface="Arial"/>
            </a:endParaRPr>
          </a:p>
        </p:txBody>
      </p:sp>
      <p:sp>
        <p:nvSpPr>
          <p:cNvPr id="106" name="Google Shape;106;p19"/>
          <p:cNvSpPr/>
          <p:nvPr/>
        </p:nvSpPr>
        <p:spPr>
          <a:xfrm>
            <a:off x="1023480" y="1691280"/>
            <a:ext cx="7356600" cy="638640"/>
          </a:xfrm>
          <a:prstGeom prst="rect">
            <a:avLst/>
          </a:prstGeom>
          <a:noFill/>
          <a:ln>
            <a:noFill/>
          </a:ln>
        </p:spPr>
        <p:txBody>
          <a:bodyPr spcFirstLastPara="1" wrap="square" lIns="90000" tIns="45000" rIns="90000" bIns="45000" anchor="t" anchorCtr="0">
            <a:noAutofit/>
          </a:bodyPr>
          <a:lstStyle/>
          <a:p>
            <a:pPr marL="285840" marR="0" lvl="0" indent="-285120" algn="l" rtl="0">
              <a:lnSpc>
                <a:spcPct val="100000"/>
              </a:lnSpc>
              <a:spcBef>
                <a:spcPts val="0"/>
              </a:spcBef>
              <a:spcAft>
                <a:spcPts val="0"/>
              </a:spcAft>
              <a:buClr>
                <a:srgbClr val="FFFFFF"/>
              </a:buClr>
              <a:buSzPts val="1800"/>
              <a:buFont typeface="Arial"/>
              <a:buChar char="•"/>
            </a:pPr>
            <a:r>
              <a:rPr lang="en-IN" sz="1800" b="0" i="0" u="none" strike="noStrike" cap="none">
                <a:solidFill>
                  <a:srgbClr val="FFFFFF"/>
                </a:solidFill>
                <a:latin typeface="Arial"/>
                <a:ea typeface="Arial"/>
                <a:cs typeface="Arial"/>
                <a:sym typeface="Arial"/>
              </a:rPr>
              <a:t>Identification of possible problem-solving approaches (methods)</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latin typeface="Arial"/>
              <a:ea typeface="Arial"/>
              <a:cs typeface="Arial"/>
              <a:sym typeface="Arial"/>
            </a:endParaRPr>
          </a:p>
        </p:txBody>
      </p:sp>
      <p:sp>
        <p:nvSpPr>
          <p:cNvPr id="107" name="Google Shape;107;p19"/>
          <p:cNvSpPr/>
          <p:nvPr/>
        </p:nvSpPr>
        <p:spPr>
          <a:xfrm>
            <a:off x="909345" y="5452580"/>
            <a:ext cx="9532800" cy="9129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IN" sz="1800">
                <a:solidFill>
                  <a:srgbClr val="FFFFFF"/>
                </a:solidFill>
              </a:rPr>
              <a:t>The Sale price is highly affected by sale condition.</a:t>
            </a:r>
            <a:endParaRPr sz="1800" b="0" i="0" u="none" strike="noStrike" cap="none">
              <a:latin typeface="Arial"/>
              <a:ea typeface="Arial"/>
              <a:cs typeface="Arial"/>
              <a:sym typeface="Arial"/>
            </a:endParaRPr>
          </a:p>
        </p:txBody>
      </p:sp>
      <p:pic>
        <p:nvPicPr>
          <p:cNvPr id="108" name="Google Shape;108;p19"/>
          <p:cNvPicPr preferRelativeResize="0"/>
          <p:nvPr/>
        </p:nvPicPr>
        <p:blipFill>
          <a:blip r:embed="rId3">
            <a:alphaModFix/>
          </a:blip>
          <a:stretch>
            <a:fillRect/>
          </a:stretch>
        </p:blipFill>
        <p:spPr>
          <a:xfrm>
            <a:off x="1196275" y="2447600"/>
            <a:ext cx="6984775" cy="2762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0"/>
          <p:cNvSpPr/>
          <p:nvPr/>
        </p:nvSpPr>
        <p:spPr>
          <a:xfrm>
            <a:off x="838080" y="365760"/>
            <a:ext cx="10514880" cy="1324800"/>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n-IN" sz="4400" b="1" i="0" u="none" strike="noStrike" cap="none">
                <a:solidFill>
                  <a:srgbClr val="FFFFFF"/>
                </a:solidFill>
              </a:rPr>
              <a:t>Model Development </a:t>
            </a:r>
            <a:endParaRPr sz="4400" i="0" u="none" strike="noStrike" cap="none"/>
          </a:p>
        </p:txBody>
      </p:sp>
      <p:sp>
        <p:nvSpPr>
          <p:cNvPr id="114" name="Google Shape;114;p20"/>
          <p:cNvSpPr/>
          <p:nvPr/>
        </p:nvSpPr>
        <p:spPr>
          <a:xfrm>
            <a:off x="838080" y="2273400"/>
            <a:ext cx="10514880" cy="3871080"/>
          </a:xfrm>
          <a:prstGeom prst="rect">
            <a:avLst/>
          </a:prstGeom>
          <a:noFill/>
          <a:ln>
            <a:noFill/>
          </a:ln>
        </p:spPr>
        <p:txBody>
          <a:bodyPr spcFirstLastPara="1" wrap="square" lIns="90000" tIns="45000" rIns="90000" bIns="45000" anchor="t" anchorCtr="0">
            <a:noAutofit/>
          </a:bodyPr>
          <a:lstStyle/>
          <a:p>
            <a:pPr marL="457200" marR="0" lvl="0" indent="-113580" algn="l" rtl="0">
              <a:lnSpc>
                <a:spcPct val="107000"/>
              </a:lnSpc>
              <a:spcBef>
                <a:spcPts val="0"/>
              </a:spcBef>
              <a:spcAft>
                <a:spcPts val="0"/>
              </a:spcAft>
              <a:buClr>
                <a:srgbClr val="B13F3B"/>
              </a:buClr>
              <a:buSzPts val="1800"/>
              <a:buFont typeface="Arial"/>
              <a:buNone/>
            </a:pPr>
            <a:endParaRPr sz="1800" b="0" i="0" u="none" strike="noStrike" cap="none">
              <a:latin typeface="Arial"/>
              <a:ea typeface="Arial"/>
              <a:cs typeface="Arial"/>
              <a:sym typeface="Arial"/>
            </a:endParaRPr>
          </a:p>
          <a:p>
            <a:pPr marL="457200" marR="0" lvl="0" indent="-227879" algn="l" rtl="0">
              <a:lnSpc>
                <a:spcPct val="107000"/>
              </a:lnSpc>
              <a:spcBef>
                <a:spcPts val="1001"/>
              </a:spcBef>
              <a:spcAft>
                <a:spcPts val="0"/>
              </a:spcAft>
              <a:buClr>
                <a:srgbClr val="B13F3B"/>
              </a:buClr>
              <a:buSzPts val="1800"/>
              <a:buChar char="•"/>
            </a:pPr>
            <a:r>
              <a:rPr lang="en-IN" sz="1800">
                <a:solidFill>
                  <a:srgbClr val="FFFFFF"/>
                </a:solidFill>
              </a:rPr>
              <a:t>Linear Regression</a:t>
            </a:r>
            <a:endParaRPr sz="1800">
              <a:solidFill>
                <a:srgbClr val="FFFFFF"/>
              </a:solidFill>
            </a:endParaRPr>
          </a:p>
          <a:p>
            <a:pPr marL="457200" marR="0" lvl="0" indent="-227879" algn="l" rtl="0">
              <a:lnSpc>
                <a:spcPct val="107000"/>
              </a:lnSpc>
              <a:spcBef>
                <a:spcPts val="1001"/>
              </a:spcBef>
              <a:spcAft>
                <a:spcPts val="0"/>
              </a:spcAft>
              <a:buClr>
                <a:srgbClr val="B13F3B"/>
              </a:buClr>
              <a:buSzPts val="1800"/>
              <a:buChar char="•"/>
            </a:pPr>
            <a:r>
              <a:rPr lang="en-IN" sz="1800">
                <a:solidFill>
                  <a:srgbClr val="FFFFFF"/>
                </a:solidFill>
              </a:rPr>
              <a:t>Random forest Regressor</a:t>
            </a:r>
            <a:endParaRPr sz="1800">
              <a:solidFill>
                <a:srgbClr val="FFFFFF"/>
              </a:solidFill>
            </a:endParaRPr>
          </a:p>
          <a:p>
            <a:pPr marL="457200" marR="0" lvl="0" indent="-227879" algn="l" rtl="0">
              <a:lnSpc>
                <a:spcPct val="107000"/>
              </a:lnSpc>
              <a:spcBef>
                <a:spcPts val="1001"/>
              </a:spcBef>
              <a:spcAft>
                <a:spcPts val="0"/>
              </a:spcAft>
              <a:buClr>
                <a:srgbClr val="B13F3B"/>
              </a:buClr>
              <a:buSzPts val="1800"/>
              <a:buChar char="•"/>
            </a:pPr>
            <a:r>
              <a:rPr lang="en-IN" sz="1800">
                <a:solidFill>
                  <a:srgbClr val="FFFFFF"/>
                </a:solidFill>
              </a:rPr>
              <a:t>Lasso Regressor</a:t>
            </a:r>
            <a:endParaRPr sz="1800">
              <a:solidFill>
                <a:srgbClr val="FFFFFF"/>
              </a:solidFill>
            </a:endParaRPr>
          </a:p>
          <a:p>
            <a:pPr marL="457200" marR="0" lvl="0" indent="-227879" algn="l" rtl="0">
              <a:lnSpc>
                <a:spcPct val="107000"/>
              </a:lnSpc>
              <a:spcBef>
                <a:spcPts val="1001"/>
              </a:spcBef>
              <a:spcAft>
                <a:spcPts val="0"/>
              </a:spcAft>
              <a:buClr>
                <a:srgbClr val="B13F3B"/>
              </a:buClr>
              <a:buSzPts val="1800"/>
              <a:buChar char="•"/>
            </a:pPr>
            <a:r>
              <a:rPr lang="en-IN" sz="1800">
                <a:solidFill>
                  <a:srgbClr val="FFFFFF"/>
                </a:solidFill>
              </a:rPr>
              <a:t>Ridge Regressor</a:t>
            </a:r>
            <a:endParaRPr sz="1800">
              <a:solidFill>
                <a:srgbClr val="FFFFFF"/>
              </a:solidFill>
            </a:endParaRPr>
          </a:p>
          <a:p>
            <a:pPr marL="457200" marR="0" lvl="0" indent="-227880" algn="l" rtl="0">
              <a:lnSpc>
                <a:spcPct val="107000"/>
              </a:lnSpc>
              <a:spcBef>
                <a:spcPts val="1001"/>
              </a:spcBef>
              <a:spcAft>
                <a:spcPts val="0"/>
              </a:spcAft>
              <a:buClr>
                <a:srgbClr val="B13F3B"/>
              </a:buClr>
              <a:buSzPts val="1800"/>
              <a:buFont typeface="Arial"/>
              <a:buChar char="•"/>
            </a:pPr>
            <a:r>
              <a:rPr lang="en-IN" sz="1800">
                <a:solidFill>
                  <a:srgbClr val="FFFFFF"/>
                </a:solidFill>
              </a:rPr>
              <a:t>Gradient Boost Regressor</a:t>
            </a:r>
            <a:endParaRPr sz="1800">
              <a:solidFill>
                <a:srgbClr val="FFFFFF"/>
              </a:solidFill>
            </a:endParaRPr>
          </a:p>
          <a:p>
            <a:pPr marL="0" marR="0" lvl="0" indent="0" algn="l" rtl="0">
              <a:lnSpc>
                <a:spcPct val="110000"/>
              </a:lnSpc>
              <a:spcBef>
                <a:spcPts val="1800"/>
              </a:spcBef>
              <a:spcAft>
                <a:spcPts val="0"/>
              </a:spcAft>
              <a:buNone/>
            </a:pPr>
            <a:endParaRPr sz="1800" b="0" i="0" u="none" strike="noStrike" cap="none">
              <a:latin typeface="Arial"/>
              <a:ea typeface="Arial"/>
              <a:cs typeface="Arial"/>
              <a:sym typeface="Arial"/>
            </a:endParaRPr>
          </a:p>
        </p:txBody>
      </p:sp>
      <p:sp>
        <p:nvSpPr>
          <p:cNvPr id="115" name="Google Shape;115;p20"/>
          <p:cNvSpPr/>
          <p:nvPr/>
        </p:nvSpPr>
        <p:spPr>
          <a:xfrm>
            <a:off x="648000" y="1761120"/>
            <a:ext cx="9781560" cy="758880"/>
          </a:xfrm>
          <a:prstGeom prst="rect">
            <a:avLst/>
          </a:prstGeom>
          <a:noFill/>
          <a:ln>
            <a:noFill/>
          </a:ln>
        </p:spPr>
        <p:txBody>
          <a:bodyPr spcFirstLastPara="1" wrap="square" lIns="90000" tIns="45000" rIns="90000" bIns="45000" anchor="t" anchorCtr="0">
            <a:noAutofit/>
          </a:bodyPr>
          <a:lstStyle/>
          <a:p>
            <a:pPr marL="0" marR="0" lvl="0" indent="0" algn="l" rtl="0">
              <a:lnSpc>
                <a:spcPct val="107000"/>
              </a:lnSpc>
              <a:spcBef>
                <a:spcPts val="0"/>
              </a:spcBef>
              <a:spcAft>
                <a:spcPts val="0"/>
              </a:spcAft>
              <a:buNone/>
            </a:pPr>
            <a:endParaRPr sz="1800" b="0" i="0" u="none" strike="noStrike" cap="none">
              <a:latin typeface="Arial"/>
              <a:ea typeface="Arial"/>
              <a:cs typeface="Arial"/>
              <a:sym typeface="Arial"/>
            </a:endParaRPr>
          </a:p>
          <a:p>
            <a:pPr marL="343080" marR="0" lvl="0" indent="-342360" algn="l" rtl="0">
              <a:lnSpc>
                <a:spcPct val="107000"/>
              </a:lnSpc>
              <a:spcBef>
                <a:spcPts val="799"/>
              </a:spcBef>
              <a:spcAft>
                <a:spcPts val="0"/>
              </a:spcAft>
              <a:buClr>
                <a:srgbClr val="FFFFFF"/>
              </a:buClr>
              <a:buSzPts val="1800"/>
              <a:buFont typeface="Noto Sans Symbols"/>
              <a:buChar char="∙"/>
            </a:pPr>
            <a:r>
              <a:rPr lang="en-IN" sz="1800" b="1" i="0" u="none" strike="noStrike" cap="none">
                <a:solidFill>
                  <a:srgbClr val="FFFFFF"/>
                </a:solidFill>
                <a:latin typeface="Arial"/>
                <a:ea typeface="Arial"/>
                <a:cs typeface="Arial"/>
                <a:sym typeface="Arial"/>
              </a:rPr>
              <a:t>Testing of Identified Approaches (Algorithms)</a:t>
            </a:r>
            <a:endParaRPr sz="1800" b="0" i="0" u="none" strike="noStrike" cap="none">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1"/>
          <p:cNvSpPr txBox="1"/>
          <p:nvPr/>
        </p:nvSpPr>
        <p:spPr>
          <a:xfrm>
            <a:off x="570500" y="594775"/>
            <a:ext cx="97104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3000">
                <a:solidFill>
                  <a:srgbClr val="FFFFFF"/>
                </a:solidFill>
              </a:rPr>
              <a:t>Evaluating different models</a:t>
            </a:r>
            <a:endParaRPr sz="3000">
              <a:solidFill>
                <a:srgbClr val="FFFFFF"/>
              </a:solidFill>
            </a:endParaRPr>
          </a:p>
        </p:txBody>
      </p:sp>
      <p:sp>
        <p:nvSpPr>
          <p:cNvPr id="121" name="Google Shape;121;p21"/>
          <p:cNvSpPr txBox="1"/>
          <p:nvPr/>
        </p:nvSpPr>
        <p:spPr>
          <a:xfrm>
            <a:off x="7343525" y="1937150"/>
            <a:ext cx="4199700" cy="1293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p>
          <a:p>
            <a:pPr marL="0" lvl="0" indent="0" algn="l" rtl="0">
              <a:spcBef>
                <a:spcPts val="0"/>
              </a:spcBef>
              <a:spcAft>
                <a:spcPts val="0"/>
              </a:spcAft>
              <a:buNone/>
            </a:pPr>
            <a:r>
              <a:rPr lang="en-IN" sz="1800">
                <a:solidFill>
                  <a:schemeClr val="dk1"/>
                </a:solidFill>
              </a:rPr>
              <a:t>The metrices used for evaluation are</a:t>
            </a:r>
            <a:endParaRPr sz="1800">
              <a:solidFill>
                <a:schemeClr val="dk1"/>
              </a:solidFill>
            </a:endParaRPr>
          </a:p>
          <a:p>
            <a:pPr marL="457200" lvl="0" indent="-342900" algn="l" rtl="0">
              <a:spcBef>
                <a:spcPts val="0"/>
              </a:spcBef>
              <a:spcAft>
                <a:spcPts val="0"/>
              </a:spcAft>
              <a:buClr>
                <a:schemeClr val="dk1"/>
              </a:buClr>
              <a:buSzPts val="1800"/>
              <a:buChar char="●"/>
            </a:pPr>
            <a:r>
              <a:rPr lang="en-IN" sz="1800">
                <a:solidFill>
                  <a:schemeClr val="dk1"/>
                </a:solidFill>
              </a:rPr>
              <a:t>R2 Score</a:t>
            </a:r>
            <a:endParaRPr sz="1800">
              <a:solidFill>
                <a:schemeClr val="dk1"/>
              </a:solidFill>
            </a:endParaRPr>
          </a:p>
          <a:p>
            <a:pPr marL="457200" lvl="0" indent="-342900" algn="l" rtl="0">
              <a:spcBef>
                <a:spcPts val="0"/>
              </a:spcBef>
              <a:spcAft>
                <a:spcPts val="0"/>
              </a:spcAft>
              <a:buClr>
                <a:schemeClr val="dk1"/>
              </a:buClr>
              <a:buSzPts val="1800"/>
              <a:buChar char="●"/>
            </a:pPr>
            <a:r>
              <a:rPr lang="en-IN" sz="1800">
                <a:solidFill>
                  <a:schemeClr val="dk1"/>
                </a:solidFill>
              </a:rPr>
              <a:t>Root mean square error</a:t>
            </a:r>
            <a:endParaRPr sz="1800">
              <a:solidFill>
                <a:schemeClr val="dk1"/>
              </a:solidFill>
            </a:endParaRPr>
          </a:p>
        </p:txBody>
      </p:sp>
      <p:pic>
        <p:nvPicPr>
          <p:cNvPr id="122" name="Google Shape;122;p21"/>
          <p:cNvPicPr preferRelativeResize="0"/>
          <p:nvPr/>
        </p:nvPicPr>
        <p:blipFill>
          <a:blip r:embed="rId3">
            <a:alphaModFix/>
          </a:blip>
          <a:stretch>
            <a:fillRect/>
          </a:stretch>
        </p:blipFill>
        <p:spPr>
          <a:xfrm>
            <a:off x="346625" y="1937150"/>
            <a:ext cx="6523525" cy="1655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2"/>
          <p:cNvSpPr/>
          <p:nvPr/>
        </p:nvSpPr>
        <p:spPr>
          <a:xfrm>
            <a:off x="838080" y="365760"/>
            <a:ext cx="10515000" cy="132480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IN" sz="4400" b="1" i="0" u="none" strike="noStrike" cap="none">
                <a:solidFill>
                  <a:srgbClr val="FFFFFF"/>
                </a:solidFill>
              </a:rPr>
              <a:t>Model</a:t>
            </a:r>
            <a:r>
              <a:rPr lang="en-IN" sz="4400" b="1">
                <a:solidFill>
                  <a:srgbClr val="FFFFFF"/>
                </a:solidFill>
              </a:rPr>
              <a:t> </a:t>
            </a:r>
            <a:r>
              <a:rPr lang="en-IN" sz="4400" b="1" i="0" u="none" strike="noStrike" cap="none">
                <a:solidFill>
                  <a:srgbClr val="FFFFFF"/>
                </a:solidFill>
              </a:rPr>
              <a:t>Evaluatio</a:t>
            </a:r>
            <a:r>
              <a:rPr lang="en-IN" sz="4400" b="1">
                <a:solidFill>
                  <a:srgbClr val="FFFFFF"/>
                </a:solidFill>
              </a:rPr>
              <a:t>n</a:t>
            </a:r>
            <a:endParaRPr sz="4400" i="0" u="none" strike="noStrike" cap="none"/>
          </a:p>
        </p:txBody>
      </p:sp>
      <p:sp>
        <p:nvSpPr>
          <p:cNvPr id="128" name="Google Shape;128;p22"/>
          <p:cNvSpPr txBox="1"/>
          <p:nvPr/>
        </p:nvSpPr>
        <p:spPr>
          <a:xfrm>
            <a:off x="983175" y="4175500"/>
            <a:ext cx="98439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800">
                <a:solidFill>
                  <a:srgbClr val="FFFFFF"/>
                </a:solidFill>
              </a:rPr>
              <a:t>So from the above Images we can see that Gradient Boost Regressor is the best performing model.</a:t>
            </a:r>
            <a:endParaRPr sz="1800">
              <a:solidFill>
                <a:srgbClr val="FFFFFF"/>
              </a:solidFill>
            </a:endParaRPr>
          </a:p>
        </p:txBody>
      </p:sp>
      <p:pic>
        <p:nvPicPr>
          <p:cNvPr id="129" name="Google Shape;129;p22"/>
          <p:cNvPicPr preferRelativeResize="0"/>
          <p:nvPr/>
        </p:nvPicPr>
        <p:blipFill>
          <a:blip r:embed="rId3">
            <a:alphaModFix/>
          </a:blip>
          <a:stretch>
            <a:fillRect/>
          </a:stretch>
        </p:blipFill>
        <p:spPr>
          <a:xfrm>
            <a:off x="3648175" y="1636610"/>
            <a:ext cx="4048125" cy="695325"/>
          </a:xfrm>
          <a:prstGeom prst="rect">
            <a:avLst/>
          </a:prstGeom>
          <a:noFill/>
          <a:ln>
            <a:noFill/>
          </a:ln>
        </p:spPr>
      </p:pic>
      <p:pic>
        <p:nvPicPr>
          <p:cNvPr id="130" name="Google Shape;130;p22"/>
          <p:cNvPicPr preferRelativeResize="0"/>
          <p:nvPr/>
        </p:nvPicPr>
        <p:blipFill>
          <a:blip r:embed="rId4">
            <a:alphaModFix/>
          </a:blip>
          <a:stretch>
            <a:fillRect/>
          </a:stretch>
        </p:blipFill>
        <p:spPr>
          <a:xfrm>
            <a:off x="3332575" y="2422675"/>
            <a:ext cx="4991100" cy="847725"/>
          </a:xfrm>
          <a:prstGeom prst="rect">
            <a:avLst/>
          </a:prstGeom>
          <a:noFill/>
          <a:ln>
            <a:noFill/>
          </a:ln>
        </p:spPr>
      </p:pic>
    </p:spTree>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Slice</Template>
  <TotalTime>0</TotalTime>
  <Words>407</Words>
  <Application>Microsoft Office PowerPoint</Application>
  <PresentationFormat>Widescreen</PresentationFormat>
  <Paragraphs>47</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Avenir</vt:lpstr>
      <vt:lpstr>Roboto</vt:lpstr>
      <vt:lpstr>Century Gothic</vt:lpstr>
      <vt:lpstr>Wingdings 3</vt:lpstr>
      <vt:lpstr>Arial</vt:lpstr>
      <vt:lpstr>Noto Sans Symbols</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Gamya</dc:creator>
  <cp:lastModifiedBy>Gamya</cp:lastModifiedBy>
  <cp:revision>1</cp:revision>
  <dcterms:modified xsi:type="dcterms:W3CDTF">2022-02-28T13:33:18Z</dcterms:modified>
</cp:coreProperties>
</file>