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1" r:id="rId7"/>
    <p:sldId id="266" r:id="rId8"/>
    <p:sldId id="267" r:id="rId9"/>
    <p:sldId id="269" r:id="rId10"/>
    <p:sldId id="270" r:id="rId11"/>
    <p:sldId id="271" r:id="rId12"/>
    <p:sldId id="272" r:id="rId13"/>
    <p:sldId id="275" r:id="rId14"/>
    <p:sldId id="276" r:id="rId15"/>
    <p:sldId id="277" r:id="rId16"/>
    <p:sldId id="278" r:id="rId17"/>
    <p:sldId id="279" r:id="rId18"/>
    <p:sldId id="280" r:id="rId19"/>
    <p:sldId id="283" r:id="rId20"/>
    <p:sldId id="28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57A55-41E0-427B-A80D-79A9A8CD37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CDF6CE6-DC2E-46FE-A22C-B6CC24AAAD4A}">
      <dgm:prSet custT="1"/>
      <dgm:spPr/>
      <dgm:t>
        <a:bodyPr/>
        <a:lstStyle/>
        <a:p>
          <a:pPr algn="just" rtl="0"/>
          <a:r>
            <a:rPr lang="en-IN" sz="1600" dirty="0"/>
            <a:t>Most of the respondents strongly agree that online shopping websites provide monetary benefit and discounts.</a:t>
          </a:r>
        </a:p>
      </dgm:t>
    </dgm:pt>
    <dgm:pt modelId="{0F1EAEFA-E733-4EC8-85AA-DB50F3B8E1E4}" type="parTrans" cxnId="{7CCAC0CB-23BA-4133-A707-96BD7D78F224}">
      <dgm:prSet/>
      <dgm:spPr/>
      <dgm:t>
        <a:bodyPr/>
        <a:lstStyle/>
        <a:p>
          <a:endParaRPr lang="en-IN"/>
        </a:p>
      </dgm:t>
    </dgm:pt>
    <dgm:pt modelId="{E2A991A6-5308-47E0-AF7C-320FEA1A8FC4}" type="sibTrans" cxnId="{7CCAC0CB-23BA-4133-A707-96BD7D78F224}">
      <dgm:prSet/>
      <dgm:spPr/>
      <dgm:t>
        <a:bodyPr/>
        <a:lstStyle/>
        <a:p>
          <a:endParaRPr lang="en-IN"/>
        </a:p>
      </dgm:t>
    </dgm:pt>
    <dgm:pt modelId="{A3AE6808-BC4E-4A5A-A51C-29D6E01E5F60}">
      <dgm:prSet custT="1"/>
      <dgm:spPr/>
      <dgm:t>
        <a:bodyPr/>
        <a:lstStyle/>
        <a:p>
          <a:pPr algn="just" rtl="0"/>
          <a:r>
            <a:rPr lang="en-IN" sz="1600" dirty="0"/>
            <a:t>Monetary benefit is utilitarian value and it is one of the major reasons of shopping online is to get value for money, in other words, spend less on products thereby saving more money. This monetary benefit attracted more customers and increases customers repeat purchase intentions.</a:t>
          </a:r>
        </a:p>
      </dgm:t>
    </dgm:pt>
    <dgm:pt modelId="{CD5611F7-9CE4-4682-9991-ABB3117EDCC4}" type="parTrans" cxnId="{3212FF57-AC09-4E66-BCDF-26754A26EC9E}">
      <dgm:prSet/>
      <dgm:spPr/>
      <dgm:t>
        <a:bodyPr/>
        <a:lstStyle/>
        <a:p>
          <a:endParaRPr lang="en-IN"/>
        </a:p>
      </dgm:t>
    </dgm:pt>
    <dgm:pt modelId="{E7C607F8-70E9-4127-AA8E-438CB2DB86C7}" type="sibTrans" cxnId="{3212FF57-AC09-4E66-BCDF-26754A26EC9E}">
      <dgm:prSet/>
      <dgm:spPr/>
      <dgm:t>
        <a:bodyPr/>
        <a:lstStyle/>
        <a:p>
          <a:endParaRPr lang="en-IN"/>
        </a:p>
      </dgm:t>
    </dgm:pt>
    <dgm:pt modelId="{DFFFF2BD-1622-4A58-9EFA-2B699C0D4674}" type="pres">
      <dgm:prSet presAssocID="{50357A55-41E0-427B-A80D-79A9A8CD37EE}" presName="linear" presStyleCnt="0">
        <dgm:presLayoutVars>
          <dgm:animLvl val="lvl"/>
          <dgm:resizeHandles val="exact"/>
        </dgm:presLayoutVars>
      </dgm:prSet>
      <dgm:spPr/>
      <dgm:t>
        <a:bodyPr/>
        <a:lstStyle/>
        <a:p>
          <a:endParaRPr lang="en-US"/>
        </a:p>
      </dgm:t>
    </dgm:pt>
    <dgm:pt modelId="{2C4A816C-007D-42B4-BD51-D2AC89656D34}" type="pres">
      <dgm:prSet presAssocID="{8CDF6CE6-DC2E-46FE-A22C-B6CC24AAAD4A}" presName="parentText" presStyleLbl="node1" presStyleIdx="0" presStyleCnt="2" custScaleX="96364" custScaleY="82880" custLinFactNeighborX="0" custLinFactNeighborY="47929">
        <dgm:presLayoutVars>
          <dgm:chMax val="0"/>
          <dgm:bulletEnabled val="1"/>
        </dgm:presLayoutVars>
      </dgm:prSet>
      <dgm:spPr/>
      <dgm:t>
        <a:bodyPr/>
        <a:lstStyle/>
        <a:p>
          <a:endParaRPr lang="en-US"/>
        </a:p>
      </dgm:t>
    </dgm:pt>
    <dgm:pt modelId="{12FFBDA0-DB56-4672-9CFB-3C38B1C611EE}" type="pres">
      <dgm:prSet presAssocID="{E2A991A6-5308-47E0-AF7C-320FEA1A8FC4}" presName="spacer" presStyleCnt="0"/>
      <dgm:spPr/>
    </dgm:pt>
    <dgm:pt modelId="{BEEED2C3-50B9-4916-9724-1BAEEE140467}" type="pres">
      <dgm:prSet presAssocID="{A3AE6808-BC4E-4A5A-A51C-29D6E01E5F60}" presName="parentText" presStyleLbl="node1" presStyleIdx="1" presStyleCnt="2" custScaleX="96364" custScaleY="117066">
        <dgm:presLayoutVars>
          <dgm:chMax val="0"/>
          <dgm:bulletEnabled val="1"/>
        </dgm:presLayoutVars>
      </dgm:prSet>
      <dgm:spPr/>
      <dgm:t>
        <a:bodyPr/>
        <a:lstStyle/>
        <a:p>
          <a:endParaRPr lang="en-US"/>
        </a:p>
      </dgm:t>
    </dgm:pt>
  </dgm:ptLst>
  <dgm:cxnLst>
    <dgm:cxn modelId="{7CCAC0CB-23BA-4133-A707-96BD7D78F224}" srcId="{50357A55-41E0-427B-A80D-79A9A8CD37EE}" destId="{8CDF6CE6-DC2E-46FE-A22C-B6CC24AAAD4A}" srcOrd="0" destOrd="0" parTransId="{0F1EAEFA-E733-4EC8-85AA-DB50F3B8E1E4}" sibTransId="{E2A991A6-5308-47E0-AF7C-320FEA1A8FC4}"/>
    <dgm:cxn modelId="{7F1E3858-CAE1-4445-97FE-316026C866F7}" type="presOf" srcId="{8CDF6CE6-DC2E-46FE-A22C-B6CC24AAAD4A}" destId="{2C4A816C-007D-42B4-BD51-D2AC89656D34}" srcOrd="0" destOrd="0" presId="urn:microsoft.com/office/officeart/2005/8/layout/vList2"/>
    <dgm:cxn modelId="{54B0BF23-C467-4944-8000-C57A9A1DC4B2}" type="presOf" srcId="{A3AE6808-BC4E-4A5A-A51C-29D6E01E5F60}" destId="{BEEED2C3-50B9-4916-9724-1BAEEE140467}" srcOrd="0" destOrd="0" presId="urn:microsoft.com/office/officeart/2005/8/layout/vList2"/>
    <dgm:cxn modelId="{3212FF57-AC09-4E66-BCDF-26754A26EC9E}" srcId="{50357A55-41E0-427B-A80D-79A9A8CD37EE}" destId="{A3AE6808-BC4E-4A5A-A51C-29D6E01E5F60}" srcOrd="1" destOrd="0" parTransId="{CD5611F7-9CE4-4682-9991-ABB3117EDCC4}" sibTransId="{E7C607F8-70E9-4127-AA8E-438CB2DB86C7}"/>
    <dgm:cxn modelId="{19618080-9AF3-42CD-A65B-41F9DB08494D}" type="presOf" srcId="{50357A55-41E0-427B-A80D-79A9A8CD37EE}" destId="{DFFFF2BD-1622-4A58-9EFA-2B699C0D4674}" srcOrd="0" destOrd="0" presId="urn:microsoft.com/office/officeart/2005/8/layout/vList2"/>
    <dgm:cxn modelId="{BE78964B-FA56-4069-834D-6DF9659C7865}" type="presParOf" srcId="{DFFFF2BD-1622-4A58-9EFA-2B699C0D4674}" destId="{2C4A816C-007D-42B4-BD51-D2AC89656D34}" srcOrd="0" destOrd="0" presId="urn:microsoft.com/office/officeart/2005/8/layout/vList2"/>
    <dgm:cxn modelId="{120CC7F9-9980-491F-B647-14E582C30220}" type="presParOf" srcId="{DFFFF2BD-1622-4A58-9EFA-2B699C0D4674}" destId="{12FFBDA0-DB56-4672-9CFB-3C38B1C611EE}" srcOrd="1" destOrd="0" presId="urn:microsoft.com/office/officeart/2005/8/layout/vList2"/>
    <dgm:cxn modelId="{152931C0-9BDD-426C-80BE-792724CA21CC}" type="presParOf" srcId="{DFFFF2BD-1622-4A58-9EFA-2B699C0D4674}" destId="{BEEED2C3-50B9-4916-9724-1BAEEE14046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7086E-9883-4ED5-90F9-805C080541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04133E4-939D-4FD3-B094-4601F6F2E9E6}">
      <dgm:prSet custT="1"/>
      <dgm:spPr/>
      <dgm:t>
        <a:bodyPr/>
        <a:lstStyle/>
        <a:p>
          <a:pPr algn="just" rtl="0"/>
          <a:r>
            <a:rPr lang="en-IN" sz="1600" dirty="0"/>
            <a:t>From the plot we can see that, out of 269 respondents 133 respondents strongly agree that display quality information on website improves satisfaction, while 80 respondents agree on the same. </a:t>
          </a:r>
        </a:p>
      </dgm:t>
    </dgm:pt>
    <dgm:pt modelId="{15E95E45-CEA7-4AA3-82F9-2ABF253A51E9}" type="parTrans" cxnId="{12A1093D-21B6-4580-AE4F-3EA60196DC3A}">
      <dgm:prSet/>
      <dgm:spPr/>
      <dgm:t>
        <a:bodyPr/>
        <a:lstStyle/>
        <a:p>
          <a:endParaRPr lang="en-IN"/>
        </a:p>
      </dgm:t>
    </dgm:pt>
    <dgm:pt modelId="{EA79BF2A-ADAA-4F42-B3EE-B235F5108CE9}" type="sibTrans" cxnId="{12A1093D-21B6-4580-AE4F-3EA60196DC3A}">
      <dgm:prSet/>
      <dgm:spPr/>
      <dgm:t>
        <a:bodyPr/>
        <a:lstStyle/>
        <a:p>
          <a:endParaRPr lang="en-IN"/>
        </a:p>
      </dgm:t>
    </dgm:pt>
    <dgm:pt modelId="{64F37D16-2376-44D4-8F95-CEB04FC324B4}">
      <dgm:prSet custT="1"/>
      <dgm:spPr/>
      <dgm:t>
        <a:bodyPr/>
        <a:lstStyle/>
        <a:p>
          <a:pPr algn="just" rtl="0"/>
          <a:r>
            <a:rPr lang="en-IN" sz="1600" dirty="0"/>
            <a:t>One of the basic responsibilities of an e-tailer is to ensure the availability of complete information on products being offered. Displaying high quality information on the website can stimulate an improved conversion rate as well as better customers’ satisfaction.</a:t>
          </a:r>
        </a:p>
      </dgm:t>
    </dgm:pt>
    <dgm:pt modelId="{8DB01E5D-D5DE-4EC4-BC9F-ED646066F6D3}" type="parTrans" cxnId="{3A3457CC-6A07-44C9-99A9-F1FA0F2A3755}">
      <dgm:prSet/>
      <dgm:spPr/>
      <dgm:t>
        <a:bodyPr/>
        <a:lstStyle/>
        <a:p>
          <a:endParaRPr lang="en-IN"/>
        </a:p>
      </dgm:t>
    </dgm:pt>
    <dgm:pt modelId="{EBD453FD-B649-4634-94D9-00036B8CB53D}" type="sibTrans" cxnId="{3A3457CC-6A07-44C9-99A9-F1FA0F2A3755}">
      <dgm:prSet/>
      <dgm:spPr/>
      <dgm:t>
        <a:bodyPr/>
        <a:lstStyle/>
        <a:p>
          <a:endParaRPr lang="en-IN"/>
        </a:p>
      </dgm:t>
    </dgm:pt>
    <dgm:pt modelId="{7BB7CABE-E10B-4D77-AB08-3B1C39633598}" type="pres">
      <dgm:prSet presAssocID="{6B47086E-9883-4ED5-90F9-805C080541C0}" presName="linear" presStyleCnt="0">
        <dgm:presLayoutVars>
          <dgm:animLvl val="lvl"/>
          <dgm:resizeHandles val="exact"/>
        </dgm:presLayoutVars>
      </dgm:prSet>
      <dgm:spPr/>
      <dgm:t>
        <a:bodyPr/>
        <a:lstStyle/>
        <a:p>
          <a:endParaRPr lang="en-US"/>
        </a:p>
      </dgm:t>
    </dgm:pt>
    <dgm:pt modelId="{1BAA043B-D577-4F0D-88B0-D7BDC4976982}" type="pres">
      <dgm:prSet presAssocID="{D04133E4-939D-4FD3-B094-4601F6F2E9E6}" presName="parentText" presStyleLbl="node1" presStyleIdx="0" presStyleCnt="2" custScaleY="97253" custLinFactNeighborX="-1267" custLinFactNeighborY="8109">
        <dgm:presLayoutVars>
          <dgm:chMax val="0"/>
          <dgm:bulletEnabled val="1"/>
        </dgm:presLayoutVars>
      </dgm:prSet>
      <dgm:spPr/>
      <dgm:t>
        <a:bodyPr/>
        <a:lstStyle/>
        <a:p>
          <a:endParaRPr lang="en-US"/>
        </a:p>
      </dgm:t>
    </dgm:pt>
    <dgm:pt modelId="{CDA130CA-E428-4E34-93E3-CC048E6311AF}" type="pres">
      <dgm:prSet presAssocID="{EA79BF2A-ADAA-4F42-B3EE-B235F5108CE9}" presName="spacer" presStyleCnt="0"/>
      <dgm:spPr/>
    </dgm:pt>
    <dgm:pt modelId="{4ED21C9E-0A7F-4FDD-9EB0-3EB1B236CB70}" type="pres">
      <dgm:prSet presAssocID="{64F37D16-2376-44D4-8F95-CEB04FC324B4}" presName="parentText" presStyleLbl="node1" presStyleIdx="1" presStyleCnt="2" custScaleY="107568">
        <dgm:presLayoutVars>
          <dgm:chMax val="0"/>
          <dgm:bulletEnabled val="1"/>
        </dgm:presLayoutVars>
      </dgm:prSet>
      <dgm:spPr/>
      <dgm:t>
        <a:bodyPr/>
        <a:lstStyle/>
        <a:p>
          <a:endParaRPr lang="en-US"/>
        </a:p>
      </dgm:t>
    </dgm:pt>
  </dgm:ptLst>
  <dgm:cxnLst>
    <dgm:cxn modelId="{3A3457CC-6A07-44C9-99A9-F1FA0F2A3755}" srcId="{6B47086E-9883-4ED5-90F9-805C080541C0}" destId="{64F37D16-2376-44D4-8F95-CEB04FC324B4}" srcOrd="1" destOrd="0" parTransId="{8DB01E5D-D5DE-4EC4-BC9F-ED646066F6D3}" sibTransId="{EBD453FD-B649-4634-94D9-00036B8CB53D}"/>
    <dgm:cxn modelId="{8EAE8EEE-BDEC-4A95-8BE6-1E834EBD351A}" type="presOf" srcId="{6B47086E-9883-4ED5-90F9-805C080541C0}" destId="{7BB7CABE-E10B-4D77-AB08-3B1C39633598}" srcOrd="0" destOrd="0" presId="urn:microsoft.com/office/officeart/2005/8/layout/vList2"/>
    <dgm:cxn modelId="{5FF3C17E-5A52-4F4F-8123-1ED18D42D5DC}" type="presOf" srcId="{64F37D16-2376-44D4-8F95-CEB04FC324B4}" destId="{4ED21C9E-0A7F-4FDD-9EB0-3EB1B236CB70}" srcOrd="0" destOrd="0" presId="urn:microsoft.com/office/officeart/2005/8/layout/vList2"/>
    <dgm:cxn modelId="{12A1093D-21B6-4580-AE4F-3EA60196DC3A}" srcId="{6B47086E-9883-4ED5-90F9-805C080541C0}" destId="{D04133E4-939D-4FD3-B094-4601F6F2E9E6}" srcOrd="0" destOrd="0" parTransId="{15E95E45-CEA7-4AA3-82F9-2ABF253A51E9}" sibTransId="{EA79BF2A-ADAA-4F42-B3EE-B235F5108CE9}"/>
    <dgm:cxn modelId="{95081F9B-FFD3-4151-86AD-B94EF1EC2376}" type="presOf" srcId="{D04133E4-939D-4FD3-B094-4601F6F2E9E6}" destId="{1BAA043B-D577-4F0D-88B0-D7BDC4976982}" srcOrd="0" destOrd="0" presId="urn:microsoft.com/office/officeart/2005/8/layout/vList2"/>
    <dgm:cxn modelId="{9C68D75C-A4C2-4312-AB0B-46212FA31BA7}" type="presParOf" srcId="{7BB7CABE-E10B-4D77-AB08-3B1C39633598}" destId="{1BAA043B-D577-4F0D-88B0-D7BDC4976982}" srcOrd="0" destOrd="0" presId="urn:microsoft.com/office/officeart/2005/8/layout/vList2"/>
    <dgm:cxn modelId="{EB19903F-B412-4806-8318-95A25B1ADB16}" type="presParOf" srcId="{7BB7CABE-E10B-4D77-AB08-3B1C39633598}" destId="{CDA130CA-E428-4E34-93E3-CC048E6311AF}" srcOrd="1" destOrd="0" presId="urn:microsoft.com/office/officeart/2005/8/layout/vList2"/>
    <dgm:cxn modelId="{54079EF6-0872-4116-9B79-4D725BAC55C0}" type="presParOf" srcId="{7BB7CABE-E10B-4D77-AB08-3B1C39633598}" destId="{4ED21C9E-0A7F-4FDD-9EB0-3EB1B236CB7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62DFCB-9BE0-4AE8-80EA-F281EC4349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090853B-405E-4C5A-BFE4-5BA430998EB2}">
      <dgm:prSet/>
      <dgm:spPr/>
      <dgm:t>
        <a:bodyPr/>
        <a:lstStyle/>
        <a:p>
          <a:pPr algn="just" rtl="0"/>
          <a:r>
            <a:rPr lang="en-IN" dirty="0"/>
            <a:t>Majority of the customer satisfied with net benefit while shopping online. for instance, money, time, effort, timely delivery, etc.</a:t>
          </a:r>
        </a:p>
      </dgm:t>
    </dgm:pt>
    <dgm:pt modelId="{A2CF4CA7-A274-4965-805B-5C1345C0DB59}" type="parTrans" cxnId="{766C5E39-5EB1-4BCC-B981-9BB6CB9056B8}">
      <dgm:prSet/>
      <dgm:spPr/>
      <dgm:t>
        <a:bodyPr/>
        <a:lstStyle/>
        <a:p>
          <a:endParaRPr lang="en-IN"/>
        </a:p>
      </dgm:t>
    </dgm:pt>
    <dgm:pt modelId="{BB0FE6BE-459B-4765-AF0C-D99914297CA6}" type="sibTrans" cxnId="{766C5E39-5EB1-4BCC-B981-9BB6CB9056B8}">
      <dgm:prSet/>
      <dgm:spPr/>
      <dgm:t>
        <a:bodyPr/>
        <a:lstStyle/>
        <a:p>
          <a:endParaRPr lang="en-IN"/>
        </a:p>
      </dgm:t>
    </dgm:pt>
    <dgm:pt modelId="{7EF991B5-4F15-44F3-899D-9E4F3E221D30}">
      <dgm:prSet/>
      <dgm:spPr/>
      <dgm:t>
        <a:bodyPr/>
        <a:lstStyle/>
        <a:p>
          <a:pPr algn="just" rtl="0"/>
          <a:r>
            <a:rPr lang="en-IN" dirty="0"/>
            <a:t>Net benefit is total benefits received when shopping online by customers, as against the costs (for example, effort, money and time). According to a research net benefit of shopping online includes both utilitarian value and hedonic values.</a:t>
          </a:r>
        </a:p>
      </dgm:t>
    </dgm:pt>
    <dgm:pt modelId="{026FA644-39C0-43C9-A6BD-4006CCEB9F6C}" type="parTrans" cxnId="{DF9C5D98-C251-44C6-AA6F-5D21B88AA5B9}">
      <dgm:prSet/>
      <dgm:spPr/>
      <dgm:t>
        <a:bodyPr/>
        <a:lstStyle/>
        <a:p>
          <a:endParaRPr lang="en-IN"/>
        </a:p>
      </dgm:t>
    </dgm:pt>
    <dgm:pt modelId="{4C72C6FC-D91D-4961-AFCD-68C900C6280B}" type="sibTrans" cxnId="{DF9C5D98-C251-44C6-AA6F-5D21B88AA5B9}">
      <dgm:prSet/>
      <dgm:spPr/>
      <dgm:t>
        <a:bodyPr/>
        <a:lstStyle/>
        <a:p>
          <a:endParaRPr lang="en-IN"/>
        </a:p>
      </dgm:t>
    </dgm:pt>
    <dgm:pt modelId="{14EC3B32-7FB4-436A-A4E1-A5C3352C5BF5}" type="pres">
      <dgm:prSet presAssocID="{2F62DFCB-9BE0-4AE8-80EA-F281EC434943}" presName="linear" presStyleCnt="0">
        <dgm:presLayoutVars>
          <dgm:animLvl val="lvl"/>
          <dgm:resizeHandles val="exact"/>
        </dgm:presLayoutVars>
      </dgm:prSet>
      <dgm:spPr/>
      <dgm:t>
        <a:bodyPr/>
        <a:lstStyle/>
        <a:p>
          <a:endParaRPr lang="en-US"/>
        </a:p>
      </dgm:t>
    </dgm:pt>
    <dgm:pt modelId="{50681054-14C7-4C87-A607-80388E75C983}" type="pres">
      <dgm:prSet presAssocID="{7090853B-405E-4C5A-BFE4-5BA430998EB2}" presName="parentText" presStyleLbl="node1" presStyleIdx="0" presStyleCnt="2" custScaleY="83150">
        <dgm:presLayoutVars>
          <dgm:chMax val="0"/>
          <dgm:bulletEnabled val="1"/>
        </dgm:presLayoutVars>
      </dgm:prSet>
      <dgm:spPr/>
      <dgm:t>
        <a:bodyPr/>
        <a:lstStyle/>
        <a:p>
          <a:endParaRPr lang="en-US"/>
        </a:p>
      </dgm:t>
    </dgm:pt>
    <dgm:pt modelId="{537CCAA0-2FEC-4C5B-9E5A-BDB07E00DA6C}" type="pres">
      <dgm:prSet presAssocID="{BB0FE6BE-459B-4765-AF0C-D99914297CA6}" presName="spacer" presStyleCnt="0"/>
      <dgm:spPr/>
    </dgm:pt>
    <dgm:pt modelId="{9B8D3CD6-BF2B-444B-98F0-977D6F66F7B3}" type="pres">
      <dgm:prSet presAssocID="{7EF991B5-4F15-44F3-899D-9E4F3E221D30}" presName="parentText" presStyleLbl="node1" presStyleIdx="1" presStyleCnt="2" custScaleY="109258" custLinFactNeighborY="-42413">
        <dgm:presLayoutVars>
          <dgm:chMax val="0"/>
          <dgm:bulletEnabled val="1"/>
        </dgm:presLayoutVars>
      </dgm:prSet>
      <dgm:spPr/>
      <dgm:t>
        <a:bodyPr/>
        <a:lstStyle/>
        <a:p>
          <a:endParaRPr lang="en-US"/>
        </a:p>
      </dgm:t>
    </dgm:pt>
  </dgm:ptLst>
  <dgm:cxnLst>
    <dgm:cxn modelId="{E1705A19-F610-4161-805A-FF8D37CE390C}" type="presOf" srcId="{7090853B-405E-4C5A-BFE4-5BA430998EB2}" destId="{50681054-14C7-4C87-A607-80388E75C983}" srcOrd="0" destOrd="0" presId="urn:microsoft.com/office/officeart/2005/8/layout/vList2"/>
    <dgm:cxn modelId="{DF9C5D98-C251-44C6-AA6F-5D21B88AA5B9}" srcId="{2F62DFCB-9BE0-4AE8-80EA-F281EC434943}" destId="{7EF991B5-4F15-44F3-899D-9E4F3E221D30}" srcOrd="1" destOrd="0" parTransId="{026FA644-39C0-43C9-A6BD-4006CCEB9F6C}" sibTransId="{4C72C6FC-D91D-4961-AFCD-68C900C6280B}"/>
    <dgm:cxn modelId="{766C5E39-5EB1-4BCC-B981-9BB6CB9056B8}" srcId="{2F62DFCB-9BE0-4AE8-80EA-F281EC434943}" destId="{7090853B-405E-4C5A-BFE4-5BA430998EB2}" srcOrd="0" destOrd="0" parTransId="{A2CF4CA7-A274-4965-805B-5C1345C0DB59}" sibTransId="{BB0FE6BE-459B-4765-AF0C-D99914297CA6}"/>
    <dgm:cxn modelId="{5C6AA0E5-C8F4-445B-8C4B-509AE52A088A}" type="presOf" srcId="{2F62DFCB-9BE0-4AE8-80EA-F281EC434943}" destId="{14EC3B32-7FB4-436A-A4E1-A5C3352C5BF5}" srcOrd="0" destOrd="0" presId="urn:microsoft.com/office/officeart/2005/8/layout/vList2"/>
    <dgm:cxn modelId="{84303377-C0F4-49AA-ABF6-DC948F4DB693}" type="presOf" srcId="{7EF991B5-4F15-44F3-899D-9E4F3E221D30}" destId="{9B8D3CD6-BF2B-444B-98F0-977D6F66F7B3}" srcOrd="0" destOrd="0" presId="urn:microsoft.com/office/officeart/2005/8/layout/vList2"/>
    <dgm:cxn modelId="{CAF1335F-BBED-401B-AB41-AE3A064AA391}" type="presParOf" srcId="{14EC3B32-7FB4-436A-A4E1-A5C3352C5BF5}" destId="{50681054-14C7-4C87-A607-80388E75C983}" srcOrd="0" destOrd="0" presId="urn:microsoft.com/office/officeart/2005/8/layout/vList2"/>
    <dgm:cxn modelId="{22908B98-0D1A-417C-ADAE-3A77D8137DAB}" type="presParOf" srcId="{14EC3B32-7FB4-436A-A4E1-A5C3352C5BF5}" destId="{537CCAA0-2FEC-4C5B-9E5A-BDB07E00DA6C}" srcOrd="1" destOrd="0" presId="urn:microsoft.com/office/officeart/2005/8/layout/vList2"/>
    <dgm:cxn modelId="{143637A6-E881-4D81-995E-1E26C541277B}" type="presParOf" srcId="{14EC3B32-7FB4-436A-A4E1-A5C3352C5BF5}" destId="{9B8D3CD6-BF2B-444B-98F0-977D6F66F7B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59D438-DBC5-4A85-A519-8BDFEE56C6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88D9030-9EFD-47EA-B587-946EDD14F903}">
      <dgm:prSet custT="1"/>
      <dgm:spPr/>
      <dgm:t>
        <a:bodyPr/>
        <a:lstStyle/>
        <a:p>
          <a:pPr algn="just" rtl="0"/>
          <a:r>
            <a:rPr lang="en-IN" sz="1700" dirty="0"/>
            <a:t>From the plot we can see that, all 269 respondents use amazon for online shopping, while out of 269 respondents 146 respondents use myntra for shopping, which is least number among all categories. (Note: This plot is including those respondents, who use more than one website for shopping.)</a:t>
          </a:r>
        </a:p>
      </dgm:t>
    </dgm:pt>
    <dgm:pt modelId="{67F08280-27A3-4F33-899E-25432AA32E47}" type="parTrans" cxnId="{792633FB-0371-4756-8D2E-3C0B145DBFDF}">
      <dgm:prSet/>
      <dgm:spPr/>
      <dgm:t>
        <a:bodyPr/>
        <a:lstStyle/>
        <a:p>
          <a:endParaRPr lang="en-IN"/>
        </a:p>
      </dgm:t>
    </dgm:pt>
    <dgm:pt modelId="{DC4EA7B2-BA75-4734-9541-F57CB844A458}" type="sibTrans" cxnId="{792633FB-0371-4756-8D2E-3C0B145DBFDF}">
      <dgm:prSet/>
      <dgm:spPr/>
      <dgm:t>
        <a:bodyPr/>
        <a:lstStyle/>
        <a:p>
          <a:endParaRPr lang="en-IN"/>
        </a:p>
      </dgm:t>
    </dgm:pt>
    <dgm:pt modelId="{49CEE367-E4E1-4B74-9EA3-F008C0F24034}" type="pres">
      <dgm:prSet presAssocID="{0C59D438-DBC5-4A85-A519-8BDFEE56C660}" presName="linear" presStyleCnt="0">
        <dgm:presLayoutVars>
          <dgm:animLvl val="lvl"/>
          <dgm:resizeHandles val="exact"/>
        </dgm:presLayoutVars>
      </dgm:prSet>
      <dgm:spPr/>
      <dgm:t>
        <a:bodyPr/>
        <a:lstStyle/>
        <a:p>
          <a:endParaRPr lang="en-US"/>
        </a:p>
      </dgm:t>
    </dgm:pt>
    <dgm:pt modelId="{15B73B32-914B-404F-AB88-6E4B8F967D1C}" type="pres">
      <dgm:prSet presAssocID="{D88D9030-9EFD-47EA-B587-946EDD14F903}" presName="parentText" presStyleLbl="node1" presStyleIdx="0" presStyleCnt="1">
        <dgm:presLayoutVars>
          <dgm:chMax val="0"/>
          <dgm:bulletEnabled val="1"/>
        </dgm:presLayoutVars>
      </dgm:prSet>
      <dgm:spPr/>
      <dgm:t>
        <a:bodyPr/>
        <a:lstStyle/>
        <a:p>
          <a:endParaRPr lang="en-US"/>
        </a:p>
      </dgm:t>
    </dgm:pt>
  </dgm:ptLst>
  <dgm:cxnLst>
    <dgm:cxn modelId="{52C66C08-2650-4774-AB3F-DF6DCF300CFD}" type="presOf" srcId="{D88D9030-9EFD-47EA-B587-946EDD14F903}" destId="{15B73B32-914B-404F-AB88-6E4B8F967D1C}" srcOrd="0" destOrd="0" presId="urn:microsoft.com/office/officeart/2005/8/layout/vList2"/>
    <dgm:cxn modelId="{792633FB-0371-4756-8D2E-3C0B145DBFDF}" srcId="{0C59D438-DBC5-4A85-A519-8BDFEE56C660}" destId="{D88D9030-9EFD-47EA-B587-946EDD14F903}" srcOrd="0" destOrd="0" parTransId="{67F08280-27A3-4F33-899E-25432AA32E47}" sibTransId="{DC4EA7B2-BA75-4734-9541-F57CB844A458}"/>
    <dgm:cxn modelId="{F30BFA28-CB1E-471C-8F85-B62765E1929B}" type="presOf" srcId="{0C59D438-DBC5-4A85-A519-8BDFEE56C660}" destId="{49CEE367-E4E1-4B74-9EA3-F008C0F24034}" srcOrd="0" destOrd="0" presId="urn:microsoft.com/office/officeart/2005/8/layout/vList2"/>
    <dgm:cxn modelId="{159576B2-71B5-4E79-86BE-6A15D773820D}" type="presParOf" srcId="{49CEE367-E4E1-4B74-9EA3-F008C0F24034}" destId="{15B73B32-914B-404F-AB88-6E4B8F967D1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BDFA7A-C57C-44DC-B2BE-AD145D2EB5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613D7B3-62A6-4153-8852-64FA39275E6F}">
      <dgm:prSet custT="1"/>
      <dgm:spPr/>
      <dgm:t>
        <a:bodyPr/>
        <a:lstStyle/>
        <a:p>
          <a:pPr algn="just" rtl="0"/>
          <a:r>
            <a:rPr lang="en-IN" sz="1600" dirty="0"/>
            <a:t>From the swarm plot we can see that, out of 269 respondents 238 respondents say that amazon provide complete and relevant information of products, while out of 269 respondents only 59 respondents think that paytm and snapdeal provide complete and relevant information of products. (Note: This plot is include those respondents, who gave feedback for more than one website.)</a:t>
          </a:r>
        </a:p>
      </dgm:t>
    </dgm:pt>
    <dgm:pt modelId="{D3869441-93FC-4CDD-8FAF-DBDB9735A031}" type="parTrans" cxnId="{17FB80D1-2DEF-4B63-8220-D1DA998BBF0B}">
      <dgm:prSet/>
      <dgm:spPr/>
      <dgm:t>
        <a:bodyPr/>
        <a:lstStyle/>
        <a:p>
          <a:endParaRPr lang="en-IN"/>
        </a:p>
      </dgm:t>
    </dgm:pt>
    <dgm:pt modelId="{7936EE62-77BE-4FE7-912D-D8D39D786993}" type="sibTrans" cxnId="{17FB80D1-2DEF-4B63-8220-D1DA998BBF0B}">
      <dgm:prSet/>
      <dgm:spPr/>
      <dgm:t>
        <a:bodyPr/>
        <a:lstStyle/>
        <a:p>
          <a:endParaRPr lang="en-IN"/>
        </a:p>
      </dgm:t>
    </dgm:pt>
    <dgm:pt modelId="{1C823B4A-337C-410A-B94B-B837772F8693}">
      <dgm:prSet custT="1"/>
      <dgm:spPr/>
      <dgm:t>
        <a:bodyPr/>
        <a:lstStyle/>
        <a:p>
          <a:pPr algn="just" rtl="0"/>
          <a:r>
            <a:rPr lang="en-IN" sz="1600" dirty="0"/>
            <a:t>The information provided by the online retailers has to be detailed enough to enhance the customer decision in making a purchase or not. This details information also attracts the customer for repeat purchase intention.</a:t>
          </a:r>
        </a:p>
      </dgm:t>
    </dgm:pt>
    <dgm:pt modelId="{E87CFA00-1688-4434-863E-CF56D3573207}" type="parTrans" cxnId="{9A18B54F-241E-4AE3-8720-01360BF6DA3A}">
      <dgm:prSet/>
      <dgm:spPr/>
      <dgm:t>
        <a:bodyPr/>
        <a:lstStyle/>
        <a:p>
          <a:endParaRPr lang="en-IN"/>
        </a:p>
      </dgm:t>
    </dgm:pt>
    <dgm:pt modelId="{84D7726F-4488-4D92-8FBF-F3867CBD3542}" type="sibTrans" cxnId="{9A18B54F-241E-4AE3-8720-01360BF6DA3A}">
      <dgm:prSet/>
      <dgm:spPr/>
      <dgm:t>
        <a:bodyPr/>
        <a:lstStyle/>
        <a:p>
          <a:endParaRPr lang="en-IN"/>
        </a:p>
      </dgm:t>
    </dgm:pt>
    <dgm:pt modelId="{A1E6D429-9ACE-4C6C-AC18-96B1C84869C0}" type="pres">
      <dgm:prSet presAssocID="{C8BDFA7A-C57C-44DC-B2BE-AD145D2EB5A3}" presName="linear" presStyleCnt="0">
        <dgm:presLayoutVars>
          <dgm:animLvl val="lvl"/>
          <dgm:resizeHandles val="exact"/>
        </dgm:presLayoutVars>
      </dgm:prSet>
      <dgm:spPr/>
      <dgm:t>
        <a:bodyPr/>
        <a:lstStyle/>
        <a:p>
          <a:endParaRPr lang="en-US"/>
        </a:p>
      </dgm:t>
    </dgm:pt>
    <dgm:pt modelId="{BE6A4835-9CDE-4A1C-9B94-A804C88305C9}" type="pres">
      <dgm:prSet presAssocID="{8613D7B3-62A6-4153-8852-64FA39275E6F}" presName="parentText" presStyleLbl="node1" presStyleIdx="0" presStyleCnt="2" custScaleY="115053">
        <dgm:presLayoutVars>
          <dgm:chMax val="0"/>
          <dgm:bulletEnabled val="1"/>
        </dgm:presLayoutVars>
      </dgm:prSet>
      <dgm:spPr/>
      <dgm:t>
        <a:bodyPr/>
        <a:lstStyle/>
        <a:p>
          <a:endParaRPr lang="en-US"/>
        </a:p>
      </dgm:t>
    </dgm:pt>
    <dgm:pt modelId="{992734AB-9099-4323-9FA0-957EBDC2F277}" type="pres">
      <dgm:prSet presAssocID="{7936EE62-77BE-4FE7-912D-D8D39D786993}" presName="spacer" presStyleCnt="0"/>
      <dgm:spPr/>
    </dgm:pt>
    <dgm:pt modelId="{DD4E1C55-892C-49B5-8355-C8B90A20F9CC}" type="pres">
      <dgm:prSet presAssocID="{1C823B4A-337C-410A-B94B-B837772F8693}" presName="parentText" presStyleLbl="node1" presStyleIdx="1" presStyleCnt="2" custScaleY="78649">
        <dgm:presLayoutVars>
          <dgm:chMax val="0"/>
          <dgm:bulletEnabled val="1"/>
        </dgm:presLayoutVars>
      </dgm:prSet>
      <dgm:spPr/>
      <dgm:t>
        <a:bodyPr/>
        <a:lstStyle/>
        <a:p>
          <a:endParaRPr lang="en-US"/>
        </a:p>
      </dgm:t>
    </dgm:pt>
  </dgm:ptLst>
  <dgm:cxnLst>
    <dgm:cxn modelId="{17FB80D1-2DEF-4B63-8220-D1DA998BBF0B}" srcId="{C8BDFA7A-C57C-44DC-B2BE-AD145D2EB5A3}" destId="{8613D7B3-62A6-4153-8852-64FA39275E6F}" srcOrd="0" destOrd="0" parTransId="{D3869441-93FC-4CDD-8FAF-DBDB9735A031}" sibTransId="{7936EE62-77BE-4FE7-912D-D8D39D786993}"/>
    <dgm:cxn modelId="{F35FFEB9-167F-4841-A99A-3BB980AD8932}" type="presOf" srcId="{1C823B4A-337C-410A-B94B-B837772F8693}" destId="{DD4E1C55-892C-49B5-8355-C8B90A20F9CC}" srcOrd="0" destOrd="0" presId="urn:microsoft.com/office/officeart/2005/8/layout/vList2"/>
    <dgm:cxn modelId="{A26315EE-8F7C-4722-B0FE-B4E40A6DC560}" type="presOf" srcId="{C8BDFA7A-C57C-44DC-B2BE-AD145D2EB5A3}" destId="{A1E6D429-9ACE-4C6C-AC18-96B1C84869C0}" srcOrd="0" destOrd="0" presId="urn:microsoft.com/office/officeart/2005/8/layout/vList2"/>
    <dgm:cxn modelId="{9A18B54F-241E-4AE3-8720-01360BF6DA3A}" srcId="{C8BDFA7A-C57C-44DC-B2BE-AD145D2EB5A3}" destId="{1C823B4A-337C-410A-B94B-B837772F8693}" srcOrd="1" destOrd="0" parTransId="{E87CFA00-1688-4434-863E-CF56D3573207}" sibTransId="{84D7726F-4488-4D92-8FBF-F3867CBD3542}"/>
    <dgm:cxn modelId="{87C72A9D-BBC6-4B91-8E12-91AC8A2E9C64}" type="presOf" srcId="{8613D7B3-62A6-4153-8852-64FA39275E6F}" destId="{BE6A4835-9CDE-4A1C-9B94-A804C88305C9}" srcOrd="0" destOrd="0" presId="urn:microsoft.com/office/officeart/2005/8/layout/vList2"/>
    <dgm:cxn modelId="{47C5CBDA-33BB-4978-BC90-3DB198644EDA}" type="presParOf" srcId="{A1E6D429-9ACE-4C6C-AC18-96B1C84869C0}" destId="{BE6A4835-9CDE-4A1C-9B94-A804C88305C9}" srcOrd="0" destOrd="0" presId="urn:microsoft.com/office/officeart/2005/8/layout/vList2"/>
    <dgm:cxn modelId="{0D1EEED7-7F68-4DFA-9860-6978841E82D3}" type="presParOf" srcId="{A1E6D429-9ACE-4C6C-AC18-96B1C84869C0}" destId="{992734AB-9099-4323-9FA0-957EBDC2F277}" srcOrd="1" destOrd="0" presId="urn:microsoft.com/office/officeart/2005/8/layout/vList2"/>
    <dgm:cxn modelId="{67AB6128-5B19-483C-8CAA-87CE9EF32335}" type="presParOf" srcId="{A1E6D429-9ACE-4C6C-AC18-96B1C84869C0}" destId="{DD4E1C55-892C-49B5-8355-C8B90A20F9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63343D-6748-4893-9A4E-49FD4EF727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6E80C5E-5E53-4C88-8112-2C27B990A5C0}">
      <dgm:prSet custT="1"/>
      <dgm:spPr/>
      <dgm:t>
        <a:bodyPr/>
        <a:lstStyle/>
        <a:p>
          <a:pPr algn="just" rtl="0"/>
          <a:r>
            <a:rPr lang="en-IN" sz="1700" dirty="0"/>
            <a:t>From the plot we can see that, out of 269 respondents 215 say that amazon.com is quick to complete purchase, which is highest among all categories. Flipkart.com is second highest website for quick to complete purchase. (Note: Plot is including those respondents, who gave feedback for more than one website.)</a:t>
          </a:r>
        </a:p>
      </dgm:t>
    </dgm:pt>
    <dgm:pt modelId="{69754663-D690-45A1-8D31-8403D0A288AD}" type="parTrans" cxnId="{D76F4590-A98E-45E0-B351-38DB81A9E042}">
      <dgm:prSet/>
      <dgm:spPr/>
      <dgm:t>
        <a:bodyPr/>
        <a:lstStyle/>
        <a:p>
          <a:endParaRPr lang="en-IN"/>
        </a:p>
      </dgm:t>
    </dgm:pt>
    <dgm:pt modelId="{156F4D30-6E9F-4DD9-9597-68E1D0983F41}" type="sibTrans" cxnId="{D76F4590-A98E-45E0-B351-38DB81A9E042}">
      <dgm:prSet/>
      <dgm:spPr/>
      <dgm:t>
        <a:bodyPr/>
        <a:lstStyle/>
        <a:p>
          <a:endParaRPr lang="en-IN"/>
        </a:p>
      </dgm:t>
    </dgm:pt>
    <dgm:pt modelId="{690BB07B-6836-42B2-910B-47959A80DADA}" type="pres">
      <dgm:prSet presAssocID="{DC63343D-6748-4893-9A4E-49FD4EF727AD}" presName="linear" presStyleCnt="0">
        <dgm:presLayoutVars>
          <dgm:animLvl val="lvl"/>
          <dgm:resizeHandles val="exact"/>
        </dgm:presLayoutVars>
      </dgm:prSet>
      <dgm:spPr/>
      <dgm:t>
        <a:bodyPr/>
        <a:lstStyle/>
        <a:p>
          <a:endParaRPr lang="en-US"/>
        </a:p>
      </dgm:t>
    </dgm:pt>
    <dgm:pt modelId="{8CB528E5-73BF-4267-B3CF-2E45FFCD1E3C}" type="pres">
      <dgm:prSet presAssocID="{46E80C5E-5E53-4C88-8112-2C27B990A5C0}" presName="parentText" presStyleLbl="node1" presStyleIdx="0" presStyleCnt="1" custLinFactNeighborY="1198">
        <dgm:presLayoutVars>
          <dgm:chMax val="0"/>
          <dgm:bulletEnabled val="1"/>
        </dgm:presLayoutVars>
      </dgm:prSet>
      <dgm:spPr/>
      <dgm:t>
        <a:bodyPr/>
        <a:lstStyle/>
        <a:p>
          <a:endParaRPr lang="en-US"/>
        </a:p>
      </dgm:t>
    </dgm:pt>
  </dgm:ptLst>
  <dgm:cxnLst>
    <dgm:cxn modelId="{4CDF1B8E-56C0-4F3C-B413-954711D1655D}" type="presOf" srcId="{46E80C5E-5E53-4C88-8112-2C27B990A5C0}" destId="{8CB528E5-73BF-4267-B3CF-2E45FFCD1E3C}" srcOrd="0" destOrd="0" presId="urn:microsoft.com/office/officeart/2005/8/layout/vList2"/>
    <dgm:cxn modelId="{D76F4590-A98E-45E0-B351-38DB81A9E042}" srcId="{DC63343D-6748-4893-9A4E-49FD4EF727AD}" destId="{46E80C5E-5E53-4C88-8112-2C27B990A5C0}" srcOrd="0" destOrd="0" parTransId="{69754663-D690-45A1-8D31-8403D0A288AD}" sibTransId="{156F4D30-6E9F-4DD9-9597-68E1D0983F41}"/>
    <dgm:cxn modelId="{BCD3B0EF-8B6C-4A82-87D4-B5F99CC22F3F}" type="presOf" srcId="{DC63343D-6748-4893-9A4E-49FD4EF727AD}" destId="{690BB07B-6836-42B2-910B-47959A80DADA}" srcOrd="0" destOrd="0" presId="urn:microsoft.com/office/officeart/2005/8/layout/vList2"/>
    <dgm:cxn modelId="{1B091776-64E5-4A19-90AF-614E0FE94917}" type="presParOf" srcId="{690BB07B-6836-42B2-910B-47959A80DADA}" destId="{8CB528E5-73BF-4267-B3CF-2E45FFCD1E3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E1A251-68EE-41C0-838B-365FC7433C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4FA683A-A4DC-4050-8A7D-3BCC0D3C6DA8}">
      <dgm:prSet custT="1"/>
      <dgm:spPr/>
      <dgm:t>
        <a:bodyPr/>
        <a:lstStyle/>
        <a:p>
          <a:pPr algn="just" rtl="0"/>
          <a:r>
            <a:rPr lang="en-IN" sz="1700" dirty="0"/>
            <a:t>Out of 269 respondents 206 respondents say that amazon provide best security of customer financial information, while 149 respondents say that flipkart provide best security of customer financial information. Security of financial information affects customers repurchase intention. (Note: plot is including those respondents, who gave feedback for more than one website.)</a:t>
          </a:r>
        </a:p>
      </dgm:t>
    </dgm:pt>
    <dgm:pt modelId="{6E5E791A-0EB0-40F5-BA0F-E349C6AEE6EE}" type="parTrans" cxnId="{142962E2-5623-408E-B157-A720C4C885E5}">
      <dgm:prSet/>
      <dgm:spPr/>
      <dgm:t>
        <a:bodyPr/>
        <a:lstStyle/>
        <a:p>
          <a:endParaRPr lang="en-IN"/>
        </a:p>
      </dgm:t>
    </dgm:pt>
    <dgm:pt modelId="{2E121EB8-51D2-4FBA-94D6-225BCE3D8C21}" type="sibTrans" cxnId="{142962E2-5623-408E-B157-A720C4C885E5}">
      <dgm:prSet/>
      <dgm:spPr/>
      <dgm:t>
        <a:bodyPr/>
        <a:lstStyle/>
        <a:p>
          <a:endParaRPr lang="en-IN"/>
        </a:p>
      </dgm:t>
    </dgm:pt>
    <dgm:pt modelId="{D3447E39-9B16-4E73-9172-C5AE9A3DACF3}" type="pres">
      <dgm:prSet presAssocID="{A5E1A251-68EE-41C0-838B-365FC7433C9F}" presName="linear" presStyleCnt="0">
        <dgm:presLayoutVars>
          <dgm:animLvl val="lvl"/>
          <dgm:resizeHandles val="exact"/>
        </dgm:presLayoutVars>
      </dgm:prSet>
      <dgm:spPr/>
      <dgm:t>
        <a:bodyPr/>
        <a:lstStyle/>
        <a:p>
          <a:endParaRPr lang="en-US"/>
        </a:p>
      </dgm:t>
    </dgm:pt>
    <dgm:pt modelId="{9F99EED5-FBBD-4FE0-8B4A-F07D379BA2A9}" type="pres">
      <dgm:prSet presAssocID="{C4FA683A-A4DC-4050-8A7D-3BCC0D3C6DA8}" presName="parentText" presStyleLbl="node1" presStyleIdx="0" presStyleCnt="1">
        <dgm:presLayoutVars>
          <dgm:chMax val="0"/>
          <dgm:bulletEnabled val="1"/>
        </dgm:presLayoutVars>
      </dgm:prSet>
      <dgm:spPr/>
      <dgm:t>
        <a:bodyPr/>
        <a:lstStyle/>
        <a:p>
          <a:endParaRPr lang="en-US"/>
        </a:p>
      </dgm:t>
    </dgm:pt>
  </dgm:ptLst>
  <dgm:cxnLst>
    <dgm:cxn modelId="{89AB54BA-C9C1-492C-870A-BDB91C429F35}" type="presOf" srcId="{C4FA683A-A4DC-4050-8A7D-3BCC0D3C6DA8}" destId="{9F99EED5-FBBD-4FE0-8B4A-F07D379BA2A9}" srcOrd="0" destOrd="0" presId="urn:microsoft.com/office/officeart/2005/8/layout/vList2"/>
    <dgm:cxn modelId="{3EF1E342-6934-4A71-8718-24441F984D21}" type="presOf" srcId="{A5E1A251-68EE-41C0-838B-365FC7433C9F}" destId="{D3447E39-9B16-4E73-9172-C5AE9A3DACF3}" srcOrd="0" destOrd="0" presId="urn:microsoft.com/office/officeart/2005/8/layout/vList2"/>
    <dgm:cxn modelId="{142962E2-5623-408E-B157-A720C4C885E5}" srcId="{A5E1A251-68EE-41C0-838B-365FC7433C9F}" destId="{C4FA683A-A4DC-4050-8A7D-3BCC0D3C6DA8}" srcOrd="0" destOrd="0" parTransId="{6E5E791A-0EB0-40F5-BA0F-E349C6AEE6EE}" sibTransId="{2E121EB8-51D2-4FBA-94D6-225BCE3D8C21}"/>
    <dgm:cxn modelId="{23691E3C-023F-4D9B-912B-22B106B6FC6C}" type="presParOf" srcId="{D3447E39-9B16-4E73-9172-C5AE9A3DACF3}" destId="{9F99EED5-FBBD-4FE0-8B4A-F07D379BA2A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A816C-007D-42B4-BD51-D2AC89656D34}">
      <dsp:nvSpPr>
        <dsp:cNvPr id="0" name=""/>
        <dsp:cNvSpPr/>
      </dsp:nvSpPr>
      <dsp:spPr>
        <a:xfrm>
          <a:off x="83118" y="610498"/>
          <a:ext cx="4405762" cy="176484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IN" sz="1600" kern="1200" dirty="0"/>
            <a:t>Most of the respondents strongly agree that online shopping websites provide monetary benefit and discounts.</a:t>
          </a:r>
        </a:p>
      </dsp:txBody>
      <dsp:txXfrm>
        <a:off x="169271" y="696651"/>
        <a:ext cx="4233456" cy="1592540"/>
      </dsp:txXfrm>
    </dsp:sp>
    <dsp:sp modelId="{BEEED2C3-50B9-4916-9724-1BAEEE140467}">
      <dsp:nvSpPr>
        <dsp:cNvPr id="0" name=""/>
        <dsp:cNvSpPr/>
      </dsp:nvSpPr>
      <dsp:spPr>
        <a:xfrm>
          <a:off x="83118" y="2472821"/>
          <a:ext cx="4405762" cy="249280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IN" sz="1600" kern="1200" dirty="0"/>
            <a:t>Monetary benefit is utilitarian value and it is one of the major reasons of shopping online is to get value for money, in other words, spend less on products thereby saving more money. This monetary benefit attracted more customers and increases customers repeat purchase intentions.</a:t>
          </a:r>
        </a:p>
      </dsp:txBody>
      <dsp:txXfrm>
        <a:off x="204807" y="2594510"/>
        <a:ext cx="4162384" cy="2249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A043B-D577-4F0D-88B0-D7BDC4976982}">
      <dsp:nvSpPr>
        <dsp:cNvPr id="0" name=""/>
        <dsp:cNvSpPr/>
      </dsp:nvSpPr>
      <dsp:spPr>
        <a:xfrm>
          <a:off x="0" y="314389"/>
          <a:ext cx="4191000" cy="21027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IN" sz="1600" kern="1200" dirty="0"/>
            <a:t>From the plot we can see that, out of 269 respondents 133 respondents strongly agree that display quality information on website improves satisfaction, while 80 respondents agree on the same. </a:t>
          </a:r>
        </a:p>
      </dsp:txBody>
      <dsp:txXfrm>
        <a:off x="102649" y="417038"/>
        <a:ext cx="3985702" cy="1897467"/>
      </dsp:txXfrm>
    </dsp:sp>
    <dsp:sp modelId="{4ED21C9E-0A7F-4FDD-9EB0-3EB1B236CB70}">
      <dsp:nvSpPr>
        <dsp:cNvPr id="0" name=""/>
        <dsp:cNvSpPr/>
      </dsp:nvSpPr>
      <dsp:spPr>
        <a:xfrm>
          <a:off x="0" y="2586528"/>
          <a:ext cx="4191000" cy="232579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IN" sz="1600" kern="1200" dirty="0"/>
            <a:t>One of the basic responsibilities of an e-tailer is to ensure the availability of complete information on products being offered. Displaying high quality information on the website can stimulate an improved conversion rate as well as better customers’ satisfaction.</a:t>
          </a:r>
        </a:p>
      </dsp:txBody>
      <dsp:txXfrm>
        <a:off x="113536" y="2700064"/>
        <a:ext cx="3963928" cy="2098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81054-14C7-4C87-A607-80388E75C983}">
      <dsp:nvSpPr>
        <dsp:cNvPr id="0" name=""/>
        <dsp:cNvSpPr/>
      </dsp:nvSpPr>
      <dsp:spPr>
        <a:xfrm>
          <a:off x="0" y="26089"/>
          <a:ext cx="3886200" cy="222722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en-IN" sz="1800" kern="1200" dirty="0"/>
            <a:t>Majority of the customer satisfied with net benefit while shopping online. for instance, money, time, effort, timely delivery, etc.</a:t>
          </a:r>
        </a:p>
      </dsp:txBody>
      <dsp:txXfrm>
        <a:off x="108724" y="134813"/>
        <a:ext cx="3668752" cy="2009781"/>
      </dsp:txXfrm>
    </dsp:sp>
    <dsp:sp modelId="{9B8D3CD6-BF2B-444B-98F0-977D6F66F7B3}">
      <dsp:nvSpPr>
        <dsp:cNvPr id="0" name=""/>
        <dsp:cNvSpPr/>
      </dsp:nvSpPr>
      <dsp:spPr>
        <a:xfrm>
          <a:off x="0" y="2283172"/>
          <a:ext cx="3886200" cy="29265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en-IN" sz="1800" kern="1200" dirty="0"/>
            <a:t>Net benefit is total benefits received when shopping online by customers, as against the costs (for example, effort, money and time). According to a research net benefit of shopping online includes both utilitarian value and hedonic values.</a:t>
          </a:r>
        </a:p>
      </dsp:txBody>
      <dsp:txXfrm>
        <a:off x="142862" y="2426034"/>
        <a:ext cx="3600476" cy="26408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73B32-914B-404F-AB88-6E4B8F967D1C}">
      <dsp:nvSpPr>
        <dsp:cNvPr id="0" name=""/>
        <dsp:cNvSpPr/>
      </dsp:nvSpPr>
      <dsp:spPr>
        <a:xfrm>
          <a:off x="0" y="1046856"/>
          <a:ext cx="3657600" cy="31180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IN" sz="1700" kern="1200" dirty="0"/>
            <a:t>From the plot we can see that, all 269 respondents use amazon for online shopping, while out of 269 respondents 146 respondents use myntra for shopping, which is least number among all categories. (Note: This plot is including those respondents, who use more than one website for shopping.)</a:t>
          </a:r>
        </a:p>
      </dsp:txBody>
      <dsp:txXfrm>
        <a:off x="152211" y="1199067"/>
        <a:ext cx="3353178" cy="28136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A4835-9CDE-4A1C-9B94-A804C88305C9}">
      <dsp:nvSpPr>
        <dsp:cNvPr id="0" name=""/>
        <dsp:cNvSpPr/>
      </dsp:nvSpPr>
      <dsp:spPr>
        <a:xfrm>
          <a:off x="0" y="36568"/>
          <a:ext cx="4648200" cy="30153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IN" sz="1600" kern="1200" dirty="0"/>
            <a:t>From the swarm plot we can see that, out of 269 respondents 238 respondents say that amazon provide complete and relevant information of products, while out of 269 respondents only 59 respondents think that paytm and snapdeal provide complete and relevant information of products. (Note: This plot is include those respondents, who gave feedback for more than one website.)</a:t>
          </a:r>
        </a:p>
      </dsp:txBody>
      <dsp:txXfrm>
        <a:off x="147195" y="183763"/>
        <a:ext cx="4353810" cy="2720919"/>
      </dsp:txXfrm>
    </dsp:sp>
    <dsp:sp modelId="{DD4E1C55-892C-49B5-8355-C8B90A20F9CC}">
      <dsp:nvSpPr>
        <dsp:cNvPr id="0" name=""/>
        <dsp:cNvSpPr/>
      </dsp:nvSpPr>
      <dsp:spPr>
        <a:xfrm>
          <a:off x="0" y="3236198"/>
          <a:ext cx="4648200" cy="206123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IN" sz="1600" kern="1200" dirty="0"/>
            <a:t>The information provided by the online retailers has to be detailed enough to enhance the customer decision in making a purchase or not. This details information also attracts the customer for repeat purchase intention.</a:t>
          </a:r>
        </a:p>
      </dsp:txBody>
      <dsp:txXfrm>
        <a:off x="100621" y="3336819"/>
        <a:ext cx="4446958" cy="18599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528E5-73BF-4267-B3CF-2E45FFCD1E3C}">
      <dsp:nvSpPr>
        <dsp:cNvPr id="0" name=""/>
        <dsp:cNvSpPr/>
      </dsp:nvSpPr>
      <dsp:spPr>
        <a:xfrm>
          <a:off x="0" y="861527"/>
          <a:ext cx="3429000" cy="35743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IN" sz="1700" kern="1200" dirty="0"/>
            <a:t>From the plot we can see that, out of 269 respondents 215 say that amazon.com is quick to complete purchase, which is highest among all categories. Flipkart.com is second highest website for quick to complete purchase. (Note: Plot is including those respondents, who gave feedback for more than one website.)</a:t>
          </a:r>
        </a:p>
      </dsp:txBody>
      <dsp:txXfrm>
        <a:off x="167390" y="1028917"/>
        <a:ext cx="3094220" cy="32395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9EED5-FBBD-4FE0-8B4A-F07D379BA2A9}">
      <dsp:nvSpPr>
        <dsp:cNvPr id="0" name=""/>
        <dsp:cNvSpPr/>
      </dsp:nvSpPr>
      <dsp:spPr>
        <a:xfrm>
          <a:off x="0" y="780681"/>
          <a:ext cx="3886200" cy="365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IN" sz="1700" kern="1200" dirty="0"/>
            <a:t>Out of 269 respondents 206 respondents say that amazon provide best security of customer financial information, while 149 respondents say that flipkart provide best security of customer financial information. Security of financial information affects customers repurchase intention. (Note: plot is including those respondents, who gave feedback for more than one website.)</a:t>
          </a:r>
        </a:p>
      </dsp:txBody>
      <dsp:txXfrm>
        <a:off x="178198" y="958879"/>
        <a:ext cx="3529804" cy="32940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B71868-8BD5-4554-861D-F945CEEB0FFD}"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00584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71868-8BD5-4554-861D-F945CEEB0FFD}"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96980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71868-8BD5-4554-861D-F945CEEB0FFD}"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433F0C4-8C12-4FAD-9572-8EC0ED6533F8}"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927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3B71868-8BD5-4554-861D-F945CEEB0FFD}"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378710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3B71868-8BD5-4554-861D-F945CEEB0FFD}"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433F0C4-8C12-4FAD-9572-8EC0ED6533F8}"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7578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3B71868-8BD5-4554-861D-F945CEEB0FFD}"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732752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71868-8BD5-4554-861D-F945CEEB0FFD}"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3144843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71868-8BD5-4554-861D-F945CEEB0FFD}"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2546951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71868-8BD5-4554-861D-F945CEEB0FFD}"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295831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71868-8BD5-4554-861D-F945CEEB0FFD}"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205124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B71868-8BD5-4554-861D-F945CEEB0FFD}"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2346642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B71868-8BD5-4554-861D-F945CEEB0FFD}" type="datetimeFigureOut">
              <a:rPr lang="en-IN" smtClean="0"/>
              <a:t>18-01-2022</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4818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B71868-8BD5-4554-861D-F945CEEB0FFD}" type="datetimeFigureOut">
              <a:rPr lang="en-IN" smtClean="0"/>
              <a:t>18-01-2022</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49382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71868-8BD5-4554-861D-F945CEEB0FFD}" type="datetimeFigureOut">
              <a:rPr lang="en-IN" smtClean="0"/>
              <a:t>18-01-2022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82831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B71868-8BD5-4554-861D-F945CEEB0FFD}"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32773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B71868-8BD5-4554-861D-F945CEEB0FFD}"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433F0C4-8C12-4FAD-9572-8EC0ED6533F8}" type="slidenum">
              <a:rPr lang="en-IN" smtClean="0"/>
              <a:t>‹#›</a:t>
            </a:fld>
            <a:endParaRPr lang="en-IN"/>
          </a:p>
        </p:txBody>
      </p:sp>
    </p:spTree>
    <p:extLst>
      <p:ext uri="{BB962C8B-B14F-4D97-AF65-F5344CB8AC3E}">
        <p14:creationId xmlns:p14="http://schemas.microsoft.com/office/powerpoint/2010/main" val="1848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3B71868-8BD5-4554-861D-F945CEEB0FFD}" type="datetimeFigureOut">
              <a:rPr lang="en-IN" smtClean="0"/>
              <a:t>18-01-2022</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3433F0C4-8C12-4FAD-9572-8EC0ED6533F8}" type="slidenum">
              <a:rPr lang="en-IN" smtClean="0"/>
              <a:t>‹#›</a:t>
            </a:fld>
            <a:endParaRPr lang="en-IN"/>
          </a:p>
        </p:txBody>
      </p:sp>
    </p:spTree>
    <p:extLst>
      <p:ext uri="{BB962C8B-B14F-4D97-AF65-F5344CB8AC3E}">
        <p14:creationId xmlns:p14="http://schemas.microsoft.com/office/powerpoint/2010/main" val="117493966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tmp"/><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tmp"/><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tmp"/><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effectLst>
                  <a:outerShdw blurRad="38100" dist="38100" dir="2700000" algn="tl">
                    <a:srgbClr val="000000">
                      <a:alpha val="43137"/>
                    </a:srgbClr>
                  </a:outerShdw>
                </a:effectLst>
              </a:rPr>
              <a:t>Customer Activation and Retention Project</a:t>
            </a:r>
            <a:endParaRPr lang="en-IN"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lnSpcReduction="10000"/>
          </a:bodyPr>
          <a:lstStyle/>
          <a:p>
            <a:pPr algn="r"/>
            <a:endParaRPr lang="en-US" dirty="0"/>
          </a:p>
          <a:p>
            <a:pPr algn="r"/>
            <a:endParaRPr lang="en-US" dirty="0"/>
          </a:p>
          <a:p>
            <a:pPr algn="r"/>
            <a:r>
              <a:rPr lang="en-US" dirty="0">
                <a:effectLst>
                  <a:outerShdw blurRad="38100" dist="38100" dir="2700000" algn="tl">
                    <a:srgbClr val="000000">
                      <a:alpha val="43137"/>
                    </a:srgbClr>
                  </a:outerShdw>
                </a:effectLst>
              </a:rPr>
              <a:t>By: </a:t>
            </a:r>
            <a:r>
              <a:rPr lang="en-US" dirty="0" err="1" smtClean="0">
                <a:effectLst>
                  <a:outerShdw blurRad="38100" dist="38100" dir="2700000" algn="tl">
                    <a:srgbClr val="000000">
                      <a:alpha val="43137"/>
                    </a:srgbClr>
                  </a:outerShdw>
                </a:effectLst>
              </a:rPr>
              <a:t>Varagantham</a:t>
            </a:r>
            <a:r>
              <a:rPr lang="en-US" dirty="0" smtClean="0">
                <a:effectLst>
                  <a:outerShdw blurRad="38100" dist="38100" dir="2700000" algn="tl">
                    <a:srgbClr val="000000">
                      <a:alpha val="43137"/>
                    </a:srgbClr>
                  </a:outerShdw>
                </a:effectLst>
              </a:rPr>
              <a:t> Gamya</a:t>
            </a:r>
          </a:p>
          <a:p>
            <a:pPr algn="r"/>
            <a:endParaRPr lang="en-IN" dirty="0"/>
          </a:p>
        </p:txBody>
      </p:sp>
    </p:spTree>
    <p:extLst>
      <p:ext uri="{BB962C8B-B14F-4D97-AF65-F5344CB8AC3E}">
        <p14:creationId xmlns:p14="http://schemas.microsoft.com/office/powerpoint/2010/main" val="1238149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7" name="Content Placeholder 6">
            <a:extLst>
              <a:ext uri="{FF2B5EF4-FFF2-40B4-BE49-F238E27FC236}">
                <a16:creationId xmlns:a16="http://schemas.microsoft.com/office/drawing/2014/main" id="{E7C8C30C-7BA6-4150-A93E-9A569A18B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8625" y="2286000"/>
            <a:ext cx="3386138" cy="1954455"/>
          </a:xfrm>
        </p:spPr>
      </p:pic>
      <p:sp>
        <p:nvSpPr>
          <p:cNvPr id="15" name="Text Placeholder 14"/>
          <p:cNvSpPr>
            <a:spLocks noGrp="1"/>
          </p:cNvSpPr>
          <p:nvPr>
            <p:ph type="body" sz="half" idx="2"/>
          </p:nvPr>
        </p:nvSpPr>
        <p:spPr>
          <a:xfrm>
            <a:off x="381000" y="914400"/>
            <a:ext cx="3886200" cy="5211763"/>
          </a:xfrm>
        </p:spPr>
        <p:txBody>
          <a:bodyPr anchor="ctr">
            <a:normAutofit/>
          </a:bodyPr>
          <a:lstStyle/>
          <a:p>
            <a:pPr algn="just"/>
            <a:r>
              <a:rPr lang="en-IN" sz="2000" dirty="0"/>
              <a:t>From the plot we can see that, majority of the respondents pay their bills using debit or credit card, while least number of the respondents pay their bills using e-wallets like Paytm, </a:t>
            </a:r>
            <a:r>
              <a:rPr lang="en-IN" sz="2000" dirty="0" err="1"/>
              <a:t>Freecharge</a:t>
            </a:r>
            <a:r>
              <a:rPr lang="en-IN" sz="2000" dirty="0"/>
              <a:t> etc.</a:t>
            </a:r>
          </a:p>
        </p:txBody>
      </p:sp>
    </p:spTree>
    <p:extLst>
      <p:ext uri="{BB962C8B-B14F-4D97-AF65-F5344CB8AC3E}">
        <p14:creationId xmlns:p14="http://schemas.microsoft.com/office/powerpoint/2010/main" val="1306632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12" name="Content Placeholder 11">
            <a:extLst>
              <a:ext uri="{FF2B5EF4-FFF2-40B4-BE49-F238E27FC236}">
                <a16:creationId xmlns:a16="http://schemas.microsoft.com/office/drawing/2014/main" id="{BB69160F-BEE9-410A-A65D-C387C44DE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1863" y="1808522"/>
            <a:ext cx="3734124" cy="2690093"/>
          </a:xfrm>
        </p:spPr>
      </p:pic>
      <p:graphicFrame>
        <p:nvGraphicFramePr>
          <p:cNvPr id="4" name="Diagram 3"/>
          <p:cNvGraphicFramePr/>
          <p:nvPr>
            <p:extLst>
              <p:ext uri="{D42A27DB-BD31-4B8C-83A1-F6EECF244321}">
                <p14:modId xmlns:p14="http://schemas.microsoft.com/office/powerpoint/2010/main" val="854242131"/>
              </p:ext>
            </p:extLst>
          </p:nvPr>
        </p:nvGraphicFramePr>
        <p:xfrm>
          <a:off x="152400" y="838200"/>
          <a:ext cx="4572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4496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8" name="Content Placeholder 7">
            <a:extLst>
              <a:ext uri="{FF2B5EF4-FFF2-40B4-BE49-F238E27FC236}">
                <a16:creationId xmlns:a16="http://schemas.microsoft.com/office/drawing/2014/main" id="{C5E8B8A7-9557-4823-AAFB-4D9A7B5AC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3450" y="1914087"/>
            <a:ext cx="3790950" cy="2478963"/>
          </a:xfrm>
        </p:spPr>
      </p:pic>
      <p:graphicFrame>
        <p:nvGraphicFramePr>
          <p:cNvPr id="4" name="Diagram 3"/>
          <p:cNvGraphicFramePr/>
          <p:nvPr>
            <p:extLst>
              <p:ext uri="{D42A27DB-BD31-4B8C-83A1-F6EECF244321}">
                <p14:modId xmlns:p14="http://schemas.microsoft.com/office/powerpoint/2010/main" val="1410244856"/>
              </p:ext>
            </p:extLst>
          </p:nvPr>
        </p:nvGraphicFramePr>
        <p:xfrm>
          <a:off x="152400" y="914400"/>
          <a:ext cx="41910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7143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8" name="Content Placeholder 7">
            <a:extLst>
              <a:ext uri="{FF2B5EF4-FFF2-40B4-BE49-F238E27FC236}">
                <a16:creationId xmlns:a16="http://schemas.microsoft.com/office/drawing/2014/main" id="{B7889FDF-79CB-47B5-9823-7D206D45BB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3450" y="1851813"/>
            <a:ext cx="3790950" cy="2603512"/>
          </a:xfrm>
        </p:spPr>
      </p:pic>
      <p:graphicFrame>
        <p:nvGraphicFramePr>
          <p:cNvPr id="4" name="Diagram 3"/>
          <p:cNvGraphicFramePr/>
          <p:nvPr>
            <p:extLst>
              <p:ext uri="{D42A27DB-BD31-4B8C-83A1-F6EECF244321}">
                <p14:modId xmlns:p14="http://schemas.microsoft.com/office/powerpoint/2010/main" val="3871508773"/>
              </p:ext>
            </p:extLst>
          </p:nvPr>
        </p:nvGraphicFramePr>
        <p:xfrm>
          <a:off x="228600" y="838200"/>
          <a:ext cx="3886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6535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6" name="Content Placeholder 5"/>
          <p:cNvPicPr>
            <a:picLocks noGrp="1"/>
          </p:cNvPicPr>
          <p:nvPr>
            <p:ph idx="1"/>
          </p:nvPr>
        </p:nvPicPr>
        <p:blipFill>
          <a:blip r:embed="rId2"/>
          <a:stretch>
            <a:fillRect/>
          </a:stretch>
        </p:blipFill>
        <p:spPr>
          <a:xfrm>
            <a:off x="4114800" y="2133600"/>
            <a:ext cx="3386138" cy="2225176"/>
          </a:xfrm>
          <a:prstGeom prst="rect">
            <a:avLst/>
          </a:prstGeom>
        </p:spPr>
      </p:pic>
      <p:graphicFrame>
        <p:nvGraphicFramePr>
          <p:cNvPr id="4" name="Diagram 3"/>
          <p:cNvGraphicFramePr/>
          <p:nvPr>
            <p:extLst>
              <p:ext uri="{D42A27DB-BD31-4B8C-83A1-F6EECF244321}">
                <p14:modId xmlns:p14="http://schemas.microsoft.com/office/powerpoint/2010/main" val="2985918465"/>
              </p:ext>
            </p:extLst>
          </p:nvPr>
        </p:nvGraphicFramePr>
        <p:xfrm>
          <a:off x="457200" y="914400"/>
          <a:ext cx="36576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389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6" name="Content Placeholder 5"/>
          <p:cNvPicPr>
            <a:picLocks noGrp="1"/>
          </p:cNvPicPr>
          <p:nvPr>
            <p:ph idx="1"/>
          </p:nvPr>
        </p:nvPicPr>
        <p:blipFill>
          <a:blip r:embed="rId2"/>
          <a:stretch>
            <a:fillRect/>
          </a:stretch>
        </p:blipFill>
        <p:spPr>
          <a:xfrm>
            <a:off x="4743450" y="1892964"/>
            <a:ext cx="3790950" cy="2521210"/>
          </a:xfrm>
          <a:prstGeom prst="rect">
            <a:avLst/>
          </a:prstGeom>
        </p:spPr>
      </p:pic>
      <p:graphicFrame>
        <p:nvGraphicFramePr>
          <p:cNvPr id="4" name="Diagram 3"/>
          <p:cNvGraphicFramePr/>
          <p:nvPr>
            <p:extLst>
              <p:ext uri="{D42A27DB-BD31-4B8C-83A1-F6EECF244321}">
                <p14:modId xmlns:p14="http://schemas.microsoft.com/office/powerpoint/2010/main" val="4286132207"/>
              </p:ext>
            </p:extLst>
          </p:nvPr>
        </p:nvGraphicFramePr>
        <p:xfrm>
          <a:off x="228600" y="914400"/>
          <a:ext cx="4648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2918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6" name="Content Placeholder 5"/>
          <p:cNvPicPr>
            <a:picLocks noGrp="1"/>
          </p:cNvPicPr>
          <p:nvPr>
            <p:ph idx="1"/>
          </p:nvPr>
        </p:nvPicPr>
        <p:blipFill>
          <a:blip r:embed="rId2"/>
          <a:stretch>
            <a:fillRect/>
          </a:stretch>
        </p:blipFill>
        <p:spPr>
          <a:xfrm>
            <a:off x="4743450" y="1840627"/>
            <a:ext cx="3790950" cy="2625883"/>
          </a:xfrm>
          <a:prstGeom prst="rect">
            <a:avLst/>
          </a:prstGeom>
        </p:spPr>
      </p:pic>
      <p:graphicFrame>
        <p:nvGraphicFramePr>
          <p:cNvPr id="4" name="Diagram 3"/>
          <p:cNvGraphicFramePr/>
          <p:nvPr>
            <p:extLst>
              <p:ext uri="{D42A27DB-BD31-4B8C-83A1-F6EECF244321}">
                <p14:modId xmlns:p14="http://schemas.microsoft.com/office/powerpoint/2010/main" val="870264772"/>
              </p:ext>
            </p:extLst>
          </p:nvPr>
        </p:nvGraphicFramePr>
        <p:xfrm>
          <a:off x="457200" y="914400"/>
          <a:ext cx="34290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163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Contd…</a:t>
            </a:r>
            <a:endParaRPr lang="en-IN" sz="3200" b="0" dirty="0"/>
          </a:p>
        </p:txBody>
      </p:sp>
      <p:pic>
        <p:nvPicPr>
          <p:cNvPr id="6" name="Content Placeholder 5"/>
          <p:cNvPicPr>
            <a:picLocks noGrp="1"/>
          </p:cNvPicPr>
          <p:nvPr>
            <p:ph idx="1"/>
          </p:nvPr>
        </p:nvPicPr>
        <p:blipFill>
          <a:blip r:embed="rId2"/>
          <a:stretch>
            <a:fillRect/>
          </a:stretch>
        </p:blipFill>
        <p:spPr>
          <a:xfrm>
            <a:off x="4743450" y="1883916"/>
            <a:ext cx="3790950" cy="2539306"/>
          </a:xfrm>
          <a:prstGeom prst="rect">
            <a:avLst/>
          </a:prstGeom>
        </p:spPr>
      </p:pic>
      <p:graphicFrame>
        <p:nvGraphicFramePr>
          <p:cNvPr id="4" name="Diagram 3"/>
          <p:cNvGraphicFramePr/>
          <p:nvPr>
            <p:extLst>
              <p:ext uri="{D42A27DB-BD31-4B8C-83A1-F6EECF244321}">
                <p14:modId xmlns:p14="http://schemas.microsoft.com/office/powerpoint/2010/main" val="1775421238"/>
              </p:ext>
            </p:extLst>
          </p:nvPr>
        </p:nvGraphicFramePr>
        <p:xfrm>
          <a:off x="457200" y="914400"/>
          <a:ext cx="3886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2954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Conclusion</a:t>
            </a:r>
            <a:r>
              <a:rPr lang="en-US" dirty="0"/>
              <a:t> </a:t>
            </a:r>
            <a:endParaRPr lang="en-IN" dirty="0"/>
          </a:p>
        </p:txBody>
      </p:sp>
      <p:sp>
        <p:nvSpPr>
          <p:cNvPr id="3" name="Content Placeholder 2"/>
          <p:cNvSpPr>
            <a:spLocks noGrp="1"/>
          </p:cNvSpPr>
          <p:nvPr>
            <p:ph idx="1"/>
          </p:nvPr>
        </p:nvSpPr>
        <p:spPr>
          <a:xfrm>
            <a:off x="609598" y="1488613"/>
            <a:ext cx="6347714" cy="4378787"/>
          </a:xfrm>
        </p:spPr>
        <p:txBody>
          <a:bodyPr>
            <a:normAutofit lnSpcReduction="10000"/>
          </a:bodyPr>
          <a:lstStyle/>
          <a:p>
            <a:pPr algn="just">
              <a:lnSpc>
                <a:spcPct val="107000"/>
              </a:lnSpc>
            </a:pPr>
            <a:r>
              <a:rPr lang="en-IN" sz="2100" dirty="0">
                <a:effectLst/>
                <a:latin typeface="Calibri" panose="020F0502020204030204" pitchFamily="34" charset="0"/>
                <a:ea typeface="Calibri" panose="020F0502020204030204" pitchFamily="34" charset="0"/>
                <a:cs typeface="Times New Roman" panose="02020603050405020304" pitchFamily="18" charset="0"/>
              </a:rPr>
              <a:t>To run an effective web-based retail sore, accentuation should be given to the factors important for client fulfilment. </a:t>
            </a:r>
            <a:endParaRPr lang="en-IN" sz="2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2100" dirty="0" smtClean="0">
                <a:effectLst/>
                <a:latin typeface="Calibri" panose="020F0502020204030204" pitchFamily="34" charset="0"/>
                <a:ea typeface="Calibri" panose="020F0502020204030204" pitchFamily="34" charset="0"/>
                <a:cs typeface="Times New Roman" panose="02020603050405020304" pitchFamily="18" charset="0"/>
              </a:rPr>
              <a:t>For </a:t>
            </a:r>
            <a:r>
              <a:rPr lang="en-IN" sz="2100" dirty="0">
                <a:effectLst/>
                <a:latin typeface="Calibri" panose="020F0502020204030204" pitchFamily="34" charset="0"/>
                <a:ea typeface="Calibri" panose="020F0502020204030204" pitchFamily="34" charset="0"/>
                <a:cs typeface="Times New Roman" panose="02020603050405020304" pitchFamily="18" charset="0"/>
              </a:rPr>
              <a:t>example, items data, framework and administration characteristics, net advantages, and so </a:t>
            </a:r>
            <a:r>
              <a:rPr lang="en-IN" sz="2100" dirty="0" smtClean="0">
                <a:effectLst/>
                <a:latin typeface="Calibri" panose="020F0502020204030204" pitchFamily="34" charset="0"/>
                <a:ea typeface="Calibri" panose="020F0502020204030204" pitchFamily="34" charset="0"/>
                <a:cs typeface="Times New Roman" panose="02020603050405020304" pitchFamily="18" charset="0"/>
              </a:rPr>
              <a:t>forth.</a:t>
            </a:r>
          </a:p>
          <a:p>
            <a:pPr algn="just">
              <a:lnSpc>
                <a:spcPct val="107000"/>
              </a:lnSpc>
            </a:pPr>
            <a:r>
              <a:rPr lang="en-IN" sz="2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100" dirty="0">
                <a:effectLst/>
                <a:latin typeface="Calibri" panose="020F0502020204030204" pitchFamily="34" charset="0"/>
                <a:ea typeface="Calibri" panose="020F0502020204030204" pitchFamily="34" charset="0"/>
                <a:cs typeface="Times New Roman" panose="02020603050405020304" pitchFamily="18" charset="0"/>
              </a:rPr>
              <a:t>e-rears are needed to incorporate different advantages also to make worth to the client. </a:t>
            </a:r>
            <a:endParaRPr lang="en-IN" sz="2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sz="2100" dirty="0" smtClean="0">
                <a:effectLst/>
                <a:latin typeface="Calibri" panose="020F0502020204030204" pitchFamily="34" charset="0"/>
                <a:ea typeface="Calibri" panose="020F0502020204030204" pitchFamily="34" charset="0"/>
                <a:cs typeface="Times New Roman" panose="02020603050405020304" pitchFamily="18" charset="0"/>
              </a:rPr>
              <a:t>From </a:t>
            </a:r>
            <a:r>
              <a:rPr lang="en-IN" sz="2100" dirty="0">
                <a:effectLst/>
                <a:latin typeface="Calibri" panose="020F0502020204030204" pitchFamily="34" charset="0"/>
                <a:ea typeface="Calibri" panose="020F0502020204030204" pitchFamily="34" charset="0"/>
                <a:cs typeface="Times New Roman" panose="02020603050405020304" pitchFamily="18" charset="0"/>
              </a:rPr>
              <a:t>the examination we can say that the nature of framework, data, openness, security, and convenience are expected to speak to the buyer's utilitarian qualities</a:t>
            </a:r>
            <a:r>
              <a:rPr lang="en-IN" sz="21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0" indent="0" algn="just">
              <a:lnSpc>
                <a:spcPct val="107000"/>
              </a:lnSpc>
              <a:buNone/>
            </a:pP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endParaRPr lang="en-IN" dirty="0"/>
          </a:p>
        </p:txBody>
      </p:sp>
    </p:spTree>
    <p:extLst>
      <p:ext uri="{BB962C8B-B14F-4D97-AF65-F5344CB8AC3E}">
        <p14:creationId xmlns:p14="http://schemas.microsoft.com/office/powerpoint/2010/main" val="708441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Contd</a:t>
            </a:r>
            <a:r>
              <a:rPr lang="en-US" sz="3200" dirty="0"/>
              <a:t>…</a:t>
            </a:r>
            <a:r>
              <a:rPr lang="en-US" dirty="0" smtClean="0"/>
              <a:t> </a:t>
            </a:r>
            <a:endParaRPr lang="en-IN" dirty="0"/>
          </a:p>
        </p:txBody>
      </p:sp>
      <p:sp>
        <p:nvSpPr>
          <p:cNvPr id="3" name="Content Placeholder 2"/>
          <p:cNvSpPr>
            <a:spLocks noGrp="1"/>
          </p:cNvSpPr>
          <p:nvPr>
            <p:ph idx="1"/>
          </p:nvPr>
        </p:nvSpPr>
        <p:spPr>
          <a:xfrm>
            <a:off x="609598" y="1488613"/>
            <a:ext cx="6347714" cy="4378787"/>
          </a:xfrm>
        </p:spPr>
        <p:txBody>
          <a:bodyPr>
            <a:normAutofit/>
          </a:bodyPr>
          <a:lstStyle/>
          <a:p>
            <a:pPr algn="just">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On the other hand, to speak to the gluttonous upsides of the customer, the e-store should consolidate components that would offer worth to the joy looking for conduct of clients; for instance: experience, satisfaction, job shopping and so forth</a:t>
            </a:r>
          </a:p>
          <a:p>
            <a:pPr algn="just">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Both the utilitarian and decadent qualities prompted consumer loyalty and extensively animate their repurchase aim, prompting reliability.</a:t>
            </a:r>
          </a:p>
          <a:p>
            <a:pPr marL="0" lvl="0" indent="0" algn="just">
              <a:buNone/>
            </a:pPr>
            <a:endParaRPr lang="en-IN" dirty="0"/>
          </a:p>
        </p:txBody>
      </p:sp>
    </p:spTree>
    <p:extLst>
      <p:ext uri="{BB962C8B-B14F-4D97-AF65-F5344CB8AC3E}">
        <p14:creationId xmlns:p14="http://schemas.microsoft.com/office/powerpoint/2010/main" val="1351063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Problem Statement</a:t>
            </a:r>
            <a:endParaRPr lang="en-IN" sz="3200" dirty="0"/>
          </a:p>
        </p:txBody>
      </p:sp>
      <p:sp>
        <p:nvSpPr>
          <p:cNvPr id="3" name="Content Placeholder 2"/>
          <p:cNvSpPr>
            <a:spLocks noGrp="1"/>
          </p:cNvSpPr>
          <p:nvPr>
            <p:ph idx="1"/>
          </p:nvPr>
        </p:nvSpPr>
        <p:spPr>
          <a:xfrm>
            <a:off x="1942415" y="1600200"/>
            <a:ext cx="6591985" cy="4648200"/>
          </a:xfrm>
        </p:spPr>
        <p:txBody>
          <a:bodyPr anchor="t">
            <a:normAutofit fontScale="85000" lnSpcReduction="20000"/>
          </a:bodyPr>
          <a:lstStyle/>
          <a:p>
            <a:pPr lvl="0" algn="just"/>
            <a:r>
              <a:rPr lang="en-IN" sz="2100" dirty="0"/>
              <a:t>Customer satisfaction has emerged as one of the most important factors that guarantee the success of online store; it has been posited as a key stimulant of purchase, repurchase intentions and customer loyalty</a:t>
            </a:r>
            <a:r>
              <a:rPr lang="en-IN" sz="2100" dirty="0" smtClean="0"/>
              <a:t>.</a:t>
            </a:r>
          </a:p>
          <a:p>
            <a:pPr lvl="0" algn="just"/>
            <a:r>
              <a:rPr lang="en-IN" sz="2200" dirty="0"/>
              <a:t>Five major factors that contributed to the success of an e-commerce store have been identified as: service quality, system quality, information quality, trust and net </a:t>
            </a:r>
            <a:r>
              <a:rPr lang="en-IN" sz="2200" dirty="0" smtClean="0"/>
              <a:t>benefit.</a:t>
            </a:r>
          </a:p>
          <a:p>
            <a:pPr lvl="0" algn="just"/>
            <a:r>
              <a:rPr lang="en-IN" sz="2200" dirty="0"/>
              <a:t>The research furthermore investigated the factors that influence the online customers repeat purchase intention. The combination of both utilitarian value and hedonistic values are needed to affect the repeat purchase intention (loyalty) positively. </a:t>
            </a:r>
            <a:endParaRPr lang="en-IN" sz="2200" dirty="0" smtClean="0"/>
          </a:p>
          <a:p>
            <a:pPr lvl="0" algn="just"/>
            <a:r>
              <a:rPr lang="en-IN" sz="2100" dirty="0" smtClean="0"/>
              <a:t>Hence</a:t>
            </a:r>
            <a:r>
              <a:rPr lang="en-IN" sz="2100" dirty="0"/>
              <a:t>, there is requirement of research on the dynamics of the Indian online retail industry and coming out with the models for successful development of this industry.</a:t>
            </a:r>
          </a:p>
        </p:txBody>
      </p:sp>
    </p:spTree>
    <p:extLst>
      <p:ext uri="{BB962C8B-B14F-4D97-AF65-F5344CB8AC3E}">
        <p14:creationId xmlns:p14="http://schemas.microsoft.com/office/powerpoint/2010/main" val="1786363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155" y="2946006"/>
            <a:ext cx="5334000" cy="1107996"/>
          </a:xfrm>
          <a:prstGeom prst="rect">
            <a:avLst/>
          </a:prstGeom>
          <a:noFill/>
        </p:spPr>
        <p:txBody>
          <a:bodyPr wrap="square" rtlCol="0" anchor="ctr">
            <a:spAutoFit/>
          </a:bodyPr>
          <a:lstStyle/>
          <a:p>
            <a:pPr algn="ctr"/>
            <a:r>
              <a:rPr lang="en-US" sz="6600"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3535642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Contd…</a:t>
            </a:r>
            <a:endParaRPr lang="en-IN" sz="3200" dirty="0"/>
          </a:p>
        </p:txBody>
      </p:sp>
      <p:sp>
        <p:nvSpPr>
          <p:cNvPr id="3" name="Content Placeholder 2"/>
          <p:cNvSpPr>
            <a:spLocks noGrp="1"/>
          </p:cNvSpPr>
          <p:nvPr>
            <p:ph idx="1"/>
          </p:nvPr>
        </p:nvSpPr>
        <p:spPr/>
        <p:txBody>
          <a:bodyPr>
            <a:normAutofit/>
          </a:bodyPr>
          <a:lstStyle/>
          <a:p>
            <a:pPr algn="just"/>
            <a:r>
              <a:rPr lang="en-IN" sz="1900" dirty="0" smtClean="0"/>
              <a:t>In </a:t>
            </a:r>
            <a:r>
              <a:rPr lang="en-IN" sz="1900" dirty="0"/>
              <a:t>this project, we have</a:t>
            </a:r>
            <a:r>
              <a:rPr lang="en-US" sz="1900" dirty="0"/>
              <a:t> dataset of customer activation and retention. </a:t>
            </a:r>
            <a:r>
              <a:rPr lang="en-IN" sz="1900" dirty="0"/>
              <a:t>The primary objective of this study is to propose and analyse the online retail success model with emphasis on proving values to the customers. </a:t>
            </a:r>
          </a:p>
          <a:p>
            <a:pPr algn="just"/>
            <a:r>
              <a:rPr lang="en-IN" sz="1900" dirty="0"/>
              <a:t>Results indicate the e-retail success factors, which are very much critical for customer satisfaction</a:t>
            </a:r>
            <a:r>
              <a:rPr lang="en-IN" sz="2400" dirty="0"/>
              <a:t>.</a:t>
            </a:r>
            <a:endParaRPr lang="en-US" sz="2400" dirty="0"/>
          </a:p>
          <a:p>
            <a:pPr algn="just"/>
            <a:endParaRPr lang="en-IN" sz="3200" dirty="0"/>
          </a:p>
        </p:txBody>
      </p:sp>
    </p:spTree>
    <p:extLst>
      <p:ext uri="{BB962C8B-B14F-4D97-AF65-F5344CB8AC3E}">
        <p14:creationId xmlns:p14="http://schemas.microsoft.com/office/powerpoint/2010/main" val="2369688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sources and formats</a:t>
            </a:r>
            <a:endParaRPr lang="en-IN" sz="3200" dirty="0"/>
          </a:p>
        </p:txBody>
      </p:sp>
      <p:sp>
        <p:nvSpPr>
          <p:cNvPr id="3" name="Content Placeholder 2"/>
          <p:cNvSpPr>
            <a:spLocks noGrp="1"/>
          </p:cNvSpPr>
          <p:nvPr>
            <p:ph idx="1"/>
          </p:nvPr>
        </p:nvSpPr>
        <p:spPr/>
        <p:txBody>
          <a:bodyPr anchor="t"/>
          <a:lstStyle/>
          <a:p>
            <a:pPr algn="just"/>
            <a:r>
              <a:rPr lang="en-IN" sz="1900" dirty="0"/>
              <a:t>The data is collected from the Indian online shoppers.</a:t>
            </a:r>
          </a:p>
          <a:p>
            <a:pPr lvl="0" algn="just"/>
            <a:r>
              <a:rPr lang="en-IN" sz="1900" dirty="0" smtClean="0"/>
              <a:t>The </a:t>
            </a:r>
            <a:r>
              <a:rPr lang="en-IN" sz="1900" dirty="0"/>
              <a:t>work has focused upon customer satisfaction and purchase decisions. </a:t>
            </a:r>
          </a:p>
          <a:p>
            <a:pPr lvl="0" algn="just"/>
            <a:r>
              <a:rPr lang="en-IN" sz="1900" dirty="0"/>
              <a:t>This data set contains 269 records and 71 variables. All the variables are related to customers shopping feedback.</a:t>
            </a:r>
          </a:p>
          <a:p>
            <a:pPr marL="0" indent="0">
              <a:buNone/>
            </a:pPr>
            <a:endParaRPr lang="en-IN" dirty="0"/>
          </a:p>
        </p:txBody>
      </p:sp>
    </p:spTree>
    <p:extLst>
      <p:ext uri="{BB962C8B-B14F-4D97-AF65-F5344CB8AC3E}">
        <p14:creationId xmlns:p14="http://schemas.microsoft.com/office/powerpoint/2010/main" val="1119183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Problem Solving Approaches</a:t>
            </a:r>
            <a:endParaRPr lang="en-IN" sz="3200" dirty="0"/>
          </a:p>
        </p:txBody>
      </p:sp>
      <p:sp>
        <p:nvSpPr>
          <p:cNvPr id="3" name="Content Placeholder 2"/>
          <p:cNvSpPr>
            <a:spLocks noGrp="1"/>
          </p:cNvSpPr>
          <p:nvPr>
            <p:ph idx="1"/>
          </p:nvPr>
        </p:nvSpPr>
        <p:spPr/>
        <p:txBody>
          <a:bodyPr/>
          <a:lstStyle/>
          <a:p>
            <a:pPr algn="just"/>
            <a:r>
              <a:rPr lang="en-US" sz="2100" dirty="0"/>
              <a:t>Below is the method that we use in solve the issue and make the best model:</a:t>
            </a:r>
          </a:p>
          <a:p>
            <a:pPr marL="514350" lvl="0" indent="-514350">
              <a:buAutoNum type="arabicPeriod"/>
            </a:pPr>
            <a:r>
              <a:rPr lang="en-IN" sz="2100" dirty="0"/>
              <a:t>Data preparation</a:t>
            </a:r>
          </a:p>
          <a:p>
            <a:pPr marL="514350" lvl="0" indent="-514350">
              <a:buAutoNum type="arabicPeriod"/>
            </a:pPr>
            <a:r>
              <a:rPr lang="en-IN" sz="2100" dirty="0"/>
              <a:t>Data cleaning</a:t>
            </a:r>
          </a:p>
          <a:p>
            <a:pPr marL="514350" lvl="0" indent="-514350">
              <a:buAutoNum type="arabicPeriod"/>
            </a:pPr>
            <a:r>
              <a:rPr lang="en-IN" sz="2100" dirty="0"/>
              <a:t>Data analysis</a:t>
            </a:r>
          </a:p>
          <a:p>
            <a:pPr marL="514350" lvl="0" indent="-514350">
              <a:buAutoNum type="arabicPeriod"/>
            </a:pPr>
            <a:r>
              <a:rPr lang="en-IN" sz="2100" dirty="0"/>
              <a:t>Conclusion</a:t>
            </a:r>
          </a:p>
          <a:p>
            <a:pPr marL="0" indent="0">
              <a:buNone/>
            </a:pPr>
            <a:endParaRPr lang="en-IN" dirty="0"/>
          </a:p>
          <a:p>
            <a:endParaRPr lang="en-IN" dirty="0"/>
          </a:p>
        </p:txBody>
      </p:sp>
    </p:spTree>
    <p:extLst>
      <p:ext uri="{BB962C8B-B14F-4D97-AF65-F5344CB8AC3E}">
        <p14:creationId xmlns:p14="http://schemas.microsoft.com/office/powerpoint/2010/main" val="506424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preparation and cleaning</a:t>
            </a:r>
            <a:endParaRPr lang="en-IN" sz="3200" dirty="0"/>
          </a:p>
        </p:txBody>
      </p:sp>
      <p:sp>
        <p:nvSpPr>
          <p:cNvPr id="3" name="Content Placeholder 2"/>
          <p:cNvSpPr>
            <a:spLocks noGrp="1"/>
          </p:cNvSpPr>
          <p:nvPr>
            <p:ph idx="1"/>
          </p:nvPr>
        </p:nvSpPr>
        <p:spPr/>
        <p:txBody>
          <a:bodyPr>
            <a:normAutofit/>
          </a:bodyPr>
          <a:lstStyle/>
          <a:p>
            <a:pPr algn="just"/>
            <a:r>
              <a:rPr lang="en-IN" sz="2100" dirty="0"/>
              <a:t>For cleaning or pre-processing the data we use some techniques which are described below:</a:t>
            </a:r>
          </a:p>
          <a:p>
            <a:pPr lvl="0" algn="just"/>
            <a:r>
              <a:rPr lang="en-IN" sz="2100" dirty="0"/>
              <a:t>We check null values and negative values present in the data, but there is no null value and negative value found in the dataset.</a:t>
            </a:r>
          </a:p>
        </p:txBody>
      </p:sp>
    </p:spTree>
    <p:extLst>
      <p:ext uri="{BB962C8B-B14F-4D97-AF65-F5344CB8AC3E}">
        <p14:creationId xmlns:p14="http://schemas.microsoft.com/office/powerpoint/2010/main" val="4146392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Assumptions used</a:t>
            </a:r>
            <a:endParaRPr lang="en-IN" sz="3200" dirty="0"/>
          </a:p>
        </p:txBody>
      </p:sp>
      <p:sp>
        <p:nvSpPr>
          <p:cNvPr id="3" name="Content Placeholder 2"/>
          <p:cNvSpPr>
            <a:spLocks noGrp="1"/>
          </p:cNvSpPr>
          <p:nvPr>
            <p:ph idx="1"/>
          </p:nvPr>
        </p:nvSpPr>
        <p:spPr/>
        <p:txBody>
          <a:bodyPr/>
          <a:lstStyle/>
          <a:p>
            <a:pPr marL="0" lvl="0" indent="0" algn="just">
              <a:buNone/>
            </a:pPr>
            <a:r>
              <a:rPr lang="en-IN" sz="2100" b="1" dirty="0" smtClean="0"/>
              <a:t>Following </a:t>
            </a:r>
            <a:r>
              <a:rPr lang="en-IN" sz="2100" b="1" dirty="0" smtClean="0"/>
              <a:t>model is </a:t>
            </a:r>
            <a:r>
              <a:rPr lang="en-IN" sz="2100" b="1" dirty="0"/>
              <a:t>used for the analysis-</a:t>
            </a:r>
          </a:p>
          <a:p>
            <a:pPr marL="0" lvl="0" indent="0" algn="just">
              <a:buNone/>
            </a:pPr>
            <a:r>
              <a:rPr lang="en-IN" sz="2100" b="1" dirty="0"/>
              <a:t>Customers Retention model: </a:t>
            </a:r>
            <a:r>
              <a:rPr lang="en-IN" sz="2100" dirty="0"/>
              <a:t>This model includes two values hedonic values and utilitarian values. Based on hedonic and utilitarian values we conclude customer’s retention model or customers purchase intention. </a:t>
            </a:r>
          </a:p>
          <a:p>
            <a:pPr marL="0" indent="0">
              <a:buNone/>
            </a:pPr>
            <a:endParaRPr lang="en-IN" dirty="0"/>
          </a:p>
        </p:txBody>
      </p:sp>
    </p:spTree>
    <p:extLst>
      <p:ext uri="{BB962C8B-B14F-4D97-AF65-F5344CB8AC3E}">
        <p14:creationId xmlns:p14="http://schemas.microsoft.com/office/powerpoint/2010/main" val="863006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lstStyle/>
          <a:p>
            <a:r>
              <a:rPr lang="en-US" sz="3200" dirty="0"/>
              <a:t>Contd…</a:t>
            </a:r>
            <a:endParaRPr lang="en-IN" sz="3200" dirty="0"/>
          </a:p>
        </p:txBody>
      </p:sp>
      <p:pic>
        <p:nvPicPr>
          <p:cNvPr id="3" name="Picture 2"/>
          <p:cNvPicPr/>
          <p:nvPr/>
        </p:nvPicPr>
        <p:blipFill>
          <a:blip r:embed="rId2"/>
          <a:stretch>
            <a:fillRect/>
          </a:stretch>
        </p:blipFill>
        <p:spPr>
          <a:xfrm>
            <a:off x="609600" y="990599"/>
            <a:ext cx="8001000" cy="5121393"/>
          </a:xfrm>
          <a:prstGeom prst="rect">
            <a:avLst/>
          </a:prstGeom>
        </p:spPr>
      </p:pic>
      <p:sp>
        <p:nvSpPr>
          <p:cNvPr id="4" name="Rectangle 3"/>
          <p:cNvSpPr/>
          <p:nvPr/>
        </p:nvSpPr>
        <p:spPr>
          <a:xfrm>
            <a:off x="3198955" y="6111993"/>
            <a:ext cx="3387787" cy="430887"/>
          </a:xfrm>
          <a:prstGeom prst="rect">
            <a:avLst/>
          </a:prstGeom>
        </p:spPr>
        <p:txBody>
          <a:bodyPr wrap="none">
            <a:spAutoFit/>
          </a:bodyPr>
          <a:lstStyle/>
          <a:p>
            <a:r>
              <a:rPr lang="en-IN" sz="2200" b="1" dirty="0"/>
              <a:t>Customers retention model</a:t>
            </a:r>
            <a:endParaRPr lang="en-IN" sz="2200" dirty="0"/>
          </a:p>
        </p:txBody>
      </p:sp>
    </p:spTree>
    <p:extLst>
      <p:ext uri="{BB962C8B-B14F-4D97-AF65-F5344CB8AC3E}">
        <p14:creationId xmlns:p14="http://schemas.microsoft.com/office/powerpoint/2010/main" val="252209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chor="ctr">
            <a:noAutofit/>
          </a:bodyPr>
          <a:lstStyle/>
          <a:p>
            <a:pPr algn="ctr"/>
            <a:r>
              <a:rPr lang="en-US" sz="3200" b="0" dirty="0"/>
              <a:t>Data Analysis</a:t>
            </a:r>
            <a:endParaRPr lang="en-IN" sz="3200" b="0" dirty="0"/>
          </a:p>
        </p:txBody>
      </p:sp>
      <p:pic>
        <p:nvPicPr>
          <p:cNvPr id="6" name="Content Placeholder 5">
            <a:extLst>
              <a:ext uri="{FF2B5EF4-FFF2-40B4-BE49-F238E27FC236}">
                <a16:creationId xmlns:a16="http://schemas.microsoft.com/office/drawing/2014/main" id="{6B188BDF-8E57-42E5-98B1-67007C09EF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47203" y="2411622"/>
            <a:ext cx="3383443" cy="1483893"/>
          </a:xfrm>
        </p:spPr>
      </p:pic>
      <p:sp>
        <p:nvSpPr>
          <p:cNvPr id="15" name="Text Placeholder 14"/>
          <p:cNvSpPr>
            <a:spLocks noGrp="1"/>
          </p:cNvSpPr>
          <p:nvPr>
            <p:ph type="body" sz="half" idx="2"/>
          </p:nvPr>
        </p:nvSpPr>
        <p:spPr>
          <a:xfrm>
            <a:off x="457200" y="914400"/>
            <a:ext cx="3886200" cy="5211763"/>
          </a:xfrm>
        </p:spPr>
        <p:txBody>
          <a:bodyPr anchor="ctr"/>
          <a:lstStyle/>
          <a:p>
            <a:pPr algn="just"/>
            <a:r>
              <a:rPr lang="en-IN" sz="2000" dirty="0"/>
              <a:t>Gender of the respondent showed that number of the female is higher than number of male. </a:t>
            </a:r>
            <a:endParaRPr lang="en-IN" dirty="0"/>
          </a:p>
        </p:txBody>
      </p:sp>
    </p:spTree>
    <p:extLst>
      <p:ext uri="{BB962C8B-B14F-4D97-AF65-F5344CB8AC3E}">
        <p14:creationId xmlns:p14="http://schemas.microsoft.com/office/powerpoint/2010/main" val="797337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476</TotalTime>
  <Words>1070</Words>
  <Application>Microsoft Office PowerPoint</Application>
  <PresentationFormat>On-screen Show (4:3)</PresentationFormat>
  <Paragraphs>61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Wisp</vt:lpstr>
      <vt:lpstr>Customer Activation and Retention Project</vt:lpstr>
      <vt:lpstr>Problem Statement</vt:lpstr>
      <vt:lpstr>Contd…</vt:lpstr>
      <vt:lpstr>Data sources and formats</vt:lpstr>
      <vt:lpstr>Problem Solving Approaches</vt:lpstr>
      <vt:lpstr>Data preparation and cleaning</vt:lpstr>
      <vt:lpstr>Assumptions used</vt:lpstr>
      <vt:lpstr>Contd…</vt:lpstr>
      <vt:lpstr>Data Analysis</vt:lpstr>
      <vt:lpstr>Contd…</vt:lpstr>
      <vt:lpstr>Contd…</vt:lpstr>
      <vt:lpstr>Contd…</vt:lpstr>
      <vt:lpstr>Contd…</vt:lpstr>
      <vt:lpstr>Contd…</vt:lpstr>
      <vt:lpstr>Contd…</vt:lpstr>
      <vt:lpstr>Contd…</vt:lpstr>
      <vt:lpstr>Contd…</vt:lpstr>
      <vt:lpstr>Conclusion </vt:lpstr>
      <vt:lpstr>Contd…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Activation and Retention Project</dc:title>
  <dc:creator>pc</dc:creator>
  <cp:lastModifiedBy>Gamya</cp:lastModifiedBy>
  <cp:revision>28</cp:revision>
  <dcterms:created xsi:type="dcterms:W3CDTF">2021-05-20T14:08:31Z</dcterms:created>
  <dcterms:modified xsi:type="dcterms:W3CDTF">2022-01-18T15:23:33Z</dcterms:modified>
</cp:coreProperties>
</file>