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42672675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42672675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42672675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42672675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42672675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42672675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42672675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42672675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42672675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42672675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4267267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42672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8d264dbe8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8d264dbe8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8d264dbe8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8d264dbe8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8d264dbe8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8d264dbe8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8d264dbe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8d264dbe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8d264dbe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8d264dbe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8d264dbe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8d264dbe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8d264dbe8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8d264dbe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8d264dbe8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8d264dbe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8d264dbe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8d264dbe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8d264dbe8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8d264dbe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8d264dbe8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8d264dbe8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8d264dbe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8d264dbe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088200"/>
            <a:ext cx="8118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Depression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09200" y="3705475"/>
            <a:ext cx="81186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Submitted By : Vidushi Gandhi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Rollno :20-CSE-58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University Roll no : 20015004058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Semester : 6</a:t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2191100" y="294405"/>
            <a:ext cx="65928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900"/>
              <a:t>Echelon Institute of Technology</a:t>
            </a:r>
            <a:endParaRPr sz="29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25" y="669255"/>
            <a:ext cx="1743000" cy="5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512700" y="526918"/>
            <a:ext cx="8118600" cy="9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</a:rPr>
              <a:t>Screenshots</a:t>
            </a:r>
            <a:endParaRPr b="1" sz="4800">
              <a:solidFill>
                <a:schemeClr val="lt1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600" y="1638125"/>
            <a:ext cx="7187851" cy="30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512700" y="526918"/>
            <a:ext cx="8118600" cy="9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</a:rPr>
              <a:t>Screenshots</a:t>
            </a:r>
            <a:endParaRPr b="1" sz="4800">
              <a:solidFill>
                <a:schemeClr val="lt1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996" y="1575085"/>
            <a:ext cx="65627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512700" y="526918"/>
            <a:ext cx="8118600" cy="9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</a:rPr>
              <a:t>Screenshots</a:t>
            </a:r>
            <a:endParaRPr b="1" sz="4800">
              <a:solidFill>
                <a:schemeClr val="lt1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50" y="1701150"/>
            <a:ext cx="6998625" cy="292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512700" y="526918"/>
            <a:ext cx="8118600" cy="9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</a:rPr>
              <a:t>Screenshots</a:t>
            </a:r>
            <a:endParaRPr b="1" sz="4800">
              <a:solidFill>
                <a:schemeClr val="lt1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5087"/>
          <a:stretch/>
        </p:blipFill>
        <p:spPr>
          <a:xfrm>
            <a:off x="1097900" y="1638125"/>
            <a:ext cx="6730800" cy="25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512700" y="526918"/>
            <a:ext cx="8118600" cy="9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</a:rPr>
              <a:t>Screenshots</a:t>
            </a:r>
            <a:endParaRPr b="1" sz="4800">
              <a:solidFill>
                <a:schemeClr val="lt1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690407"/>
            <a:ext cx="51149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512700" y="526918"/>
            <a:ext cx="8118600" cy="9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</a:rPr>
              <a:t>Screenshots</a:t>
            </a:r>
            <a:endParaRPr b="1" sz="4800">
              <a:solidFill>
                <a:schemeClr val="lt1"/>
              </a:solidFill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25" y="1541875"/>
            <a:ext cx="5353625" cy="3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512700" y="220151"/>
            <a:ext cx="8118600" cy="9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</a:rPr>
              <a:t>Screenshots</a:t>
            </a:r>
            <a:endParaRPr b="1" sz="4800">
              <a:solidFill>
                <a:schemeClr val="lt1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50" y="1203850"/>
            <a:ext cx="6063125" cy="37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512700" y="390800"/>
            <a:ext cx="8118600" cy="10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100"/>
              <a:t>Conclusion &amp; </a:t>
            </a:r>
            <a:r>
              <a:rPr lang="en-GB" sz="5100"/>
              <a:t>Future</a:t>
            </a:r>
            <a:r>
              <a:rPr lang="en-GB" sz="5100"/>
              <a:t> Scope</a:t>
            </a:r>
            <a:endParaRPr sz="5100"/>
          </a:p>
        </p:txBody>
      </p:sp>
      <p:sp>
        <p:nvSpPr>
          <p:cNvPr id="178" name="Google Shape;178;p29"/>
          <p:cNvSpPr txBox="1"/>
          <p:nvPr/>
        </p:nvSpPr>
        <p:spPr>
          <a:xfrm>
            <a:off x="819425" y="1550625"/>
            <a:ext cx="72489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objective of this project was to detect Depression using sentiment Analysis. </a:t>
            </a:r>
            <a:endParaRPr sz="15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8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this purpose, a dataset was collected from the Kaggle . It was pre-processed and clean to prepare it for further use. Then the dataset was split into 80%-20% partitions for Training and Testing respectively. Further, popular ML algorithms, Naive Bayes . The results obtained after experiments show that the Naive Bayes technique resulted in a classification accuracy of more than 84%. </a:t>
            </a:r>
            <a:endParaRPr sz="15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8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8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 a future work in this research, other Machine Learning techniques and Deep Learning techniques can be applied for better prediction accuracy. Moreover, a dataset consisting of many instances can be collected and used for performing experiments.</a:t>
            </a:r>
            <a:endParaRPr sz="15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265500" y="327075"/>
            <a:ext cx="40452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subTitle"/>
          </p:nvPr>
        </p:nvSpPr>
        <p:spPr>
          <a:xfrm>
            <a:off x="265500" y="1236000"/>
            <a:ext cx="42462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Orabi, A. H., Buddhitha, P., Orabi, M. H., &amp; Inkpen, D. (2018, June). Deep learning for depression detection of twitter users. In Proceedings of the fifth workshop on computational linguistics and clinical psychology: from keyboard to clinic (pp. 88-97).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Islam, M. R., Kabir, M. A., Ahmed, A., Kamal, A. R. M., Wang, H., &amp; Ulhaq, A. (2018). Depression detection from social network data using machine learning techniques. Health information science and systems, 6, 1-12.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Chiong, R., Budhi, G. S., Dhakal, S., &amp; Chiong, F. (2021). A textual-based featuring approach for depression detection using machine learning classifiers and social media texts. Computers in Biology and Medicine, 135, 104499.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0"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575" y="406685"/>
            <a:ext cx="4173026" cy="39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854050" y="1763675"/>
            <a:ext cx="7466700" cy="16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900"/>
              <a:t>Thank You</a:t>
            </a:r>
            <a:endParaRPr sz="8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4329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42350" y="1171600"/>
            <a:ext cx="4329600" cy="30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72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7200">
                <a:latin typeface="Times New Roman"/>
                <a:ea typeface="Times New Roman"/>
                <a:cs typeface="Times New Roman"/>
                <a:sym typeface="Times New Roman"/>
              </a:rPr>
              <a:t>Technology Used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7200">
                <a:latin typeface="Times New Roman"/>
                <a:ea typeface="Times New Roman"/>
                <a:cs typeface="Times New Roman"/>
                <a:sym typeface="Times New Roman"/>
              </a:rPr>
              <a:t>Hardware and Software Requirements 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7200">
                <a:latin typeface="Times New Roman"/>
                <a:ea typeface="Times New Roman"/>
                <a:cs typeface="Times New Roman"/>
                <a:sym typeface="Times New Roman"/>
              </a:rPr>
              <a:t>Python Library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7200">
                <a:latin typeface="Times New Roman"/>
                <a:ea typeface="Times New Roman"/>
                <a:cs typeface="Times New Roman"/>
                <a:sym typeface="Times New Roman"/>
              </a:rPr>
              <a:t>WorkFlow Diagram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7200">
                <a:latin typeface="Times New Roman"/>
                <a:ea typeface="Times New Roman"/>
                <a:cs typeface="Times New Roman"/>
                <a:sym typeface="Times New Roman"/>
              </a:rPr>
              <a:t>Benefits 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7200"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7200">
                <a:latin typeface="Times New Roman"/>
                <a:ea typeface="Times New Roman"/>
                <a:cs typeface="Times New Roman"/>
                <a:sym typeface="Times New Roman"/>
              </a:rPr>
              <a:t>Conclusion &amp; Future Scope 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7200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72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50" y="734975"/>
            <a:ext cx="4267250" cy="371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804325"/>
            <a:ext cx="4045200" cy="10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1983275"/>
            <a:ext cx="4045200" cy="22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Depression (major depressive disorder) is a common and serious medical illness that negatively affects how you feel, the way you think and how you act. Fortunately, it is also treatable. Depression causes feelings of sadness and/or a loss of interest in activities you once enjoyed. It can lead to a variety of emotional and physical problems and can decrease your ability to function at work and at home.</a:t>
            </a:r>
            <a:endParaRPr sz="14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900" y="434450"/>
            <a:ext cx="4138349" cy="37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00175" y="1393799"/>
            <a:ext cx="4045200" cy="23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Technology Used</a:t>
            </a:r>
            <a:endParaRPr sz="60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845" y="1599595"/>
            <a:ext cx="3464175" cy="17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5732100" cy="1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300">
                <a:solidFill>
                  <a:schemeClr val="lt2"/>
                </a:solidFill>
              </a:rPr>
              <a:t>Hardware and Software Requirements</a:t>
            </a:r>
            <a:endParaRPr sz="3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899000"/>
            <a:ext cx="3654600" cy="26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•At least Windows 10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•64-bit operating system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•Jupyter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•</a:t>
            </a:r>
            <a:r>
              <a:rPr lang="en-GB" sz="2100"/>
              <a:t>Internet Connectivity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481" y="1025690"/>
            <a:ext cx="4527604" cy="3421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90250" y="451893"/>
            <a:ext cx="7772700" cy="8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Python Library </a:t>
            </a:r>
            <a:endParaRPr sz="7200"/>
          </a:p>
        </p:txBody>
      </p:sp>
      <p:sp>
        <p:nvSpPr>
          <p:cNvPr id="95" name="Google Shape;95;p18"/>
          <p:cNvSpPr txBox="1"/>
          <p:nvPr/>
        </p:nvSpPr>
        <p:spPr>
          <a:xfrm>
            <a:off x="769000" y="1701900"/>
            <a:ext cx="4576200" cy="3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rtl="0" algn="l">
              <a:lnSpc>
                <a:spcPct val="18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   Pandas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89999" rtl="0" algn="l">
              <a:lnSpc>
                <a:spcPct val="18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   NLP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89999" rtl="0" algn="l">
              <a:lnSpc>
                <a:spcPct val="18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   NLTK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89999" rtl="0" algn="l">
              <a:lnSpc>
                <a:spcPct val="18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   Multinomial Naive Bayes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89999" rtl="0" algn="l">
              <a:lnSpc>
                <a:spcPct val="18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   Gaussian Naive Bayes 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89999" rtl="0" algn="l">
              <a:lnSpc>
                <a:spcPct val="18791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   Numpy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653" y="1588025"/>
            <a:ext cx="3682296" cy="330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30825"/>
            <a:ext cx="85206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 Diagram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877857" y="1056027"/>
            <a:ext cx="2272800" cy="444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877857" y="1074624"/>
            <a:ext cx="22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DataSet Collection</a:t>
            </a:r>
            <a:endParaRPr b="1"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877857" y="1693555"/>
            <a:ext cx="2272800" cy="444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877857" y="1712152"/>
            <a:ext cx="24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preprocessing </a:t>
            </a:r>
            <a:endParaRPr b="1"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2909951" y="2365299"/>
            <a:ext cx="2272800" cy="444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909951" y="2383895"/>
            <a:ext cx="22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Partitioning </a:t>
            </a:r>
            <a:endParaRPr b="1"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2925998" y="3048445"/>
            <a:ext cx="2272800" cy="444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925998" y="3067041"/>
            <a:ext cx="22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ML Algorithm</a:t>
            </a:r>
            <a:endParaRPr b="1"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942045" y="3742995"/>
            <a:ext cx="2272800" cy="444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942045" y="3761591"/>
            <a:ext cx="22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Result Analysis</a:t>
            </a:r>
            <a:endParaRPr b="1"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940335" y="4394885"/>
            <a:ext cx="2272800" cy="444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940335" y="4413482"/>
            <a:ext cx="22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Predictions </a:t>
            </a:r>
            <a:endParaRPr b="1"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357047" y="1215702"/>
            <a:ext cx="716400" cy="599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08608" y="1887444"/>
            <a:ext cx="716400" cy="599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371385" y="2559186"/>
            <a:ext cx="716400" cy="599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405189" y="3287948"/>
            <a:ext cx="716400" cy="599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453182" y="4016731"/>
            <a:ext cx="716400" cy="599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52400" y="1278775"/>
            <a:ext cx="83691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Identifying a mental health disorder early can slow its progress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Addressing depression can improve a person’s physical health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 acknowledging the problem, helpful treatments can begin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Anyone can experience depression at any point in life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Social stigma surrounding mental illnesses discourages people from getting help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Mental health conditions like depression can lead to drug and alcohol abuse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Untreated depression can lead to suicide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512700" y="526918"/>
            <a:ext cx="8118600" cy="9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</a:rPr>
              <a:t>Screenshots</a:t>
            </a:r>
            <a:endParaRPr b="1" sz="4800">
              <a:solidFill>
                <a:schemeClr val="lt1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242" y="1450882"/>
            <a:ext cx="63817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