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95" r:id="rId4"/>
    <p:sldId id="270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94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85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9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7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4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8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5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2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BF910B-2E6A-46EB-A28B-D5EAED4D6B30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0913A1-2B5F-44BF-AF3C-393695EE20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9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33705-1106-EF92-E4A6-E9393FBC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Prueba: Data </a:t>
            </a:r>
            <a:r>
              <a:rPr lang="es-ES" dirty="0" err="1"/>
              <a:t>Engineer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58F5B-33A0-EC6E-A418-22AF516EA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Nombre: Victoria Gardella Ruiz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Empresa: </a:t>
            </a:r>
            <a:r>
              <a:rPr lang="es-ES" dirty="0" err="1"/>
              <a:t>Gelt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62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2FDB-4206-B906-A1A8-1EE7C92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de los datos</a:t>
            </a:r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50C4518-1A2A-4D61-BADC-D6E94BED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2148987"/>
            <a:ext cx="10159311" cy="15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2FDB-4206-B906-A1A8-1EE7C92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de los datos</a:t>
            </a:r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50C4518-1A2A-4D61-BADC-D6E94BED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2148987"/>
            <a:ext cx="10159311" cy="1553217"/>
          </a:xfrm>
          <a:prstGeom prst="rect">
            <a:avLst/>
          </a:prstGeom>
        </p:spPr>
      </p:pic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F5D31427-BB66-DAE9-24C7-B9F2FDE07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" y="4159869"/>
            <a:ext cx="10167023" cy="16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3F603-BE58-6EF0-EC2B-86AFDF6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Opcional: </a:t>
            </a:r>
            <a:br>
              <a:rPr lang="es-ES" dirty="0"/>
            </a:br>
            <a:r>
              <a:rPr lang="es-ES" dirty="0"/>
              <a:t>exportación de las tablas limpias.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E9CE19A-28FF-155A-8B6E-82283088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2" y="2150753"/>
            <a:ext cx="10015360" cy="3189248"/>
          </a:xfrm>
        </p:spPr>
      </p:pic>
    </p:spTree>
    <p:extLst>
      <p:ext uri="{BB962C8B-B14F-4D97-AF65-F5344CB8AC3E}">
        <p14:creationId xmlns:p14="http://schemas.microsoft.com/office/powerpoint/2010/main" val="371985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3F603-BE58-6EF0-EC2B-86AFDF6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Opcional: </a:t>
            </a:r>
            <a:br>
              <a:rPr lang="es-ES" dirty="0"/>
            </a:br>
            <a:r>
              <a:rPr lang="es-ES" dirty="0"/>
              <a:t>exportación de las tablas limpias.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E9CE19A-28FF-155A-8B6E-82283088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2" y="2150753"/>
            <a:ext cx="10015360" cy="3189248"/>
          </a:xfr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D5D0D65-C9DB-1DBD-4BD3-57E57D7E22A4}"/>
              </a:ext>
            </a:extLst>
          </p:cNvPr>
          <p:cNvSpPr/>
          <p:nvPr/>
        </p:nvSpPr>
        <p:spPr>
          <a:xfrm>
            <a:off x="1628078" y="2921620"/>
            <a:ext cx="7560527" cy="5910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13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6A4D6-DE43-778D-24DD-95AA7965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9065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0D369-369A-9FC9-67D5-F2EA636F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Base de datos y Tablas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2BEFA90-630D-09DD-2A64-C33EF9B1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1" y="3951245"/>
            <a:ext cx="10526751" cy="2065534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8D3BCB-56F2-22CD-0322-A957CFB51A59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400" dirty="0">
                <a:latin typeface="+mj-lt"/>
              </a:rPr>
              <a:t>Base de datos: 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CREATE DATABASE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Gelt</a:t>
            </a:r>
            <a:endParaRPr lang="es-ES" sz="24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dirty="0">
                <a:latin typeface="+mj-lt"/>
              </a:rPr>
              <a:t>		      </a:t>
            </a:r>
            <a:r>
              <a:rPr lang="es-ES" sz="2400" dirty="0">
                <a:solidFill>
                  <a:srgbClr val="002060"/>
                </a:solidFill>
                <a:latin typeface="+mj-lt"/>
              </a:rPr>
              <a:t>USE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Gelt</a:t>
            </a:r>
            <a:r>
              <a:rPr lang="es-ES" sz="2400" dirty="0">
                <a:latin typeface="+mj-lt"/>
              </a:rPr>
              <a:t>;</a:t>
            </a:r>
            <a:endParaRPr lang="es-ES" sz="2400" dirty="0"/>
          </a:p>
          <a:p>
            <a:r>
              <a:rPr lang="es-ES" sz="2400" dirty="0"/>
              <a:t>Tablas: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708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61A0A-DDE0-84DE-9ABC-9C5DF47A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 de claves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34265A-54C2-0D9C-26D4-60268940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33" y="2296870"/>
            <a:ext cx="10368579" cy="2264260"/>
          </a:xfrm>
        </p:spPr>
      </p:pic>
    </p:spTree>
    <p:extLst>
      <p:ext uri="{BB962C8B-B14F-4D97-AF65-F5344CB8AC3E}">
        <p14:creationId xmlns:p14="http://schemas.microsoft.com/office/powerpoint/2010/main" val="67432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FA38-8A73-0F76-E70B-9F77112D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67346B6-F039-BF87-3293-D7733DAB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61" y="1691322"/>
            <a:ext cx="6501161" cy="4828633"/>
          </a:xfrm>
        </p:spPr>
      </p:pic>
    </p:spTree>
    <p:extLst>
      <p:ext uri="{BB962C8B-B14F-4D97-AF65-F5344CB8AC3E}">
        <p14:creationId xmlns:p14="http://schemas.microsoft.com/office/powerpoint/2010/main" val="273559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2DA18-D6B4-3E76-8E7E-546639D2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4FA19-8ACD-3968-4FA3-36DF7FCB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4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0B3B3-A471-8F47-31DD-0B44DE0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con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ECDFE-A57B-6166-1BA2-28438B04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Bibliotecas: </a:t>
            </a:r>
            <a:r>
              <a:rPr lang="es-ES" dirty="0" err="1"/>
              <a:t>pyodbc</a:t>
            </a:r>
            <a:endParaRPr lang="es-ES" dirty="0"/>
          </a:p>
          <a:p>
            <a:r>
              <a:rPr lang="es-ES" dirty="0"/>
              <a:t>Parámetros: </a:t>
            </a:r>
            <a:r>
              <a:rPr lang="es-ES" dirty="0" err="1"/>
              <a:t>server_data</a:t>
            </a:r>
            <a:r>
              <a:rPr lang="es-ES" dirty="0"/>
              <a:t> (diccionario con el servidor y el nombre de la base de datos), tables (diccionario con las bases de datos almacenadas)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95DBB6E-0D22-183E-7DED-090DA0697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209161"/>
            <a:ext cx="9252065" cy="31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1D93-0808-E31B-2E95-20009F08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 previas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C4F6-2414-FAEE-B648-526A183A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Lenguajes usados:</a:t>
            </a:r>
          </a:p>
          <a:p>
            <a:pPr lvl="1"/>
            <a:r>
              <a:rPr lang="es-ES" sz="2000" dirty="0"/>
              <a:t>Python</a:t>
            </a:r>
          </a:p>
          <a:p>
            <a:pPr lvl="1"/>
            <a:r>
              <a:rPr lang="es-ES" sz="2000" dirty="0"/>
              <a:t>SQL</a:t>
            </a:r>
          </a:p>
          <a:p>
            <a:r>
              <a:rPr lang="es-ES" sz="2000" dirty="0"/>
              <a:t>Los ficheros seleccionados fueron utilizados con los mismos nombres que tenían inicialmente. Se creó una tabla extra para tener una mejor organización de la información.</a:t>
            </a:r>
          </a:p>
          <a:p>
            <a:r>
              <a:rPr lang="es-ES" sz="2000" dirty="0"/>
              <a:t>Se crea el archivo ‘atributos.py’, donde se dejan las tablas con los datos para la carga de los archivos y la conexión al servidor. </a:t>
            </a:r>
          </a:p>
          <a:p>
            <a:r>
              <a:rPr lang="es-ES" sz="2000" dirty="0"/>
              <a:t>Se utilizó Microsoft SQL Server como sistema para gestionar la base de datos.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21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66F3-ADE9-84B3-B3C9-5985900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s-ES" dirty="0"/>
              <a:t>Ingreso de datos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930DA01-F2FE-2559-439A-69B3E2F1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501A1D8-A870-B181-7BF7-408C3AEF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9" y="661484"/>
            <a:ext cx="4441864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66F3-ADE9-84B3-B3C9-5985900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s-ES" dirty="0"/>
              <a:t>Ingreso de datos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930DA01-F2FE-2559-439A-69B3E2F1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err="1"/>
              <a:t>bloques</a:t>
            </a:r>
            <a:r>
              <a:rPr lang="en-US" dirty="0"/>
              <a:t>,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: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501A1D8-A870-B181-7BF7-408C3AEF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9" y="661484"/>
            <a:ext cx="4441864" cy="5535031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AC7B98-91FC-CBCA-E86A-8F4A08009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6" y="3298083"/>
            <a:ext cx="5161065" cy="22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ADF73-8781-C62A-9FB7-825A9D6C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Desconexión del servidor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E9B29A1-18F5-412E-5BC3-49946F03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14" y="3205232"/>
            <a:ext cx="4474251" cy="1054535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10B2D9-02E2-F176-66EC-1E17FFDFB903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93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1B8A0-C8B3-035F-0D90-9C86CCCD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del script de 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428640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Generación de la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Generación de la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bibliotecas</a:t>
            </a:r>
            <a:r>
              <a:rPr lang="en-US" dirty="0"/>
              <a:t>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218135" y="677863"/>
            <a:ext cx="2542478" cy="1797707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291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Generación</a:t>
            </a:r>
            <a:r>
              <a:rPr lang="en-US" dirty="0"/>
              <a:t> de un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bibliotecas</a:t>
            </a:r>
            <a:r>
              <a:rPr lang="en-US" dirty="0"/>
              <a:t>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automatización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importación</a:t>
            </a:r>
            <a:r>
              <a:rPr lang="en-US" dirty="0"/>
              <a:t> y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148675" y="2477242"/>
            <a:ext cx="3575187" cy="172676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9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794C-5B34-27A6-F897-2FE976E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Generación</a:t>
            </a:r>
            <a:r>
              <a:rPr lang="en-US" dirty="0"/>
              <a:t> de un pipeline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42C97-38D9-E321-E810-35A19F63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Importación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bibliotecas</a:t>
            </a:r>
            <a:r>
              <a:rPr lang="en-US" dirty="0"/>
              <a:t>. </a:t>
            </a:r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diccionario</a:t>
            </a:r>
            <a:r>
              <a:rPr lang="en-US" dirty="0"/>
              <a:t> ‘</a:t>
            </a:r>
            <a:r>
              <a:rPr lang="en-US" dirty="0" err="1"/>
              <a:t>tablas</a:t>
            </a:r>
            <a:r>
              <a:rPr lang="en-US" dirty="0"/>
              <a:t>’.</a:t>
            </a:r>
          </a:p>
          <a:p>
            <a:r>
              <a:rPr lang="en-US" dirty="0" err="1"/>
              <a:t>Definición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automatización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importación</a:t>
            </a:r>
            <a:r>
              <a:rPr lang="en-US" dirty="0"/>
              <a:t> y </a:t>
            </a:r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conexión</a:t>
            </a:r>
            <a:r>
              <a:rPr lang="en-US" dirty="0"/>
              <a:t> y carga a la base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C3CEFCC4-5DDB-0ECF-3F68-07781DB5B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76" y="661484"/>
            <a:ext cx="4178950" cy="553503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F22532-D7DC-D548-E8AC-7C8AD54E8464}"/>
              </a:ext>
            </a:extLst>
          </p:cNvPr>
          <p:cNvSpPr/>
          <p:nvPr/>
        </p:nvSpPr>
        <p:spPr>
          <a:xfrm>
            <a:off x="6148676" y="4185741"/>
            <a:ext cx="3853968" cy="1345264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15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7F75-4D44-F3CB-0DFA-8F36506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los atributos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E3B725C0-2F24-EF86-84B1-E55E78CB8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66" y="1951463"/>
            <a:ext cx="8033784" cy="1778909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BA6A6C3-1929-4998-5DB8-72AA1CE7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237463"/>
            <a:ext cx="8595360" cy="1942674"/>
          </a:xfrm>
        </p:spPr>
        <p:txBody>
          <a:bodyPr/>
          <a:lstStyle/>
          <a:p>
            <a:r>
              <a:rPr lang="es-ES" dirty="0"/>
              <a:t>Archivos: diccionario con el </a:t>
            </a:r>
            <a:r>
              <a:rPr lang="es-ES" dirty="0" err="1"/>
              <a:t>path</a:t>
            </a:r>
            <a:r>
              <a:rPr lang="es-ES" dirty="0"/>
              <a:t> de donde obtener el archivo .</a:t>
            </a:r>
            <a:r>
              <a:rPr lang="es-ES" dirty="0" err="1"/>
              <a:t>csv</a:t>
            </a:r>
            <a:r>
              <a:rPr lang="es-ES" dirty="0"/>
              <a:t> y el nombre que se le asignará a la tabla (es decir, a la base de datos en Python).</a:t>
            </a:r>
          </a:p>
          <a:p>
            <a:r>
              <a:rPr lang="es-ES" dirty="0" err="1"/>
              <a:t>Server_data</a:t>
            </a:r>
            <a:r>
              <a:rPr lang="es-ES" dirty="0"/>
              <a:t>: contiene el nombre del servidor y la base de datos.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77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1F78-8933-8D40-E61E-039B56A3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1298000"/>
            <a:ext cx="3690425" cy="1363344"/>
          </a:xfrm>
        </p:spPr>
        <p:txBody>
          <a:bodyPr>
            <a:normAutofit/>
          </a:bodyPr>
          <a:lstStyle/>
          <a:p>
            <a:r>
              <a:rPr lang="es-ES" sz="3200"/>
              <a:t>Prueba de Funcionamiento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7C871-6220-9B5C-43CC-D3E37037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983077"/>
            <a:ext cx="3690425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Respuesta </a:t>
            </a:r>
            <a:r>
              <a:rPr lang="en-US" dirty="0" err="1"/>
              <a:t>obtenida</a:t>
            </a:r>
            <a:r>
              <a:rPr lang="en-US" dirty="0"/>
              <a:t> al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archive main.py. 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carpeta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disposicion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desean</a:t>
            </a:r>
            <a:r>
              <a:rPr lang="en-US" dirty="0"/>
              <a:t> </a:t>
            </a:r>
            <a:r>
              <a:rPr lang="en-US" dirty="0" err="1"/>
              <a:t>revisarlos</a:t>
            </a:r>
            <a:r>
              <a:rPr lang="en-US" dirty="0"/>
              <a:t>.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236E5371-5013-CFCF-6F91-F8935D1D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87410"/>
            <a:ext cx="6155736" cy="36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86E73-0130-CEE4-304D-F9C92718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A84C673-BC1A-1ABF-2D59-F4563A1B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72" y="1994904"/>
            <a:ext cx="4534255" cy="1986079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6FE9E12-2B23-E15D-5DB4-F620FCA76ADF}"/>
              </a:ext>
            </a:extLst>
          </p:cNvPr>
          <p:cNvSpPr txBox="1">
            <a:spLocks/>
          </p:cNvSpPr>
          <p:nvPr/>
        </p:nvSpPr>
        <p:spPr>
          <a:xfrm>
            <a:off x="1261872" y="4382424"/>
            <a:ext cx="8595360" cy="206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generaron cuatro archivos .</a:t>
            </a:r>
            <a:r>
              <a:rPr lang="es-ES" dirty="0" err="1"/>
              <a:t>py</a:t>
            </a:r>
            <a:r>
              <a:rPr lang="es-ES" dirty="0"/>
              <a:t> que contienen el script: atributos, funciones, </a:t>
            </a:r>
            <a:r>
              <a:rPr lang="es-ES" dirty="0" err="1"/>
              <a:t>sql_queries</a:t>
            </a:r>
            <a:r>
              <a:rPr lang="es-ES" dirty="0"/>
              <a:t> y </a:t>
            </a:r>
            <a:r>
              <a:rPr lang="es-ES" dirty="0" err="1"/>
              <a:t>main</a:t>
            </a:r>
            <a:r>
              <a:rPr lang="es-ES" dirty="0"/>
              <a:t>. Cada uno contiene una parte del pipeline final, de forma de mantener todo ordenado y fácilmente accesible.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159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05D7-AC8B-F90D-EAF3-DF827B83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extra: análisis de datos</a:t>
            </a:r>
          </a:p>
        </p:txBody>
      </p:sp>
    </p:spTree>
    <p:extLst>
      <p:ext uri="{BB962C8B-B14F-4D97-AF65-F5344CB8AC3E}">
        <p14:creationId xmlns:p14="http://schemas.microsoft.com/office/powerpoint/2010/main" val="5130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F8191-610C-FBCE-4135-9588B944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y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A2529-9732-C125-1C9D-912924D7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Cuál es el ranking de supermercados más frecuentes?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22D906C-27F5-7CA5-0832-FE43AC14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63" y="2457699"/>
            <a:ext cx="4233673" cy="37224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26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F8191-610C-FBCE-4135-9588B944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y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A2529-9732-C125-1C9D-912924D7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Cual es la canasta básica?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F4226F74-0D63-E396-F9C0-A219E1E0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03" y="2336877"/>
            <a:ext cx="4812794" cy="38432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311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F8191-610C-FBCE-4135-9588B944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Queries</a:t>
            </a:r>
            <a:r>
              <a:rPr lang="es-ES" dirty="0"/>
              <a:t> y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A2529-9732-C125-1C9D-912924D7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Cuál es el método de pago favorito por rango de edad?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B1AB34FA-AF11-65BE-0D67-199DF5D1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4" y="2652521"/>
            <a:ext cx="5254371" cy="25352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287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1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9F22C-FA05-61A3-1CCB-3567A618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6410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4CC32-138E-33C8-987D-3B0CD4EF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185BADC-63C5-2716-B1EB-DEF763CD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32" y="4622599"/>
            <a:ext cx="6140638" cy="1557538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D82559-AED9-CA79-9923-F1F7E8FB5FE0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latin typeface="+mj-lt"/>
              </a:rPr>
              <a:t>Carga:</a:t>
            </a:r>
          </a:p>
          <a:p>
            <a:r>
              <a:rPr lang="es-ES" dirty="0"/>
              <a:t>Bibliotecas: pandas, </a:t>
            </a:r>
            <a:r>
              <a:rPr lang="es-ES" dirty="0" err="1"/>
              <a:t>datetime</a:t>
            </a:r>
            <a:r>
              <a:rPr lang="es-ES" dirty="0"/>
              <a:t>, </a:t>
            </a:r>
            <a:r>
              <a:rPr lang="es-ES" dirty="0" err="1"/>
              <a:t>Path</a:t>
            </a:r>
            <a:r>
              <a:rPr lang="es-ES" dirty="0"/>
              <a:t> (</a:t>
            </a:r>
            <a:r>
              <a:rPr lang="es-ES" dirty="0" err="1"/>
              <a:t>pathlib</a:t>
            </a:r>
            <a:r>
              <a:rPr lang="es-ES" dirty="0"/>
              <a:t>).</a:t>
            </a:r>
          </a:p>
          <a:p>
            <a:r>
              <a:rPr lang="es-ES" dirty="0"/>
              <a:t>Parámetros: files (diccionario con nombres y </a:t>
            </a:r>
            <a:r>
              <a:rPr lang="es-ES" dirty="0" err="1"/>
              <a:t>path</a:t>
            </a:r>
            <a:r>
              <a:rPr lang="es-ES" dirty="0"/>
              <a:t> de cada archivo .</a:t>
            </a:r>
            <a:r>
              <a:rPr lang="es-ES" dirty="0" err="1"/>
              <a:t>csv</a:t>
            </a:r>
            <a:r>
              <a:rPr lang="es-ES" dirty="0"/>
              <a:t>), tables (tabla vacía de almacenamiento de las bases de datos).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24C9C20-034C-CB1C-BFAB-85BFCEEE6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" b="1"/>
          <a:stretch/>
        </p:blipFill>
        <p:spPr>
          <a:xfrm>
            <a:off x="2187200" y="3624147"/>
            <a:ext cx="6744703" cy="8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</p:spTree>
    <p:extLst>
      <p:ext uri="{BB962C8B-B14F-4D97-AF65-F5344CB8AC3E}">
        <p14:creationId xmlns:p14="http://schemas.microsoft.com/office/powerpoint/2010/main" val="364056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950D5C1-86A2-1D6E-405D-1BB11A1D3080}"/>
              </a:ext>
            </a:extLst>
          </p:cNvPr>
          <p:cNvCxnSpPr/>
          <p:nvPr/>
        </p:nvCxnSpPr>
        <p:spPr>
          <a:xfrm>
            <a:off x="3422469" y="2526574"/>
            <a:ext cx="457200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7F04ED2-C1A2-3E01-6FE1-CB054B31E6A6}"/>
              </a:ext>
            </a:extLst>
          </p:cNvPr>
          <p:cNvSpPr txBox="1"/>
          <p:nvPr/>
        </p:nvSpPr>
        <p:spPr>
          <a:xfrm>
            <a:off x="3943350" y="2263140"/>
            <a:ext cx="462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Llamamos cada nombre en el diccionario de archivos/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si coinciden, hacemos la limpieza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260957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1FE1B-4B6A-2FAF-FC6B-7EBACA3A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y Limpieza de los datos: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E8B5691E-BB12-406B-22CA-4D85E7C51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" y="1783080"/>
            <a:ext cx="8393456" cy="443818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04ED2-C1A2-3E01-6FE1-CB054B31E6A6}"/>
              </a:ext>
            </a:extLst>
          </p:cNvPr>
          <p:cNvSpPr txBox="1"/>
          <p:nvPr/>
        </p:nvSpPr>
        <p:spPr>
          <a:xfrm>
            <a:off x="5461635" y="2754629"/>
            <a:ext cx="462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Cambiamos nombre de columna en conflicto</a:t>
            </a:r>
          </a:p>
        </p:txBody>
      </p:sp>
      <p:sp>
        <p:nvSpPr>
          <p:cNvPr id="5" name="Cerrar corchete 4">
            <a:extLst>
              <a:ext uri="{FF2B5EF4-FFF2-40B4-BE49-F238E27FC236}">
                <a16:creationId xmlns:a16="http://schemas.microsoft.com/office/drawing/2014/main" id="{996256C1-B95B-828E-FB91-90E89655E35E}"/>
              </a:ext>
            </a:extLst>
          </p:cNvPr>
          <p:cNvSpPr/>
          <p:nvPr/>
        </p:nvSpPr>
        <p:spPr>
          <a:xfrm>
            <a:off x="5360670" y="2724805"/>
            <a:ext cx="91440" cy="36129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errar corchete 5">
            <a:extLst>
              <a:ext uri="{FF2B5EF4-FFF2-40B4-BE49-F238E27FC236}">
                <a16:creationId xmlns:a16="http://schemas.microsoft.com/office/drawing/2014/main" id="{D116E1B1-DECB-93D1-3F43-8CF958EC702B}"/>
              </a:ext>
            </a:extLst>
          </p:cNvPr>
          <p:cNvSpPr/>
          <p:nvPr/>
        </p:nvSpPr>
        <p:spPr>
          <a:xfrm>
            <a:off x="8816340" y="3086100"/>
            <a:ext cx="91440" cy="112014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2D535C37-891E-D410-4F6F-04B81545BD1F}"/>
              </a:ext>
            </a:extLst>
          </p:cNvPr>
          <p:cNvSpPr/>
          <p:nvPr/>
        </p:nvSpPr>
        <p:spPr>
          <a:xfrm>
            <a:off x="5551170" y="4720589"/>
            <a:ext cx="95250" cy="35823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DBDD4CD3-9AFA-3F8D-5485-05252516ADD8}"/>
              </a:ext>
            </a:extLst>
          </p:cNvPr>
          <p:cNvSpPr/>
          <p:nvPr/>
        </p:nvSpPr>
        <p:spPr>
          <a:xfrm>
            <a:off x="6697980" y="5181599"/>
            <a:ext cx="95250" cy="358235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256D88-98CD-53D5-934B-FC4A7E38A558}"/>
              </a:ext>
            </a:extLst>
          </p:cNvPr>
          <p:cNvSpPr txBox="1"/>
          <p:nvPr/>
        </p:nvSpPr>
        <p:spPr>
          <a:xfrm>
            <a:off x="5646420" y="4761206"/>
            <a:ext cx="462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Cambiamos nombre de columna en conflicto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9575C6-228F-9896-8F7B-A986B1EB4677}"/>
              </a:ext>
            </a:extLst>
          </p:cNvPr>
          <p:cNvSpPr txBox="1"/>
          <p:nvPr/>
        </p:nvSpPr>
        <p:spPr>
          <a:xfrm>
            <a:off x="6784093" y="5153636"/>
            <a:ext cx="216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formato de los valores (mayúscula inicial) y rellenado de valores nulos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568BCB-32A3-7FBD-38AD-358BEA97D61F}"/>
              </a:ext>
            </a:extLst>
          </p:cNvPr>
          <p:cNvSpPr txBox="1"/>
          <p:nvPr/>
        </p:nvSpPr>
        <p:spPr>
          <a:xfrm>
            <a:off x="8996172" y="3031628"/>
            <a:ext cx="195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Reemplazo de valores numéricos por categóricos, rellenado de valores nulos, cambio de formato de valores (mayúscula inicial)</a:t>
            </a:r>
          </a:p>
        </p:txBody>
      </p:sp>
    </p:spTree>
    <p:extLst>
      <p:ext uri="{BB962C8B-B14F-4D97-AF65-F5344CB8AC3E}">
        <p14:creationId xmlns:p14="http://schemas.microsoft.com/office/powerpoint/2010/main" val="114177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B57B4-BC7D-EE2A-6E92-B8207C44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Análisis: nuevas columnas</a:t>
            </a:r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13FABF42-950B-2A9D-5CBA-8A5DE33A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3" y="2057401"/>
            <a:ext cx="10560437" cy="3445593"/>
          </a:xfrm>
        </p:spPr>
      </p:pic>
      <p:sp>
        <p:nvSpPr>
          <p:cNvPr id="6" name="Cerrar corchete 5">
            <a:extLst>
              <a:ext uri="{FF2B5EF4-FFF2-40B4-BE49-F238E27FC236}">
                <a16:creationId xmlns:a16="http://schemas.microsoft.com/office/drawing/2014/main" id="{91D32842-9DD0-7A5C-5A9B-84C572B23A0D}"/>
              </a:ext>
            </a:extLst>
          </p:cNvPr>
          <p:cNvSpPr/>
          <p:nvPr/>
        </p:nvSpPr>
        <p:spPr>
          <a:xfrm>
            <a:off x="8439150" y="2695575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53AD-E855-2A7E-12ED-91F8040579DA}"/>
              </a:ext>
            </a:extLst>
          </p:cNvPr>
          <p:cNvSpPr txBox="1"/>
          <p:nvPr/>
        </p:nvSpPr>
        <p:spPr>
          <a:xfrm>
            <a:off x="8501317" y="2705100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Agrupación de edades</a:t>
            </a:r>
          </a:p>
        </p:txBody>
      </p:sp>
      <p:sp>
        <p:nvSpPr>
          <p:cNvPr id="8" name="Cerrar corchete 7">
            <a:extLst>
              <a:ext uri="{FF2B5EF4-FFF2-40B4-BE49-F238E27FC236}">
                <a16:creationId xmlns:a16="http://schemas.microsoft.com/office/drawing/2014/main" id="{792A34BE-4CD0-976B-90CC-B7512C58F868}"/>
              </a:ext>
            </a:extLst>
          </p:cNvPr>
          <p:cNvSpPr/>
          <p:nvPr/>
        </p:nvSpPr>
        <p:spPr>
          <a:xfrm>
            <a:off x="6686550" y="3062041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D9ADC7-99B4-129C-A75E-86E03202105D}"/>
              </a:ext>
            </a:extLst>
          </p:cNvPr>
          <p:cNvSpPr txBox="1"/>
          <p:nvPr/>
        </p:nvSpPr>
        <p:spPr>
          <a:xfrm>
            <a:off x="6748717" y="3081091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tickets totales</a:t>
            </a:r>
          </a:p>
        </p:txBody>
      </p:sp>
      <p:sp>
        <p:nvSpPr>
          <p:cNvPr id="10" name="Cerrar corchete 9">
            <a:extLst>
              <a:ext uri="{FF2B5EF4-FFF2-40B4-BE49-F238E27FC236}">
                <a16:creationId xmlns:a16="http://schemas.microsoft.com/office/drawing/2014/main" id="{43A61F7B-E14D-29A6-6E53-513AB59443B4}"/>
              </a:ext>
            </a:extLst>
          </p:cNvPr>
          <p:cNvSpPr/>
          <p:nvPr/>
        </p:nvSpPr>
        <p:spPr>
          <a:xfrm>
            <a:off x="10158158" y="3391757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5D767A-C7CC-1AF7-13F7-72E4D15F698B}"/>
              </a:ext>
            </a:extLst>
          </p:cNvPr>
          <p:cNvSpPr txBox="1"/>
          <p:nvPr/>
        </p:nvSpPr>
        <p:spPr>
          <a:xfrm>
            <a:off x="10220325" y="3334607"/>
            <a:ext cx="4629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</a:t>
            </a:r>
          </a:p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preferido</a:t>
            </a:r>
          </a:p>
        </p:txBody>
      </p:sp>
      <p:sp>
        <p:nvSpPr>
          <p:cNvPr id="12" name="Cerrar corchete 11">
            <a:extLst>
              <a:ext uri="{FF2B5EF4-FFF2-40B4-BE49-F238E27FC236}">
                <a16:creationId xmlns:a16="http://schemas.microsoft.com/office/drawing/2014/main" id="{B4EE27AD-0B13-4AAB-5117-89189EA8EA31}"/>
              </a:ext>
            </a:extLst>
          </p:cNvPr>
          <p:cNvSpPr/>
          <p:nvPr/>
        </p:nvSpPr>
        <p:spPr>
          <a:xfrm rot="10800000">
            <a:off x="1190180" y="3765494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7D04E6-DC1F-E844-DF7E-BFA5105F68FD}"/>
              </a:ext>
            </a:extLst>
          </p:cNvPr>
          <p:cNvSpPr txBox="1"/>
          <p:nvPr/>
        </p:nvSpPr>
        <p:spPr>
          <a:xfrm>
            <a:off x="429202" y="3662217"/>
            <a:ext cx="760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</a:p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</a:t>
            </a:r>
          </a:p>
          <a:p>
            <a:pPr algn="r"/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preferido</a:t>
            </a:r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CBD7522A-5742-AC74-EC42-9E8D1F7A1FE7}"/>
              </a:ext>
            </a:extLst>
          </p:cNvPr>
          <p:cNvSpPr/>
          <p:nvPr/>
        </p:nvSpPr>
        <p:spPr>
          <a:xfrm>
            <a:off x="10396283" y="4140054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FE8F79-AACF-2F7B-259C-2FAAA1052C5B}"/>
              </a:ext>
            </a:extLst>
          </p:cNvPr>
          <p:cNvSpPr txBox="1"/>
          <p:nvPr/>
        </p:nvSpPr>
        <p:spPr>
          <a:xfrm>
            <a:off x="10458450" y="4082904"/>
            <a:ext cx="4629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Gasto </a:t>
            </a:r>
          </a:p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16" name="Cerrar corchete 15">
            <a:extLst>
              <a:ext uri="{FF2B5EF4-FFF2-40B4-BE49-F238E27FC236}">
                <a16:creationId xmlns:a16="http://schemas.microsoft.com/office/drawing/2014/main" id="{74AC608B-9732-CAC9-BE73-9A6BD95D01E5}"/>
              </a:ext>
            </a:extLst>
          </p:cNvPr>
          <p:cNvSpPr/>
          <p:nvPr/>
        </p:nvSpPr>
        <p:spPr>
          <a:xfrm>
            <a:off x="7403528" y="4888351"/>
            <a:ext cx="71692" cy="317410"/>
          </a:xfrm>
          <a:prstGeom prst="rightBracket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D145C-9471-B137-9169-D2F051223421}"/>
              </a:ext>
            </a:extLst>
          </p:cNvPr>
          <p:cNvSpPr txBox="1"/>
          <p:nvPr/>
        </p:nvSpPr>
        <p:spPr>
          <a:xfrm>
            <a:off x="7465695" y="4907401"/>
            <a:ext cx="462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 total de tickets</a:t>
            </a:r>
          </a:p>
        </p:txBody>
      </p:sp>
    </p:spTree>
    <p:extLst>
      <p:ext uri="{BB962C8B-B14F-4D97-AF65-F5344CB8AC3E}">
        <p14:creationId xmlns:p14="http://schemas.microsoft.com/office/powerpoint/2010/main" val="331863190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281</TotalTime>
  <Words>635</Words>
  <Application>Microsoft Office PowerPoint</Application>
  <PresentationFormat>Panorámica</PresentationFormat>
  <Paragraphs>81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Century Schoolbook</vt:lpstr>
      <vt:lpstr>Wingdings 2</vt:lpstr>
      <vt:lpstr>Vista</vt:lpstr>
      <vt:lpstr>Prueba: Data Engineer</vt:lpstr>
      <vt:lpstr>Consideraciones previas</vt:lpstr>
      <vt:lpstr>Estructura</vt:lpstr>
      <vt:lpstr>Obtención y preparación de los datos</vt:lpstr>
      <vt:lpstr>Carga y Limpieza de los datos:</vt:lpstr>
      <vt:lpstr>Carga y Limpieza de los datos:</vt:lpstr>
      <vt:lpstr>Carga y Limpieza de los datos:</vt:lpstr>
      <vt:lpstr>Carga y Limpieza de los datos:</vt:lpstr>
      <vt:lpstr>Análisis: nuevas columnas</vt:lpstr>
      <vt:lpstr>Modificación de los datos</vt:lpstr>
      <vt:lpstr>Modificación de los datos</vt:lpstr>
      <vt:lpstr>Opcional:  exportación de las tablas limpias.</vt:lpstr>
      <vt:lpstr>Opcional:  exportación de las tablas limpias.</vt:lpstr>
      <vt:lpstr>Generación de la base de datos</vt:lpstr>
      <vt:lpstr>Creación de Base de datos y Tablas</vt:lpstr>
      <vt:lpstr>Agregado de claves</vt:lpstr>
      <vt:lpstr>Diagrama entidad-relación</vt:lpstr>
      <vt:lpstr>Carga de datos</vt:lpstr>
      <vt:lpstr>Conexión con el servidor</vt:lpstr>
      <vt:lpstr>Ingreso de datos</vt:lpstr>
      <vt:lpstr>Ingreso de datos</vt:lpstr>
      <vt:lpstr>Desconexión del servidor</vt:lpstr>
      <vt:lpstr>Generación del script de automatización</vt:lpstr>
      <vt:lpstr>Generación de la pipeline</vt:lpstr>
      <vt:lpstr>Generación de la pipeline</vt:lpstr>
      <vt:lpstr>Generación de un pipeline</vt:lpstr>
      <vt:lpstr>Generación de un pipeline</vt:lpstr>
      <vt:lpstr>Definición de los atributos</vt:lpstr>
      <vt:lpstr>Prueba de Funcionamiento</vt:lpstr>
      <vt:lpstr>Ejercicio extra: análisis de datos</vt:lpstr>
      <vt:lpstr>Queries y resultados</vt:lpstr>
      <vt:lpstr>Queries y resultados</vt:lpstr>
      <vt:lpstr>Queries y resultados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Prueba: Data Engineer</dc:title>
  <dc:creator>Victoria Macarena Gardella Ruiz</dc:creator>
  <cp:lastModifiedBy>Victoria Macarena Gardella Ruiz</cp:lastModifiedBy>
  <cp:revision>4</cp:revision>
  <dcterms:created xsi:type="dcterms:W3CDTF">2022-08-29T17:51:20Z</dcterms:created>
  <dcterms:modified xsi:type="dcterms:W3CDTF">2022-08-31T21:11:17Z</dcterms:modified>
</cp:coreProperties>
</file>