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17">
          <p15:clr>
            <a:srgbClr val="A4A3A4"/>
          </p15:clr>
        </p15:guide>
        <p15:guide id="2" pos="657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jIM3xkD0tUcn76U+q/brP2mrE4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17" orient="horz"/>
        <p:guide pos="65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5a3d84a6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75a3d84a61_1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5a3d84a61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75a3d84a61_1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5a3d84a6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75a3d84a61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5a3d84a61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75a3d84a61_1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5a3d84a61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75a3d84a61_1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boa boa</a:t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5a3d84a6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boa boa</a:t>
            </a:r>
            <a:endParaRPr/>
          </a:p>
        </p:txBody>
      </p:sp>
      <p:sp>
        <p:nvSpPr>
          <p:cNvPr id="146" name="Google Shape;146;g75a3d84a61_1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7006" y="5708679"/>
            <a:ext cx="2195698" cy="74886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4558107" y="2499743"/>
            <a:ext cx="425459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Proposta De Melhoria da Interface Visual do Ambiente de Provas BOCA</a:t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837814" y="3970074"/>
            <a:ext cx="4061481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Frederico Minuzzi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Peter Brendel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Vinicius Gasparini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Interação Humano Computador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Professora Isabela Gasparini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26/11/2019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4211650" y="1730947"/>
            <a:ext cx="46010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BOCA 2.0</a:t>
            </a:r>
            <a:endParaRPr/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23653"/>
          <a:stretch/>
        </p:blipFill>
        <p:spPr>
          <a:xfrm flipH="1" rot="10800000">
            <a:off x="-396552" y="188640"/>
            <a:ext cx="4449092" cy="6696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5">
            <a:alphaModFix/>
          </a:blip>
          <a:srcRect b="0" l="0" r="0" t="92210"/>
          <a:stretch/>
        </p:blipFill>
        <p:spPr>
          <a:xfrm flipH="1">
            <a:off x="3779912" y="0"/>
            <a:ext cx="5904657" cy="906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g75a3d84a61_1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75a3d84a61_1_14"/>
          <p:cNvSpPr txBox="1"/>
          <p:nvPr/>
        </p:nvSpPr>
        <p:spPr>
          <a:xfrm>
            <a:off x="393548" y="333523"/>
            <a:ext cx="7418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Mapping</a:t>
            </a:r>
            <a:endParaRPr/>
          </a:p>
        </p:txBody>
      </p:sp>
      <p:sp>
        <p:nvSpPr>
          <p:cNvPr id="169" name="Google Shape;169;g75a3d84a61_1_14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creenshot of a cell phone&#10;&#10;Description automatically generated" id="170" name="Google Shape;170;g75a3d84a61_1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6475" y="2084288"/>
            <a:ext cx="5971032" cy="222918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1" name="Google Shape;171;g75a3d84a61_1_14"/>
          <p:cNvSpPr txBox="1"/>
          <p:nvPr/>
        </p:nvSpPr>
        <p:spPr>
          <a:xfrm>
            <a:off x="393500" y="4010925"/>
            <a:ext cx="3454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54B2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2" name="Google Shape;172;g75a3d84a61_1_14"/>
          <p:cNvSpPr txBox="1"/>
          <p:nvPr/>
        </p:nvSpPr>
        <p:spPr>
          <a:xfrm>
            <a:off x="1586550" y="4370925"/>
            <a:ext cx="59709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Posicionamento de campos e botões: Facilita o aprendizagem pois o sistema fica mais intuitivo.  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g75a3d84a61_1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75a3d84a61_1_30"/>
          <p:cNvSpPr txBox="1"/>
          <p:nvPr/>
        </p:nvSpPr>
        <p:spPr>
          <a:xfrm>
            <a:off x="393548" y="333523"/>
            <a:ext cx="7418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Affordance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9" name="Google Shape;179;g75a3d84a61_1_30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creenshot of a cell phone&#10;&#10;Description automatically generated" id="180" name="Google Shape;180;g75a3d84a61_1_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6477" y="2104822"/>
            <a:ext cx="5971032" cy="163208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1" name="Google Shape;181;g75a3d84a61_1_30"/>
          <p:cNvSpPr txBox="1"/>
          <p:nvPr/>
        </p:nvSpPr>
        <p:spPr>
          <a:xfrm>
            <a:off x="393500" y="4010925"/>
            <a:ext cx="3454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54B2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2" name="Google Shape;182;g75a3d84a61_1_30"/>
          <p:cNvSpPr txBox="1"/>
          <p:nvPr/>
        </p:nvSpPr>
        <p:spPr>
          <a:xfrm>
            <a:off x="1586550" y="3786850"/>
            <a:ext cx="59709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Verdana"/>
                <a:ea typeface="Verdana"/>
                <a:cs typeface="Verdana"/>
                <a:sym typeface="Verdana"/>
              </a:rPr>
              <a:t>Textos dica: textos que tenham como foco a explicação mais aprofundada sobre o sistema.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188" name="Google Shape;18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3788" y="492825"/>
            <a:ext cx="7716426" cy="51046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9" name="Google Shape;189;p9"/>
          <p:cNvSpPr txBox="1"/>
          <p:nvPr/>
        </p:nvSpPr>
        <p:spPr>
          <a:xfrm>
            <a:off x="4515525" y="6211163"/>
            <a:ext cx="54186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Pagina Home visitada logo apos login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5a3d84a61_0_26"/>
          <p:cNvSpPr txBox="1"/>
          <p:nvPr/>
        </p:nvSpPr>
        <p:spPr>
          <a:xfrm>
            <a:off x="1020000" y="1886650"/>
            <a:ext cx="7104000" cy="13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Voluntários condizentes com as personas definidas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Fluxo de Tarefas na plataforma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Avaliação por observação [Barbosa and Silva 2010]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Principal princípio de usabilidade avaliado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Facilidade de aprendizado!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g75a3d84a61_0_26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g75a3d84a61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75a3d84a61_0_26"/>
          <p:cNvSpPr txBox="1"/>
          <p:nvPr/>
        </p:nvSpPr>
        <p:spPr>
          <a:xfrm>
            <a:off x="393549" y="333523"/>
            <a:ext cx="6192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Avaliação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5a3d84a61_1_49"/>
          <p:cNvSpPr txBox="1"/>
          <p:nvPr/>
        </p:nvSpPr>
        <p:spPr>
          <a:xfrm>
            <a:off x="1020000" y="1915875"/>
            <a:ext cx="7104000" cy="21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Tempo médio para execução das tarefas: 4min 45seg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Taxa de acerto (preenchimento de form.) = 100%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Feedback dos entrevistados quanto ao placar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Observou-se que alguns procedimentos eram pouco intuitivos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3" name="Google Shape;203;g75a3d84a61_1_49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g75a3d84a61_1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75a3d84a61_1_49"/>
          <p:cNvSpPr txBox="1"/>
          <p:nvPr/>
        </p:nvSpPr>
        <p:spPr>
          <a:xfrm>
            <a:off x="393549" y="333523"/>
            <a:ext cx="6192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Análise dos dados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5a3d84a61_1_57"/>
          <p:cNvSpPr txBox="1"/>
          <p:nvPr/>
        </p:nvSpPr>
        <p:spPr>
          <a:xfrm>
            <a:off x="1020000" y="1915875"/>
            <a:ext cx="7104000" cy="21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Adição de pequenas descrições no inferior das janelas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Guia prático de uso - documento complementar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disponível em Opções → Ajuda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1" name="Google Shape;211;g75a3d84a61_1_57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g75a3d84a61_1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75a3d84a61_1_57"/>
          <p:cNvSpPr txBox="1"/>
          <p:nvPr/>
        </p:nvSpPr>
        <p:spPr>
          <a:xfrm>
            <a:off x="393549" y="333523"/>
            <a:ext cx="6192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Mudanças geradas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/>
          <p:nvPr/>
        </p:nvSpPr>
        <p:spPr>
          <a:xfrm>
            <a:off x="539550" y="1268750"/>
            <a:ext cx="5913900" cy="46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</a:pPr>
            <a:r>
              <a:rPr lang="en-US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Barbosa, S. D. J. and Silva, B. S. (2010). Interação humano-computador. Elsevier, Rio de Janeiro. 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</a:pPr>
            <a:r>
              <a:rPr lang="en-US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Behan, M. and Krejcar, O. (2013). Modern smart device-based concept of sensoric networks. EURASIP Journal on Wireless Communications and Networking, 2013(1). 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</a:pPr>
            <a:r>
              <a:rPr lang="en-US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Bootstrap (2019). A front-end framework. https://getbootstrap.com/. 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</a:pPr>
            <a:r>
              <a:rPr lang="en-US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 Andrade, V. (2019). Termo de consentimento legal. https://www.docsity.com/pt/termode-consentimento-legal/4764426/.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</a:pPr>
            <a:r>
              <a:rPr lang="en-US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 Campos, C. P. and Ferreira, C. E. (2004). Boca: um sistema de apoio a competicões de programação. WEI. 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</a:pPr>
            <a:r>
              <a:rPr lang="en-US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ISO 9241-11 (2018). Ergonomics of human-system interaction — Part 11: Usability: Definitions and concepts. 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</a:pPr>
            <a:r>
              <a:rPr lang="en-US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Junior, P. T. A. and Filgueras, L. (2005). User modeling with personas. Nielsen, J. (1993). Usabilty Engineering. Morgan Kaufmann Inc., Sao Francisco. 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˜ 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</a:pPr>
            <a:r>
              <a:rPr lang="en-US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Norman, D. (2013). The Design of Everyday Things: Revised and Expanded Edition. Basic Books, Evanston. 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</a:pPr>
            <a:r>
              <a:rPr lang="en-US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Walter Cybis, Adriana Holtz Betiol, R. F. (2015). Ergonomia e Usabilidade: conhecimentos, metodos e aplicacões. novatec.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19" name="Google Shape;2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8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Referencias</a:t>
            </a:r>
            <a:endParaRPr/>
          </a:p>
        </p:txBody>
      </p:sp>
      <p:sp>
        <p:nvSpPr>
          <p:cNvPr id="221" name="Google Shape;221;p18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9"/>
          <p:cNvSpPr txBox="1"/>
          <p:nvPr/>
        </p:nvSpPr>
        <p:spPr>
          <a:xfrm>
            <a:off x="4644008" y="836712"/>
            <a:ext cx="61926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Obrigado!</a:t>
            </a:r>
            <a:endParaRPr/>
          </a:p>
        </p:txBody>
      </p:sp>
      <p:sp>
        <p:nvSpPr>
          <p:cNvPr id="228" name="Google Shape;228;p19"/>
          <p:cNvSpPr/>
          <p:nvPr/>
        </p:nvSpPr>
        <p:spPr>
          <a:xfrm>
            <a:off x="4751513" y="1986453"/>
            <a:ext cx="3780927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UDESC – Universidade do Estado de Santa Catarina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Freddyminu@gmail.com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peter.brendel@edu.udesc.com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v.gasparini@edu.udesc.br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19"/>
          <p:cNvPicPr preferRelativeResize="0"/>
          <p:nvPr/>
        </p:nvPicPr>
        <p:blipFill rotWithShape="1">
          <a:blip r:embed="rId4">
            <a:alphaModFix/>
          </a:blip>
          <a:srcRect b="0" l="0" r="0" t="23653"/>
          <a:stretch/>
        </p:blipFill>
        <p:spPr>
          <a:xfrm flipH="1" rot="10800000">
            <a:off x="-396552" y="188640"/>
            <a:ext cx="4449092" cy="6696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393549" y="333523"/>
            <a:ext cx="6192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que é o BOCA 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971600" y="1672350"/>
            <a:ext cx="7065000" cy="3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mbiente em navegador de programação competitiva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Desenvolvido em 2004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Componentes: PHP, Scripts BASH, HTML, CSS, PostgreSQL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BOCA é a ferramenta mais utilizada no Brasil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Interfaces Admin / Staff / Score / Contestant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presente trabalho foi realizado apenas na interface Contestant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Google Shape;100;p2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Usabilidade</a:t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6487886" y="39972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1273475" y="1636200"/>
            <a:ext cx="6192600" cy="3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5 componentes segundo [Behan and Krejcar 2013]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Capacidade de aprendizagem </a:t>
            </a:r>
            <a:br>
              <a:rPr lang="en-US" sz="1600">
                <a:latin typeface="Verdana"/>
                <a:ea typeface="Verdana"/>
                <a:cs typeface="Verdana"/>
                <a:sym typeface="Verdana"/>
              </a:rPr>
            </a:b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Eficiência</a:t>
            </a:r>
            <a:br>
              <a:rPr lang="en-US" sz="1600">
                <a:latin typeface="Verdana"/>
                <a:ea typeface="Verdana"/>
                <a:cs typeface="Verdana"/>
                <a:sym typeface="Verdana"/>
              </a:rPr>
            </a:b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Memorabilidade</a:t>
            </a:r>
            <a:br>
              <a:rPr lang="en-US" sz="1600">
                <a:latin typeface="Verdana"/>
                <a:ea typeface="Verdana"/>
                <a:cs typeface="Verdana"/>
                <a:sym typeface="Verdana"/>
              </a:rPr>
            </a:b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Repetição de Tarefas</a:t>
            </a:r>
            <a:br>
              <a:rPr lang="en-US" sz="1600">
                <a:latin typeface="Verdana"/>
                <a:ea typeface="Verdana"/>
                <a:cs typeface="Verdana"/>
                <a:sym typeface="Verdana"/>
              </a:rPr>
            </a:b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Taxa de erro</a:t>
            </a:r>
            <a:br>
              <a:rPr lang="en-US" sz="1600">
                <a:latin typeface="Verdana"/>
                <a:ea typeface="Verdana"/>
                <a:cs typeface="Verdana"/>
                <a:sym typeface="Verdana"/>
              </a:rPr>
            </a:b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Satisfação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 txBox="1"/>
          <p:nvPr/>
        </p:nvSpPr>
        <p:spPr>
          <a:xfrm>
            <a:off x="393548" y="333523"/>
            <a:ext cx="828290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Interface do Competidor</a:t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971600" y="1708093"/>
            <a:ext cx="5976664" cy="3493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Página inicial contém nenhuma informação útil, Não há uma condução clara para o usuário seguir.</a:t>
            </a:r>
            <a:endParaRPr/>
          </a:p>
          <a:p>
            <a:pPr indent="-2349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Barra de navegação possui muitos elementos e portanto tende a desorientação do usuário.</a:t>
            </a:r>
            <a:endParaRPr/>
          </a:p>
          <a:p>
            <a:pPr indent="-2349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Há informações que não são do interesse do usuário expostas.</a:t>
            </a:r>
            <a:endParaRPr/>
          </a:p>
          <a:p>
            <a:pPr indent="-2349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Informações sobre o estado atual da competição não estão sendo apresentadas. Mesmo que o estado atual muda o comportamento do site.</a:t>
            </a:r>
            <a:endParaRPr/>
          </a:p>
          <a:p>
            <a:pPr indent="-2349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 txBox="1"/>
          <p:nvPr/>
        </p:nvSpPr>
        <p:spPr>
          <a:xfrm>
            <a:off x="-612576" y="1700808"/>
            <a:ext cx="6606371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Insira aqui um link para vídeo.</a:t>
            </a:r>
            <a:endParaRPr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A screenshot of a cell phone&#10;&#10;Description automatically generated" id="125" name="Google Shape;12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150" y="442150"/>
            <a:ext cx="7652524" cy="505442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6" name="Google Shape;126;p5"/>
          <p:cNvSpPr txBox="1"/>
          <p:nvPr/>
        </p:nvSpPr>
        <p:spPr>
          <a:xfrm>
            <a:off x="4515525" y="6211163"/>
            <a:ext cx="54186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Pagina Home visitada logo apos login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6"/>
          <p:cNvSpPr txBox="1"/>
          <p:nvPr/>
        </p:nvSpPr>
        <p:spPr>
          <a:xfrm>
            <a:off x="393548" y="333523"/>
            <a:ext cx="74188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Definições Para Solução</a:t>
            </a:r>
            <a:endParaRPr/>
          </a:p>
        </p:txBody>
      </p:sp>
      <p:sp>
        <p:nvSpPr>
          <p:cNvPr id="133" name="Google Shape;133;p6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971600" y="1628800"/>
            <a:ext cx="6770700" cy="3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Ferramentas utilizadas: </a:t>
            </a:r>
            <a:b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Framework Bootstrap 4.3, que conta com diversos objetos padronizados.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Objetivo:</a:t>
            </a:r>
            <a:b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Fundamentar o layout a partir dos princípios de design de [Normann 2013]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7"/>
          <p:cNvSpPr txBox="1"/>
          <p:nvPr/>
        </p:nvSpPr>
        <p:spPr>
          <a:xfrm>
            <a:off x="393548" y="333523"/>
            <a:ext cx="74188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Visibilidade</a:t>
            </a:r>
            <a:endParaRPr/>
          </a:p>
        </p:txBody>
      </p:sp>
      <p:sp>
        <p:nvSpPr>
          <p:cNvPr id="141" name="Google Shape;141;p7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7825" y="1853363"/>
            <a:ext cx="5968350" cy="26857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3" name="Google Shape;143;p7"/>
          <p:cNvSpPr txBox="1"/>
          <p:nvPr/>
        </p:nvSpPr>
        <p:spPr>
          <a:xfrm>
            <a:off x="1587826" y="4594300"/>
            <a:ext cx="5968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Tooltip: Oferece informações complementares sobre um determinado campo.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75a3d84a61_1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75a3d84a61_1_2"/>
          <p:cNvSpPr txBox="1"/>
          <p:nvPr/>
        </p:nvSpPr>
        <p:spPr>
          <a:xfrm>
            <a:off x="393548" y="333523"/>
            <a:ext cx="7418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Aprendizado</a:t>
            </a:r>
            <a:endParaRPr/>
          </a:p>
        </p:txBody>
      </p:sp>
      <p:sp>
        <p:nvSpPr>
          <p:cNvPr id="150" name="Google Shape;150;g75a3d84a61_1_2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g75a3d84a61_1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6489" y="1920288"/>
            <a:ext cx="5971032" cy="193180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2" name="Google Shape;152;g75a3d84a61_1_2"/>
          <p:cNvSpPr txBox="1"/>
          <p:nvPr/>
        </p:nvSpPr>
        <p:spPr>
          <a:xfrm>
            <a:off x="1586552" y="3966000"/>
            <a:ext cx="597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Popup: Avisa o usuário que ele acionou alguma função do site.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8"/>
          <p:cNvSpPr txBox="1"/>
          <p:nvPr/>
        </p:nvSpPr>
        <p:spPr>
          <a:xfrm>
            <a:off x="393548" y="333523"/>
            <a:ext cx="74188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Restrições</a:t>
            </a:r>
            <a:endParaRPr/>
          </a:p>
        </p:txBody>
      </p:sp>
      <p:sp>
        <p:nvSpPr>
          <p:cNvPr id="159" name="Google Shape;159;p8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creenshot of a cell phone&#10;&#10;Description automatically generated" id="160" name="Google Shape;16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6486" y="1938863"/>
            <a:ext cx="5971033" cy="218631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1" name="Google Shape;161;p8"/>
          <p:cNvSpPr txBox="1"/>
          <p:nvPr/>
        </p:nvSpPr>
        <p:spPr>
          <a:xfrm>
            <a:off x="393500" y="4010925"/>
            <a:ext cx="3454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54B2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2" name="Google Shape;162;p8"/>
          <p:cNvSpPr txBox="1"/>
          <p:nvPr/>
        </p:nvSpPr>
        <p:spPr>
          <a:xfrm>
            <a:off x="1586550" y="4176100"/>
            <a:ext cx="5970900" cy="1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Campos restritos: Permite visualização e mitiga erros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2016-08-30T17:34:40Z</dcterms:created>
  <dc:creator>Gabriela Colebrusco Peres</dc:creator>
</cp:coreProperties>
</file>