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256" r:id="rId3"/>
    <p:sldId id="267" r:id="rId4"/>
    <p:sldId id="257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504"/>
            <a:ext cx="5143500" cy="315827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743"/>
            <a:ext cx="5143500" cy="2391104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9"/>
            <a:ext cx="5915025" cy="80277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23"/>
            <a:ext cx="5915025" cy="191426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405"/>
            <a:ext cx="5915025" cy="6283816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7030"/>
            <a:ext cx="4118372" cy="1171690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93"/>
            <a:ext cx="4118372" cy="93514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23"/>
            <a:ext cx="5915025" cy="1914260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405"/>
            <a:ext cx="2914650" cy="628381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405"/>
            <a:ext cx="2914650" cy="628381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81"/>
            <a:ext cx="5915025" cy="19142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918"/>
            <a:ext cx="2901255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230"/>
            <a:ext cx="2901255" cy="51613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918"/>
            <a:ext cx="2915543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230"/>
            <a:ext cx="2915543" cy="51613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728"/>
            <a:ext cx="5915025" cy="1914260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2"/>
            <a:ext cx="2342925" cy="2310867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700"/>
            <a:ext cx="3272273" cy="73569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114"/>
            <a:ext cx="2342925" cy="550435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627235"/>
            <a:ext cx="0" cy="200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81"/>
            <a:ext cx="860240" cy="8392940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81"/>
            <a:ext cx="4994976" cy="839294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81"/>
            <a:ext cx="5915025" cy="191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405"/>
            <a:ext cx="5915025" cy="6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276"/>
            <a:ext cx="2314575" cy="52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10.xml"/><Relationship Id="rId8" Type="http://schemas.openxmlformats.org/officeDocument/2006/relationships/slide" Target="slide9.xml"/><Relationship Id="rId7" Type="http://schemas.openxmlformats.org/officeDocument/2006/relationships/slide" Target="slide8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11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b="1"/>
              <a:t>Guia prático de uso</a:t>
            </a:r>
            <a:endParaRPr lang="" altLang="en-US" b="1"/>
          </a:p>
          <a:p>
            <a:pPr algn="ctr"/>
            <a:r>
              <a:rPr lang="" altLang="en-US" b="1"/>
              <a:t>BOCA 2.0</a:t>
            </a:r>
            <a:endParaRPr lang="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387793"/>
            <a:ext cx="5582920" cy="53543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" altLang="en-US"/>
              <a:t>Este documento tem como finalidade facilitar a utilização do sistema </a:t>
            </a:r>
            <a:r>
              <a:rPr lang="" altLang="en-US" b="1"/>
              <a:t>BOCA 2.0</a:t>
            </a:r>
            <a:r>
              <a:rPr lang="" altLang="en-US"/>
              <a:t>.</a:t>
            </a:r>
            <a:endParaRPr lang="" altLang="en-US"/>
          </a:p>
          <a:p>
            <a:pPr algn="just"/>
            <a:r>
              <a:rPr lang="" altLang="en-US"/>
              <a:t>Aqui não serão abordados questões técnicas que tangem regulamento de prova. Este documento pode ser consultado diretamente com a organização da competição.</a:t>
            </a:r>
            <a:endParaRPr lang="" altLang="en-US"/>
          </a:p>
          <a:p>
            <a:pPr algn="just"/>
            <a:endParaRPr lang="" altLang="en-US"/>
          </a:p>
          <a:p>
            <a:pPr algn="just"/>
            <a:r>
              <a:rPr lang="" altLang="en-US" b="1"/>
              <a:t>Sumário</a:t>
            </a:r>
            <a:endParaRPr lang="" altLang="en-US" b="1"/>
          </a:p>
          <a:p>
            <a:pPr algn="just"/>
            <a:endParaRPr lang="" altLang="en-US" b="1"/>
          </a:p>
          <a:p>
            <a:pPr algn="just"/>
            <a:r>
              <a:rPr lang="" altLang="en-US" b="1">
                <a:hlinkClick r:id="rId1" tooltip="" action="ppaction://hlinksldjump"/>
              </a:rPr>
              <a:t>Entrar</a:t>
            </a:r>
            <a:endParaRPr lang="" altLang="en-US" b="1"/>
          </a:p>
          <a:p>
            <a:pPr algn="just"/>
            <a:r>
              <a:rPr lang="" altLang="en-US" b="1">
                <a:hlinkClick r:id="rId2" tooltip="" action="ppaction://hlinksldjump"/>
              </a:rPr>
              <a:t>Registrar novo time</a:t>
            </a:r>
            <a:endParaRPr lang="" altLang="en-US" b="1"/>
          </a:p>
          <a:p>
            <a:pPr algn="just"/>
            <a:r>
              <a:rPr lang="" altLang="en-US" b="1">
                <a:hlinkClick r:id="rId3" tooltip="" action="ppaction://hlinksldjump"/>
              </a:rPr>
              <a:t>Página inicial</a:t>
            </a:r>
            <a:endParaRPr lang="" altLang="en-US" b="1"/>
          </a:p>
          <a:p>
            <a:pPr algn="just"/>
            <a:r>
              <a:rPr lang="" altLang="en-US" b="1">
                <a:hlinkClick r:id="rId4" tooltip="" action="ppaction://hlinksldjump"/>
              </a:rPr>
              <a:t>Consultar problemas</a:t>
            </a:r>
            <a:endParaRPr lang="" altLang="en-US" b="1"/>
          </a:p>
          <a:p>
            <a:pPr algn="just"/>
            <a:r>
              <a:rPr lang="" altLang="en-US" b="1">
                <a:hlinkClick r:id="rId5" tooltip="" action="ppaction://hlinksldjump"/>
              </a:rPr>
              <a:t>Submeter uma solução</a:t>
            </a:r>
            <a:endParaRPr lang="" altLang="en-US" b="1"/>
          </a:p>
          <a:p>
            <a:pPr algn="just"/>
            <a:r>
              <a:rPr lang="" altLang="en-US" b="1">
                <a:hlinkClick r:id="rId6" tooltip="" action="ppaction://hlinksldjump"/>
              </a:rPr>
              <a:t>Consultar uma submissão</a:t>
            </a:r>
            <a:endParaRPr lang="" altLang="en-US" b="1"/>
          </a:p>
          <a:p>
            <a:pPr algn="just"/>
            <a:r>
              <a:rPr lang="" altLang="en-US" b="1">
                <a:hlinkClick r:id="rId7" tooltip="" action="ppaction://hlinksldjump"/>
              </a:rPr>
              <a:t>Backup de código</a:t>
            </a:r>
            <a:endParaRPr lang="" altLang="en-US" b="1"/>
          </a:p>
          <a:p>
            <a:pPr algn="just"/>
            <a:r>
              <a:rPr lang="" altLang="en-US" b="1">
                <a:hlinkClick r:id="rId8" tooltip="" action="ppaction://hlinksldjump"/>
              </a:rPr>
              <a:t>Placar</a:t>
            </a:r>
            <a:endParaRPr lang="" altLang="en-US" b="1"/>
          </a:p>
          <a:p>
            <a:pPr algn="just"/>
            <a:r>
              <a:rPr lang="" altLang="en-US" b="1">
                <a:hlinkClick r:id="rId9" tooltip="" action="ppaction://hlinksldjump"/>
              </a:rPr>
              <a:t>Dúvidas / clarificação</a:t>
            </a:r>
            <a:endParaRPr lang="" altLang="en-US" b="1"/>
          </a:p>
          <a:p>
            <a:pPr algn="just"/>
            <a:r>
              <a:rPr lang="" altLang="en-US" b="1">
                <a:hlinkClick r:id="rId10" tooltip="" action="ppaction://hlinksldjump"/>
              </a:rPr>
              <a:t>Alterar senha</a:t>
            </a:r>
            <a:endParaRPr lang="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403985"/>
            <a:ext cx="55829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" altLang="en-US" b="1"/>
              <a:t>Dúvidas / clarificação</a:t>
            </a:r>
            <a:endParaRPr lang="en-US" altLang="en-US" b="1"/>
          </a:p>
          <a:p>
            <a:pPr algn="just"/>
            <a:r>
              <a:rPr lang="" altLang="en-US"/>
              <a:t>O painel de clarificação poderá ser acessado através da opção </a:t>
            </a:r>
            <a:r>
              <a:rPr lang="" altLang="en-US" b="1"/>
              <a:t>clarificação </a:t>
            </a:r>
            <a:r>
              <a:rPr lang="" altLang="en-US"/>
              <a:t>presente no menu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7540" y="6517005"/>
            <a:ext cx="5582920" cy="23069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" altLang="en-US"/>
              <a:t>A tela contém um quadro onde estarão listados todas as dúvidas realizadas por todos os competidores.</a:t>
            </a:r>
            <a:endParaRPr lang="" altLang="en-US"/>
          </a:p>
          <a:p>
            <a:pPr algn="just"/>
            <a:r>
              <a:rPr lang="" altLang="en-US"/>
              <a:t>Para realizar um pergunta basta preencher o campo de texto e selecionar o problema.</a:t>
            </a:r>
            <a:endParaRPr lang="" altLang="en-US"/>
          </a:p>
          <a:p>
            <a:pPr algn="just"/>
            <a:r>
              <a:rPr lang="" altLang="en-US"/>
              <a:t>Caso a dúvida seja referente a competição, formato da prova ou qualquer outro assunto deverá ser marcado com a tag </a:t>
            </a:r>
            <a:r>
              <a:rPr lang="" altLang="en-US" b="1"/>
              <a:t>geral</a:t>
            </a:r>
            <a:r>
              <a:rPr lang="" altLang="en-US"/>
              <a:t>.</a:t>
            </a:r>
            <a:endParaRPr lang="" altLang="en-US"/>
          </a:p>
        </p:txBody>
      </p:sp>
      <p:pic>
        <p:nvPicPr>
          <p:cNvPr id="3" name="Picture 2" descr="clarif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2602865"/>
            <a:ext cx="6219190" cy="3783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403985"/>
            <a:ext cx="55829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" altLang="en-US" b="1"/>
              <a:t>Alterar senha</a:t>
            </a:r>
            <a:endParaRPr lang="en-US" altLang="en-US" b="1"/>
          </a:p>
          <a:p>
            <a:pPr algn="just"/>
            <a:r>
              <a:rPr lang="" altLang="en-US"/>
              <a:t>Alteração de senha poderá ser efetuada ao selecionar a </a:t>
            </a:r>
            <a:r>
              <a:rPr lang="" altLang="en-US" b="1"/>
              <a:t>opções</a:t>
            </a:r>
            <a:r>
              <a:rPr lang="en-US" altLang="en-US" b="1"/>
              <a:t> </a:t>
            </a:r>
            <a:r>
              <a:rPr lang="en-US" altLang="en-US"/>
              <a:t>no menu </a:t>
            </a:r>
            <a:r>
              <a:rPr lang="" altLang="en-US"/>
              <a:t>e então </a:t>
            </a:r>
            <a:r>
              <a:rPr lang="" altLang="en-US" b="1"/>
              <a:t>configurações</a:t>
            </a:r>
            <a:r>
              <a:rPr lang="" altLang="en-US"/>
              <a:t>.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7540" y="7408545"/>
            <a:ext cx="5582920" cy="9220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" altLang="en-US"/>
              <a:t>Para alterar a senha, deverá ser informada a </a:t>
            </a:r>
            <a:r>
              <a:rPr lang="" altLang="en-US" b="1"/>
              <a:t>senha atual</a:t>
            </a:r>
            <a:r>
              <a:rPr lang="" altLang="en-US"/>
              <a:t> seguido da </a:t>
            </a:r>
            <a:r>
              <a:rPr lang="" altLang="en-US" b="1"/>
              <a:t>nova senha </a:t>
            </a:r>
            <a:r>
              <a:rPr lang="" altLang="en-US"/>
              <a:t>e sua </a:t>
            </a:r>
            <a:r>
              <a:rPr lang="" altLang="en-US" b="1"/>
              <a:t>confirmação.</a:t>
            </a:r>
            <a:endParaRPr lang="" altLang="en-US" b="1"/>
          </a:p>
        </p:txBody>
      </p:sp>
      <p:pic>
        <p:nvPicPr>
          <p:cNvPr id="2" name="Picture 1" descr="configuraco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2667635"/>
            <a:ext cx="6219190" cy="4598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575435"/>
            <a:ext cx="55829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altLang="en-US" b="1"/>
              <a:t>Entrar</a:t>
            </a:r>
            <a:endParaRPr lang="en-US" altLang="en-US" b="1"/>
          </a:p>
          <a:p>
            <a:pPr algn="dist"/>
            <a:r>
              <a:rPr lang="en-US" altLang="en-US"/>
              <a:t>O </a:t>
            </a:r>
            <a:r>
              <a:rPr lang="en-US" altLang="en-US" i="1"/>
              <a:t>login </a:t>
            </a:r>
            <a:r>
              <a:rPr lang="en-US" altLang="en-US"/>
              <a:t>pode ser efetuado acessando a página</a:t>
            </a:r>
            <a:endParaRPr lang="en-US" altLang="en-US"/>
          </a:p>
          <a:p>
            <a:pPr algn="just"/>
            <a:r>
              <a:rPr lang="en-US" altLang="en-US"/>
              <a:t>inicial do sistema sem estar com uma seção iniciada.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6905" y="7727950"/>
            <a:ext cx="55829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just"/>
            <a:r>
              <a:rPr lang="en-US" altLang="en-US"/>
              <a:t>Os campos requeridos são </a:t>
            </a:r>
            <a:r>
              <a:rPr lang="en-US" altLang="en-US" b="1"/>
              <a:t>Nome do usuário </a:t>
            </a:r>
            <a:r>
              <a:rPr lang="en-US" altLang="en-US"/>
              <a:t>e </a:t>
            </a:r>
            <a:r>
              <a:rPr lang="en-US" altLang="en-US" b="1"/>
              <a:t>senha.</a:t>
            </a:r>
            <a:endParaRPr lang="en-US" altLang="en-US"/>
          </a:p>
          <a:p>
            <a:pPr algn="just"/>
            <a:r>
              <a:rPr lang="en-US" altLang="en-US"/>
              <a:t>Essas informações podem ser consultadas com a equipe organizadora da competição.</a:t>
            </a:r>
            <a:endParaRPr lang="en-US" altLang="en-US"/>
          </a:p>
        </p:txBody>
      </p:sp>
      <p:pic>
        <p:nvPicPr>
          <p:cNvPr id="8" name="Picture 7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3211195"/>
            <a:ext cx="6089650" cy="4079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436688"/>
            <a:ext cx="5582920" cy="1476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" altLang="en-US" b="1"/>
              <a:t>Registrar novo time</a:t>
            </a:r>
            <a:endParaRPr lang="en-US" altLang="en-US" b="1"/>
          </a:p>
          <a:p>
            <a:pPr algn="just"/>
            <a:r>
              <a:rPr lang="" altLang="en-US"/>
              <a:t>Caso ainda não possua um time cadastrado na competição, você pode efetuar o registro clicando no botão </a:t>
            </a:r>
            <a:r>
              <a:rPr lang="" altLang="en-US" b="1"/>
              <a:t>Registrar agora</a:t>
            </a:r>
            <a:r>
              <a:rPr lang="" altLang="en-US"/>
              <a:t>, presente na página inicial do sistema. 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6905" y="7909878"/>
            <a:ext cx="5582920" cy="1476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just"/>
            <a:r>
              <a:rPr lang="" altLang="en-US"/>
              <a:t>Todos os campos de texto deverão ser preenchidos. Apenas o campo </a:t>
            </a:r>
            <a:r>
              <a:rPr lang="" altLang="en-US" b="1"/>
              <a:t>Usuário Externo </a:t>
            </a:r>
            <a:r>
              <a:rPr lang="" altLang="en-US"/>
              <a:t>não é obrigatório. Este deverá ser marcado caso você esteja realizado a prova de fora da universidade.</a:t>
            </a:r>
            <a:endParaRPr lang="" altLang="en-US"/>
          </a:p>
        </p:txBody>
      </p:sp>
      <p:pic>
        <p:nvPicPr>
          <p:cNvPr id="8" name="Picture 7" descr="login"/>
          <p:cNvPicPr>
            <a:picLocks noChangeAspect="1"/>
          </p:cNvPicPr>
          <p:nvPr/>
        </p:nvPicPr>
        <p:blipFill>
          <a:blip r:embed="rId1"/>
          <a:srcRect l="26757" t="52615" r="28863" b="22089"/>
          <a:stretch>
            <a:fillRect/>
          </a:stretch>
        </p:blipFill>
        <p:spPr>
          <a:xfrm>
            <a:off x="2070100" y="3086100"/>
            <a:ext cx="2702560" cy="1031875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>
            <a:off x="1239520" y="3709035"/>
            <a:ext cx="12007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gistrar"/>
          <p:cNvPicPr>
            <a:picLocks noChangeAspect="1"/>
          </p:cNvPicPr>
          <p:nvPr/>
        </p:nvPicPr>
        <p:blipFill>
          <a:blip r:embed="rId2"/>
          <a:srcRect l="23931" t="13820" r="24286" b="16789"/>
          <a:stretch>
            <a:fillRect/>
          </a:stretch>
        </p:blipFill>
        <p:spPr>
          <a:xfrm>
            <a:off x="1844675" y="4866640"/>
            <a:ext cx="3153410" cy="30130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6905" y="4168140"/>
            <a:ext cx="558292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just"/>
            <a:r>
              <a:rPr lang="" altLang="en-US"/>
              <a:t>A nova página conterá o seguinte quadro formulário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575435"/>
            <a:ext cx="55829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altLang="en-US" b="1"/>
              <a:t>Página Inicial</a:t>
            </a:r>
            <a:endParaRPr lang="en-US" altLang="en-US" b="1"/>
          </a:p>
          <a:p>
            <a:pPr algn="just"/>
            <a:r>
              <a:rPr lang="en-US" altLang="en-US"/>
              <a:t>Uma vez com a seção iniciada, esta tela conterá algumas informações básicas quanto a competição atual.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6905" y="6740843"/>
            <a:ext cx="5582920" cy="17532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just"/>
            <a:r>
              <a:rPr lang="en-US" altLang="en-US"/>
              <a:t>Ao topo, temos o menu de operações, este dá acesso a todas as funcionalidades disponiveis no sistema.</a:t>
            </a:r>
            <a:endParaRPr lang="en-US" altLang="en-US"/>
          </a:p>
          <a:p>
            <a:pPr algn="just"/>
            <a:r>
              <a:rPr lang="en-US" altLang="en-US"/>
              <a:t>Por todas as telas, o icone     estará presente para esclarecer algumas informações sobre o formato da competição.</a:t>
            </a:r>
            <a:endParaRPr lang="en-US" altLang="en-US"/>
          </a:p>
        </p:txBody>
      </p:sp>
      <p:pic>
        <p:nvPicPr>
          <p:cNvPr id="2" name="Picture 1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2998470"/>
            <a:ext cx="6090285" cy="3571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35" y="7611745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575435"/>
            <a:ext cx="55829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altLang="en-US" b="1"/>
              <a:t>Consultar problemas</a:t>
            </a:r>
            <a:endParaRPr lang="en-US" altLang="en-US" b="1"/>
          </a:p>
          <a:p>
            <a:pPr algn="just"/>
            <a:r>
              <a:rPr lang="en-US" altLang="en-US"/>
              <a:t>Ao clicar na opção </a:t>
            </a:r>
            <a:r>
              <a:rPr lang="en-US" altLang="en-US" b="1"/>
              <a:t>Problemas </a:t>
            </a:r>
            <a:r>
              <a:rPr lang="en-US" altLang="en-US"/>
              <a:t>você será levado a listagem de problemas disponiveis durante a competição 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6905" y="6339206"/>
            <a:ext cx="55829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just"/>
            <a:r>
              <a:rPr lang="" altLang="en-US"/>
              <a:t>Aqui você poderá consultar os problemas disponiveis na prova, sua respectiva </a:t>
            </a:r>
            <a:r>
              <a:rPr lang="" altLang="en-US" b="1"/>
              <a:t>letra </a:t>
            </a:r>
            <a:r>
              <a:rPr lang="" altLang="en-US"/>
              <a:t>e </a:t>
            </a:r>
            <a:r>
              <a:rPr lang="" altLang="en-US" b="1"/>
              <a:t>cor, arquivo </a:t>
            </a:r>
            <a:r>
              <a:rPr lang="" altLang="en-US"/>
              <a:t>com a descrição e algumas informações estatisticas.</a:t>
            </a:r>
            <a:endParaRPr lang="" altLang="en-US"/>
          </a:p>
        </p:txBody>
      </p:sp>
      <p:pic>
        <p:nvPicPr>
          <p:cNvPr id="10" name="Picture 9" descr="problem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2998470"/>
            <a:ext cx="625729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348105"/>
            <a:ext cx="5582920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" altLang="en-US" b="1"/>
              <a:t>Submeter uma solução</a:t>
            </a:r>
            <a:endParaRPr lang="en-US" altLang="en-US" b="1"/>
          </a:p>
          <a:p>
            <a:pPr algn="just"/>
            <a:r>
              <a:rPr lang="en-US" altLang="en-US"/>
              <a:t>Ao clicar na opção </a:t>
            </a:r>
            <a:r>
              <a:rPr lang="" altLang="en-US" b="1"/>
              <a:t>Submissões </a:t>
            </a:r>
            <a:r>
              <a:rPr lang="en-US" altLang="en-US"/>
              <a:t>você será levado </a:t>
            </a:r>
            <a:r>
              <a:rPr lang="" altLang="en-US"/>
              <a:t>diretamente a tela de submissão</a:t>
            </a:r>
            <a:r>
              <a:rPr lang="en-US" altLang="en-US"/>
              <a:t> 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6905" y="5570221"/>
            <a:ext cx="5582920" cy="17532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" altLang="en-US"/>
              <a:t>Nesta tela você deverá escolher na listagem o </a:t>
            </a:r>
            <a:r>
              <a:rPr lang="" altLang="en-US" b="1"/>
              <a:t>problema</a:t>
            </a:r>
            <a:r>
              <a:rPr lang="" altLang="en-US"/>
              <a:t>, a </a:t>
            </a:r>
            <a:r>
              <a:rPr lang="" altLang="en-US" b="1"/>
              <a:t>linguagem de programação </a:t>
            </a:r>
            <a:r>
              <a:rPr lang="" altLang="en-US"/>
              <a:t>da sua solução e por fim anexar o </a:t>
            </a:r>
            <a:r>
              <a:rPr lang="" altLang="en-US" b="1"/>
              <a:t>arquivo fonte</a:t>
            </a:r>
            <a:r>
              <a:rPr lang="" altLang="en-US"/>
              <a:t>.</a:t>
            </a:r>
            <a:endParaRPr lang="" altLang="en-US"/>
          </a:p>
          <a:p>
            <a:pPr algn="just"/>
            <a:r>
              <a:rPr lang="" altLang="en-US"/>
              <a:t>Após isso, você pode poderá consultar na aba </a:t>
            </a:r>
            <a:r>
              <a:rPr lang="" altLang="en-US" b="1"/>
              <a:t>realizadas </a:t>
            </a:r>
            <a:r>
              <a:rPr lang="" altLang="en-US"/>
              <a:t>o status de correção.</a:t>
            </a:r>
            <a:endParaRPr lang="" altLang="en-US"/>
          </a:p>
        </p:txBody>
      </p:sp>
      <p:pic>
        <p:nvPicPr>
          <p:cNvPr id="2" name="Picture 1" descr="subme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2406650"/>
            <a:ext cx="6256655" cy="2785110"/>
          </a:xfrm>
          <a:prstGeom prst="rect">
            <a:avLst/>
          </a:prstGeom>
        </p:spPr>
      </p:pic>
      <p:pic>
        <p:nvPicPr>
          <p:cNvPr id="3" name="Picture 2" descr="submissoes"/>
          <p:cNvPicPr>
            <a:picLocks noChangeAspect="1"/>
          </p:cNvPicPr>
          <p:nvPr/>
        </p:nvPicPr>
        <p:blipFill>
          <a:blip r:embed="rId2"/>
          <a:srcRect t="15868" r="75524" b="62891"/>
          <a:stretch>
            <a:fillRect/>
          </a:stretch>
        </p:blipFill>
        <p:spPr>
          <a:xfrm>
            <a:off x="1233170" y="7670165"/>
            <a:ext cx="4390390" cy="16205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428115" y="7341870"/>
            <a:ext cx="619125" cy="607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265238"/>
            <a:ext cx="5582920" cy="1476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" altLang="en-US" b="1"/>
              <a:t>Consultar uma submissão</a:t>
            </a:r>
            <a:endParaRPr lang="en-US" altLang="en-US" b="1"/>
          </a:p>
          <a:p>
            <a:pPr algn="just"/>
            <a:r>
              <a:rPr lang="en-US" altLang="en-US"/>
              <a:t>Ao clicar na opção </a:t>
            </a:r>
            <a:r>
              <a:rPr lang="en-US" altLang="en-US" b="1"/>
              <a:t>Submissões </a:t>
            </a:r>
            <a:r>
              <a:rPr lang="" altLang="en-US"/>
              <a:t>e então na aba </a:t>
            </a:r>
            <a:r>
              <a:rPr lang="" altLang="en-US" b="1"/>
              <a:t>realizadas </a:t>
            </a:r>
            <a:r>
              <a:rPr lang="en-US" altLang="en-US"/>
              <a:t>você </a:t>
            </a:r>
            <a:r>
              <a:rPr lang="" altLang="en-US"/>
              <a:t>terá acesso a uma listagem com as submissões realizadas pelo seu time.</a:t>
            </a:r>
            <a:endParaRPr lang="en-US" altLang="en-US"/>
          </a:p>
        </p:txBody>
      </p:sp>
      <p:pic>
        <p:nvPicPr>
          <p:cNvPr id="8" name="Picture 7" descr="submisso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2787015"/>
            <a:ext cx="6218555" cy="2644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6905" y="5323840"/>
            <a:ext cx="5582920" cy="39693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" altLang="en-US"/>
              <a:t>Cada submissão possui um </a:t>
            </a:r>
            <a:r>
              <a:rPr lang="" altLang="en-US" b="1"/>
              <a:t>ID </a:t>
            </a:r>
            <a:r>
              <a:rPr lang="" altLang="en-US"/>
              <a:t>único, o </a:t>
            </a:r>
            <a:r>
              <a:rPr lang="" altLang="en-US" b="1"/>
              <a:t>tempo </a:t>
            </a:r>
            <a:r>
              <a:rPr lang="" altLang="en-US"/>
              <a:t>em que foi submetida, identifica o </a:t>
            </a:r>
            <a:r>
              <a:rPr lang="" altLang="en-US" b="1"/>
              <a:t>problema </a:t>
            </a:r>
            <a:r>
              <a:rPr lang="" altLang="en-US"/>
              <a:t>relacionada e a </a:t>
            </a:r>
            <a:r>
              <a:rPr lang="" altLang="en-US" b="1"/>
              <a:t>linguagem de programação</a:t>
            </a:r>
            <a:r>
              <a:rPr lang="" altLang="en-US"/>
              <a:t>.</a:t>
            </a:r>
            <a:endParaRPr lang="" altLang="en-US"/>
          </a:p>
          <a:p>
            <a:pPr algn="just"/>
            <a:r>
              <a:rPr lang="" altLang="en-US"/>
              <a:t>No campo </a:t>
            </a:r>
            <a:r>
              <a:rPr lang="" altLang="en-US" b="1"/>
              <a:t>resposta</a:t>
            </a:r>
            <a:r>
              <a:rPr lang="" altLang="en-US"/>
              <a:t>, temos 5 possiveis estados.</a:t>
            </a:r>
            <a:endParaRPr lang="" altLang="en-US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 b="1"/>
              <a:t>Aceito</a:t>
            </a:r>
            <a:endParaRPr lang="" altLang="en-US" b="1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 b="1"/>
              <a:t>Errado</a:t>
            </a:r>
            <a:endParaRPr lang="" altLang="en-US" b="1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 b="1"/>
              <a:t>Tempo excedido</a:t>
            </a:r>
            <a:endParaRPr lang="" altLang="en-US" b="1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 b="1"/>
              <a:t>Erro de execução</a:t>
            </a:r>
            <a:endParaRPr lang="" altLang="en-US" b="1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 b="1"/>
              <a:t>Em correção</a:t>
            </a:r>
            <a:endParaRPr lang="" altLang="en-US" b="1"/>
          </a:p>
          <a:p>
            <a:pPr lvl="0" indent="0" algn="just">
              <a:buNone/>
            </a:pPr>
            <a:r>
              <a:rPr lang="" altLang="en-US"/>
              <a:t>Cada uma dessas alternativas podem ser melhor entendidas consultando as regras da competição, documento disponivel com a equipe organizadora.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265238"/>
            <a:ext cx="5582920" cy="1476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just"/>
            <a:r>
              <a:rPr lang="" altLang="en-US" b="1"/>
              <a:t>Backup de código</a:t>
            </a:r>
            <a:endParaRPr lang="en-US" altLang="en-US" b="1"/>
          </a:p>
          <a:p>
            <a:pPr algn="just"/>
            <a:r>
              <a:rPr lang="en-US" altLang="en-US"/>
              <a:t>Ao clicar na opção </a:t>
            </a:r>
            <a:r>
              <a:rPr lang="en-US" altLang="en-US" b="1"/>
              <a:t>Submissões </a:t>
            </a:r>
            <a:r>
              <a:rPr lang="en-US" altLang="en-US"/>
              <a:t>e então na aba </a:t>
            </a:r>
            <a:r>
              <a:rPr lang="" altLang="en-US" b="1"/>
              <a:t>backup </a:t>
            </a:r>
            <a:r>
              <a:rPr lang="en-US" altLang="en-US"/>
              <a:t>você terá acesso a </a:t>
            </a:r>
            <a:r>
              <a:rPr lang="" altLang="en-US"/>
              <a:t>funcionalidaded e salvar um arquivo de codigo durante a competição.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36905" y="5871210"/>
            <a:ext cx="5582920" cy="14763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" altLang="en-US"/>
              <a:t>Nesse quadro você poderá anexar o arquivo que deseja guardar um cópia digital.</a:t>
            </a:r>
            <a:endParaRPr lang="" altLang="en-US"/>
          </a:p>
          <a:p>
            <a:pPr algn="just"/>
            <a:r>
              <a:rPr lang="" altLang="en-US"/>
              <a:t>Caso queria uma impressão desse arquivo, você poderá marcar o campo identificado e ao enviar a organização cuidará dessa tarefa.</a:t>
            </a:r>
            <a:endParaRPr lang="" altLang="en-US"/>
          </a:p>
        </p:txBody>
      </p:sp>
      <p:pic>
        <p:nvPicPr>
          <p:cNvPr id="2" name="Picture 1" descr="back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2741930"/>
            <a:ext cx="621792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4705" y="574040"/>
            <a:ext cx="268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Guia prático de uso</a:t>
            </a:r>
            <a:endParaRPr lang="en-US" altLang="en-US" b="1"/>
          </a:p>
          <a:p>
            <a:pPr algn="ctr"/>
            <a:r>
              <a:rPr lang="en-US" altLang="en-US" b="1"/>
              <a:t>BOCA 2.0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37540" y="1542415"/>
            <a:ext cx="5582920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" altLang="en-US" b="1"/>
              <a:t>Placar</a:t>
            </a:r>
            <a:endParaRPr lang="en-US" altLang="en-US" b="1"/>
          </a:p>
          <a:p>
            <a:pPr algn="just"/>
            <a:r>
              <a:rPr lang="en-US" altLang="en-US"/>
              <a:t>Ao clicar na opção </a:t>
            </a:r>
            <a:r>
              <a:rPr lang="" altLang="en-US" b="1"/>
              <a:t>Placar </a:t>
            </a:r>
            <a:r>
              <a:rPr lang="en-US" altLang="en-US"/>
              <a:t>você terá acesso a</a:t>
            </a:r>
            <a:r>
              <a:rPr lang="" altLang="en-US"/>
              <a:t>o</a:t>
            </a:r>
            <a:r>
              <a:rPr lang="en-US" altLang="en-US"/>
              <a:t> </a:t>
            </a:r>
            <a:r>
              <a:rPr lang="" altLang="en-US"/>
              <a:t>ranking atual da competição</a:t>
            </a:r>
            <a:r>
              <a:rPr lang="en-US" altLang="en-US"/>
              <a:t>.</a:t>
            </a:r>
            <a:endParaRPr lang="en-US" altLang="en-US"/>
          </a:p>
        </p:txBody>
      </p:sp>
      <p:pic>
        <p:nvPicPr>
          <p:cNvPr id="2" name="Picture 1" descr="pla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2536190"/>
            <a:ext cx="6219190" cy="24218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6905" y="4810125"/>
            <a:ext cx="5582920" cy="23069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" altLang="en-US"/>
              <a:t>Neste quadro estarão listados todos os times e suas respectivas pontuações.</a:t>
            </a:r>
            <a:endParaRPr lang="" altLang="en-US"/>
          </a:p>
          <a:p>
            <a:pPr algn="just"/>
            <a:r>
              <a:rPr lang="" altLang="en-US"/>
              <a:t>Uma cédula possui a seguinte padronização:</a:t>
            </a:r>
            <a:endParaRPr lang="" altLang="en-US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/>
              <a:t>Icone de balão com cor única</a:t>
            </a:r>
            <a:endParaRPr lang="" altLang="en-US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/>
              <a:t>Quantidade de tentativas</a:t>
            </a:r>
            <a:endParaRPr lang="" altLang="en-US"/>
          </a:p>
          <a:p>
            <a:pPr marL="742950" lvl="1" indent="-285750" algn="just">
              <a:buFont typeface="Arial" panose="02080604020202020204" pitchFamily="34" charset="0"/>
              <a:buChar char="•"/>
            </a:pPr>
            <a:r>
              <a:rPr lang="" altLang="en-US"/>
              <a:t>Tempo da submissão correta</a:t>
            </a:r>
            <a:endParaRPr lang="" altLang="en-US"/>
          </a:p>
          <a:p>
            <a:pPr lvl="0" indent="0" algn="just">
              <a:buNone/>
            </a:pPr>
            <a:r>
              <a:rPr lang="" altLang="en-US"/>
              <a:t>A primeira submissão aceita de cada problema é identificada com uma borda dourada.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4106</Words>
  <Application>WPS Presentation</Application>
  <PresentationFormat>宽屏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Noto Sans CJK SC</vt:lpstr>
      <vt:lpstr>微软雅黑</vt:lpstr>
      <vt:lpstr>Noto Sans CJK JP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gasparini</dc:creator>
  <cp:lastModifiedBy>gasparini</cp:lastModifiedBy>
  <cp:revision>5</cp:revision>
  <dcterms:created xsi:type="dcterms:W3CDTF">2019-11-23T16:57:50Z</dcterms:created>
  <dcterms:modified xsi:type="dcterms:W3CDTF">2019-11-23T16:57:50Z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