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5" r:id="rId7"/>
    <p:sldId id="266" r:id="rId8"/>
    <p:sldId id="268" r:id="rId9"/>
    <p:sldId id="269" r:id="rId10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6095160" cy="1029600"/>
          </a:xfrm>
          <a:prstGeom prst="rect">
            <a:avLst/>
          </a:prstGeom>
          <a:solidFill>
            <a:schemeClr val="dk1"/>
          </a:solidFill>
          <a:ln w="2556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6095880" y="0"/>
            <a:ext cx="6095160" cy="1029600"/>
          </a:xfrm>
          <a:prstGeom prst="rect">
            <a:avLst/>
          </a:prstGeom>
          <a:solidFill>
            <a:srgbClr val="0B2C0C"/>
          </a:solidFill>
          <a:ln w="2556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6492960"/>
            <a:ext cx="6095160" cy="364320"/>
          </a:xfrm>
          <a:prstGeom prst="rect">
            <a:avLst/>
          </a:prstGeom>
          <a:solidFill>
            <a:schemeClr val="dk1"/>
          </a:solidFill>
          <a:ln w="2556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6095880" y="6492960"/>
            <a:ext cx="6095160" cy="364320"/>
          </a:xfrm>
          <a:prstGeom prst="rect">
            <a:avLst/>
          </a:prstGeom>
          <a:solidFill>
            <a:srgbClr val="0B2C0C"/>
          </a:solidFill>
          <a:ln w="25560">
            <a:solidFill>
              <a:schemeClr val="dk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Google Shape;10;p1"/>
          <p:cNvPicPr/>
          <p:nvPr/>
        </p:nvPicPr>
        <p:blipFill>
          <a:blip r:embed="rId13"/>
          <a:stretch>
            <a:fillRect/>
          </a:stretch>
        </p:blipFill>
        <p:spPr>
          <a:xfrm>
            <a:off x="7951320" y="227880"/>
            <a:ext cx="1701000" cy="5738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1;p1"/>
          <p:cNvPicPr/>
          <p:nvPr/>
        </p:nvPicPr>
        <p:blipFill>
          <a:blip r:embed="rId14"/>
          <a:stretch>
            <a:fillRect/>
          </a:stretch>
        </p:blipFill>
        <p:spPr>
          <a:xfrm>
            <a:off x="10068120" y="247320"/>
            <a:ext cx="1701000" cy="57384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0" y="6521400"/>
            <a:ext cx="60951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Vinicius Gasparini e Laís Pisetta Van Vossen	20</a:t>
            </a:r>
            <a:r>
              <a:rPr lang="pt-PT" alt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endParaRPr lang="pt-PT" alt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6008040" y="6521400"/>
            <a:ext cx="60951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FragRDF: Um Fragmentador de dados RDF baseado em Esquemas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v.gasparini@edu.udesc.br" TargetMode="External"/><Relationship Id="rId1" Type="http://schemas.openxmlformats.org/officeDocument/2006/relationships/hyperlink" Target="lais.vossen@gmail.com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www.udesc.br/sic/28/resumoscct" TargetMode="External"/><Relationship Id="rId3" Type="http://schemas.openxmlformats.org/officeDocument/2006/relationships/hyperlink" Target="https://www6.univali.br/seer/index.php/acotb/article/view/12757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23880" y="2608200"/>
            <a:ext cx="9143280" cy="223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algn="ctr">
              <a:lnSpc>
                <a:spcPct val="11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Laís Pisetta Van Vossen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10000"/>
              </a:lnSpc>
            </a:pPr>
            <a:r>
              <a:rPr lang="pt-PT" altLang="en-US" sz="2000" u="sng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sym typeface="+mn-ea"/>
                <a:hlinkClick r:id="rId1" tooltip="" action="ppaction://hlinkfile"/>
              </a:rPr>
              <a:t>lais.vossen@gmail.com</a:t>
            </a:r>
            <a:endParaRPr lang="pt-PT" altLang="en-US" sz="2000" u="sng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  <a:sym typeface="+mn-ea"/>
            </a:endParaRPr>
          </a:p>
          <a:p>
            <a:pPr algn="ctr">
              <a:lnSpc>
                <a:spcPct val="11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1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Vinicius Gasparini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10000"/>
              </a:lnSpc>
            </a:pPr>
            <a:r>
              <a:rPr lang="pt-PT" altLang="en-US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 action="ppaction://hlinkfile"/>
              </a:rPr>
              <a:t>v.gasparini@edu.udesc.br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70600" y="1186200"/>
            <a:ext cx="9250200" cy="1222920"/>
          </a:xfrm>
          <a:prstGeom prst="roundRect">
            <a:avLst>
              <a:gd name="adj" fmla="val 10404"/>
            </a:avLst>
          </a:prstGeom>
          <a:solidFill>
            <a:srgbClr val="0B2C0C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786320" y="720"/>
            <a:ext cx="8618400" cy="244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/>
          <a:p>
            <a:pPr algn="just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FragRDF: Um Fragmentador de dados RDF baseado em Esquemas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048120" y="4719960"/>
            <a:ext cx="609516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Departamento de Ciência da Computação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Centro de Ciências Tecnológicas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Universidade do Estado de Santa Catarina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r>
              <a:rPr lang="pt-PT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r>
            <a:endParaRPr lang="pt-PT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1924685"/>
            <a:ext cx="5215890" cy="37426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052"/>
          <a:stretch>
            <a:fillRect/>
          </a:stretch>
        </p:blipFill>
        <p:spPr>
          <a:xfrm>
            <a:off x="6137275" y="1924050"/>
            <a:ext cx="5215255" cy="3743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4"/>
          <p:cNvSpPr txBox="1"/>
          <p:nvPr/>
        </p:nvSpPr>
        <p:spPr>
          <a:xfrm>
            <a:off x="1998980" y="5845810"/>
            <a:ext cx="2801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latin typeface="Lato" panose="020F0502020204030203" charset="0"/>
                <a:cs typeface="Lato" panose="020F0502020204030203" charset="0"/>
                <a:hlinkClick r:id="rId3" action="ppaction://hlinkfile"/>
              </a:rPr>
              <a:t>IX Computer on the Beach</a:t>
            </a:r>
            <a:endParaRPr lang="pt-PT" altLang="en-US">
              <a:latin typeface="Lato" panose="020F0502020204030203" charset="0"/>
              <a:cs typeface="Lato" panose="020F050202020403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14503" y="5845810"/>
            <a:ext cx="3861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>
                <a:latin typeface="Lato" panose="020F0502020204030203" charset="0"/>
                <a:cs typeface="Lato" panose="020F0502020204030203" charset="0"/>
                <a:hlinkClick r:id="rId4" action="ppaction://hlinkfile"/>
              </a:rPr>
              <a:t>28º Seminário de Iniciação Científica </a:t>
            </a:r>
            <a:endParaRPr lang="pt-PT" altLang="en-US">
              <a:latin typeface="Lato" panose="020F0502020204030203" charset="0"/>
              <a:cs typeface="Lato" panose="020F050202020403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- </a:t>
            </a:r>
            <a:r>
              <a:rPr lang="en-US" sz="32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Resource Description Framework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314360" y="4075660"/>
            <a:ext cx="2586240" cy="1149480"/>
          </a:xfrm>
          <a:prstGeom prst="ellipse">
            <a:avLst/>
          </a:prstGeom>
          <a:gradFill>
            <a:gsLst>
              <a:gs pos="0">
                <a:srgbClr val="167C16"/>
              </a:gs>
              <a:gs pos="50000">
                <a:srgbClr val="20B320"/>
              </a:gs>
              <a:gs pos="100000">
                <a:srgbClr val="27D727"/>
              </a:gs>
            </a:gsLst>
            <a:lin ang="162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1322280" y="4466260"/>
            <a:ext cx="2570400" cy="379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http//:example.org/joao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8625600" y="4200940"/>
            <a:ext cx="1009800" cy="899280"/>
          </a:xfrm>
          <a:prstGeom prst="rect">
            <a:avLst/>
          </a:prstGeom>
          <a:gradFill>
            <a:gsLst>
              <a:gs pos="0">
                <a:srgbClr val="167C16"/>
              </a:gs>
              <a:gs pos="50000">
                <a:srgbClr val="20B320"/>
              </a:gs>
              <a:gs pos="100000">
                <a:srgbClr val="27D727"/>
              </a:gs>
            </a:gsLst>
            <a:lin ang="16200000"/>
          </a:gradFill>
          <a:ln w="9360">
            <a:solidFill>
              <a:srgbClr val="33CC33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8834400" y="4369780"/>
            <a:ext cx="5922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10" name="CustomShape 7"/>
          <p:cNvSpPr/>
          <p:nvPr/>
        </p:nvSpPr>
        <p:spPr>
          <a:xfrm rot="10800000" flipH="1">
            <a:off x="3900755" y="4644170"/>
            <a:ext cx="471132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33CC33"/>
            </a:solidFill>
            <a:round/>
            <a:tailEnd type="stealth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5573880" y="4077460"/>
            <a:ext cx="766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</a:t>
            </a:r>
            <a:endParaRPr lang="en-US" sz="2400" b="0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9648000" y="4200940"/>
            <a:ext cx="1009800" cy="899280"/>
          </a:xfrm>
          <a:prstGeom prst="rect">
            <a:avLst/>
          </a:prstGeom>
          <a:gradFill>
            <a:gsLst>
              <a:gs pos="0">
                <a:srgbClr val="167C16"/>
              </a:gs>
              <a:gs pos="50000">
                <a:srgbClr val="20B320"/>
              </a:gs>
              <a:gs pos="100000">
                <a:srgbClr val="27D727"/>
              </a:gs>
            </a:gsLst>
            <a:lin ang="16200000"/>
          </a:gradFill>
          <a:ln w="9360">
            <a:solidFill>
              <a:srgbClr val="33CC33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6" name="CustomShape 13"/>
          <p:cNvSpPr/>
          <p:nvPr/>
        </p:nvSpPr>
        <p:spPr>
          <a:xfrm>
            <a:off x="9843120" y="4369780"/>
            <a:ext cx="6195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8083080" y="3716020"/>
            <a:ext cx="3101040" cy="1864080"/>
          </a:xfrm>
          <a:prstGeom prst="ellipse">
            <a:avLst/>
          </a:prstGeom>
          <a:noFill/>
          <a:ln w="54000">
            <a:solidFill>
              <a:srgbClr val="33CC33"/>
            </a:solidFill>
            <a:custDash>
              <a:ds d="400000" sp="300000"/>
              <a:ds d="100000" sp="3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8" name="CustomShape 15"/>
          <p:cNvSpPr/>
          <p:nvPr/>
        </p:nvSpPr>
        <p:spPr>
          <a:xfrm>
            <a:off x="8688960" y="5630140"/>
            <a:ext cx="18892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typed literal</a:t>
            </a:r>
            <a:endParaRPr lang="en-US" sz="1600" b="0" i="1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19" name="CustomShape 16"/>
          <p:cNvSpPr/>
          <p:nvPr/>
        </p:nvSpPr>
        <p:spPr>
          <a:xfrm flipH="1">
            <a:off x="4608720" y="4662460"/>
            <a:ext cx="1347120" cy="107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CC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17"/>
          <p:cNvSpPr/>
          <p:nvPr/>
        </p:nvSpPr>
        <p:spPr>
          <a:xfrm>
            <a:off x="2615040" y="5626180"/>
            <a:ext cx="2044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URI reference</a:t>
            </a:r>
            <a:endParaRPr lang="en-US" sz="1600" b="0" i="1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21" name="CustomShape 18"/>
          <p:cNvSpPr/>
          <p:nvPr/>
        </p:nvSpPr>
        <p:spPr>
          <a:xfrm>
            <a:off x="2608200" y="5225860"/>
            <a:ext cx="144000" cy="39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3CC33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1760490" y="2271870"/>
            <a:ext cx="154152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Sujeito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(RDF subject)</a:t>
            </a:r>
            <a:endParaRPr lang="en-US" sz="1600" b="0" i="1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5180850" y="2271870"/>
            <a:ext cx="182952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Predicado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(RDF predicate)</a:t>
            </a:r>
            <a:endParaRPr lang="en-US" sz="1600" b="0" i="1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9125730" y="2271870"/>
            <a:ext cx="144252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Objeto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(RDF object)</a:t>
            </a:r>
            <a:endParaRPr lang="en-US" sz="1600" b="0" i="1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445770" y="3035085"/>
            <a:ext cx="11704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&lt;http://example.org/joao&gt;          &lt;http://example.org/ns#age&gt;         “23”&lt;http://example.org/int&gt;</a:t>
            </a:r>
            <a:endParaRPr lang="en-US" b="0" strike="noStrike" spc="-1">
              <a:solidFill>
                <a:srgbClr val="0B2C0C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838200" y="2182495"/>
            <a:ext cx="3385820" cy="1313180"/>
          </a:xfrm>
          <a:prstGeom prst="rect">
            <a:avLst/>
          </a:prstGeom>
          <a:noFill/>
          <a:ln w="38160">
            <a:solidFill>
              <a:srgbClr val="33CC3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4225290" y="2183765"/>
            <a:ext cx="3742055" cy="1313180"/>
          </a:xfrm>
          <a:prstGeom prst="rect">
            <a:avLst/>
          </a:prstGeom>
          <a:noFill/>
          <a:ln w="38160">
            <a:solidFill>
              <a:srgbClr val="33CC3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13"/>
          <p:cNvSpPr/>
          <p:nvPr/>
        </p:nvSpPr>
        <p:spPr>
          <a:xfrm>
            <a:off x="7967345" y="2182495"/>
            <a:ext cx="3759835" cy="1313180"/>
          </a:xfrm>
          <a:prstGeom prst="rect">
            <a:avLst/>
          </a:prstGeom>
          <a:noFill/>
          <a:ln w="38160">
            <a:solidFill>
              <a:srgbClr val="33CC3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no formato </a:t>
            </a:r>
            <a:r>
              <a:rPr lang="en-US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N-Triples </a:t>
            </a:r>
            <a:r>
              <a:rPr lang="pt-PT" altLang="en-US" sz="24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 </a:t>
            </a:r>
            <a:r>
              <a:rPr lang="en-US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sym typeface="+mn-ea"/>
              </a:rPr>
              <a:t>Esquema de Fragmentação no formato XML</a:t>
            </a:r>
            <a:endParaRPr lang="en-US" altLang="en-US" sz="2400" b="0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  <a:sym typeface="+mn-ea"/>
            </a:endParaRPr>
          </a:p>
        </p:txBody>
      </p:sp>
      <p:pic>
        <p:nvPicPr>
          <p:cNvPr id="159" name="Google Shape;228;p34"/>
          <p:cNvPicPr/>
          <p:nvPr/>
        </p:nvPicPr>
        <p:blipFill>
          <a:blip r:embed="rId1"/>
          <a:srcRect b="52862"/>
          <a:stretch>
            <a:fillRect/>
          </a:stretch>
        </p:blipFill>
        <p:spPr>
          <a:xfrm>
            <a:off x="943610" y="1992630"/>
            <a:ext cx="10305415" cy="149352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235;p3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085" y="3601085"/>
            <a:ext cx="10068560" cy="27832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Funcionamento do FragRDF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65" name="Google Shape;242;p36"/>
          <p:cNvPicPr/>
          <p:nvPr/>
        </p:nvPicPr>
        <p:blipFill>
          <a:blip r:embed="rId1"/>
          <a:stretch>
            <a:fillRect/>
          </a:stretch>
        </p:blipFill>
        <p:spPr>
          <a:xfrm>
            <a:off x="598680" y="1965960"/>
            <a:ext cx="10994040" cy="399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30440" y="2151720"/>
            <a:ext cx="10554840" cy="3989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Fragmentação em uma única máquina: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Diversos tamanhos de BDs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Quantidade/Tamanho arquivos BD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Berlin SPARQL Benchmark (BSBM)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Caso de uso de um sistema de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e-commerce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914400" lvl="1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Fator de escala baseado no número de produtos a gerar.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384560" y="1828800"/>
            <a:ext cx="3925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 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75" name="Google Shape;264;p39"/>
          <p:cNvPicPr/>
          <p:nvPr/>
        </p:nvPicPr>
        <p:blipFill>
          <a:blip r:embed="rId1"/>
          <a:stretch>
            <a:fillRect/>
          </a:stretch>
        </p:blipFill>
        <p:spPr>
          <a:xfrm>
            <a:off x="480240" y="2194560"/>
            <a:ext cx="5371560" cy="429516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7132320" y="1828800"/>
            <a:ext cx="39258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B2C0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 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77" name="Google Shape;266;p39"/>
          <p:cNvPicPr/>
          <p:nvPr/>
        </p:nvPicPr>
        <p:blipFill>
          <a:blip r:embed="rId2"/>
          <a:stretch>
            <a:fillRect/>
          </a:stretch>
        </p:blipFill>
        <p:spPr>
          <a:xfrm>
            <a:off x="6335280" y="2194560"/>
            <a:ext cx="5380920" cy="42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1027800"/>
            <a:ext cx="12191400" cy="705240"/>
          </a:xfrm>
          <a:prstGeom prst="rect">
            <a:avLst/>
          </a:prstGeom>
          <a:gradFill>
            <a:gsLst>
              <a:gs pos="0">
                <a:schemeClr val="dk1"/>
              </a:gs>
              <a:gs pos="41000">
                <a:srgbClr val="061706"/>
              </a:gs>
              <a:gs pos="100000">
                <a:srgbClr val="0B2C0C"/>
              </a:gs>
            </a:gsLst>
            <a:lin ang="10800000"/>
          </a:gra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e Conclusões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30440" y="2151720"/>
            <a:ext cx="10554840" cy="350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 consegue gerar bases de até 35,27 milhões de triplas em  uma única máquina.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 mil produtos para um único arquivo de entrada.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Usando 180 MB por arquivo de entrada alcançamos 100 mil produtos.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Não foi possível o teste com bases de tamanhos superiores em virtude do limite de memória da máquina utilizada.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sym typeface="+mn-ea"/>
              </a:rPr>
              <a:t>Não foram encontrados outros limitantes com exceção do gargalo de memória.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0" indent="-456565" algn="just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sym typeface="+mn-ea"/>
              </a:rPr>
              <a:t>O algoritmo apresenta comportamento linear em função do crescimento da escala de produtos.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440880" y="84600"/>
            <a:ext cx="256644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RDF e Métodos de Fragmentação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FragRDF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Experimentos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WPS Presentation</Application>
  <PresentationFormat/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Trebuchet MS</vt:lpstr>
      <vt:lpstr>Arial</vt:lpstr>
      <vt:lpstr>Symbol</vt:lpstr>
      <vt:lpstr>Lato</vt:lpstr>
      <vt:lpstr>Noto Sans Symbols</vt:lpstr>
      <vt:lpstr>微软雅黑</vt:lpstr>
      <vt:lpstr>Arial Unicode MS</vt:lpstr>
      <vt:lpstr>MT Extra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gasp</cp:lastModifiedBy>
  <cp:revision>5</cp:revision>
  <dcterms:created xsi:type="dcterms:W3CDTF">2020-11-08T21:51:37Z</dcterms:created>
  <dcterms:modified xsi:type="dcterms:W3CDTF">2020-11-08T21:51:37Z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