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0" r:id="rId5"/>
    <p:sldId id="257" r:id="rId6"/>
    <p:sldId id="263" r:id="rId7"/>
    <p:sldId id="268" r:id="rId8"/>
    <p:sldId id="261" r:id="rId9"/>
    <p:sldId id="264" r:id="rId10"/>
    <p:sldId id="267" r:id="rId11"/>
    <p:sldId id="266" r:id="rId12"/>
    <p:sldId id="262" r:id="rId13"/>
    <p:sldId id="269"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75F7"/>
    <a:srgbClr val="CCECFF"/>
    <a:srgbClr val="8B9D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83" d="100"/>
          <a:sy n="83" d="100"/>
        </p:scale>
        <p:origin x="126" y="2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E952D-12F3-4B85-9C2F-7B35CC9063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4DBBAED-F70A-4149-B5CA-B142EA1772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AC7A2B-0345-4010-921A-EF7C23BE6CC6}"/>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03FCB571-4E13-4EC4-90A5-F2E79A3C9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885B9-8A1D-4A4B-820C-607540C66969}"/>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46039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6A31A-264D-408D-8DED-1509FAFB04E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1A921F-5D98-4DF4-A6DB-9DB63BCA49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57C6A3-FDD4-41B5-AB49-CD07FE0C71D0}"/>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F57EA946-C696-459C-8525-294122796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3BEACE-3AE8-4C42-90B2-2906EDBDCE1D}"/>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2444548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23EAA-0DDF-47EB-9846-213DB1B807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45302AA-9E7E-4EEC-BBED-E78AA6D16F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9EA90B-7D34-4BB6-8ACC-30ACC1AD9AE6}"/>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EB06F2CF-3F68-4D68-9E0A-CB231BEA86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09928C-07B5-4898-A046-D5A103CEC06B}"/>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271520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521A8-7BE7-4AE0-B90C-F4678FCD98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B7B030-FFF9-46CF-AA84-29AC4B1D6D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E08D47-DF89-4486-9DCC-0D5A91422925}"/>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ED860A93-6235-4E2B-9789-C9F46D0CFB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CEC50-2DDB-4554-A366-EB3BFDE9E52A}"/>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1877516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AAAB2-64EB-4EBC-AB69-9B1E0D7301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159118-28E4-4924-803F-AE570BE77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1382D1-469E-4B5A-B347-F3B191620399}"/>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D410D0E6-6C3F-40F2-A2D3-6043D6B050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E5B0F0-2178-410C-9DD3-4DDA20A4AE27}"/>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126692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7B70-5735-4321-B5E2-8C88CBD2C6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5D343E-ED27-452A-9BCF-6EF9945734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E4EB3D-8A05-48B4-ABE3-68903E21C3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D1B1D6-F391-4EB4-8852-CA7806D89E94}"/>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6" name="Footer Placeholder 5">
            <a:extLst>
              <a:ext uri="{FF2B5EF4-FFF2-40B4-BE49-F238E27FC236}">
                <a16:creationId xmlns:a16="http://schemas.microsoft.com/office/drawing/2014/main" id="{6750B3B0-3027-4AE8-9CAC-B477B820EB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B1EB66-07DF-4D15-AA70-CB8DE17DF053}"/>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279638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0936-EFED-447C-9A6E-31124ED7CC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966BEE-3ECA-4C5D-B8D6-E6007E4882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076977-9205-4863-B370-F8501EC9AC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643D9F-3082-45B6-9EF7-BF998C008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E34FC2-0A89-4A0C-8E1C-5DA13192B0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977A6A4-5F41-412D-9B87-604C9B0DFB2B}"/>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8" name="Footer Placeholder 7">
            <a:extLst>
              <a:ext uri="{FF2B5EF4-FFF2-40B4-BE49-F238E27FC236}">
                <a16:creationId xmlns:a16="http://schemas.microsoft.com/office/drawing/2014/main" id="{4891E993-F5F3-42BA-ABC5-95C866FE08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E583C-D390-47C7-A2EA-10D7BEE5A5B6}"/>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989499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4447-8197-45FF-8C9C-3825D57549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C36C52-457E-4B5C-8BBC-EC2148BE07F5}"/>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4" name="Footer Placeholder 3">
            <a:extLst>
              <a:ext uri="{FF2B5EF4-FFF2-40B4-BE49-F238E27FC236}">
                <a16:creationId xmlns:a16="http://schemas.microsoft.com/office/drawing/2014/main" id="{07E30092-A13B-41A6-850B-ABCABAFB01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75DB01-2CCA-4651-91F8-AE7E5B40B9E0}"/>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2245820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4C1A90-693F-4C7B-87E3-CCB92AACC8BD}"/>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3" name="Footer Placeholder 2">
            <a:extLst>
              <a:ext uri="{FF2B5EF4-FFF2-40B4-BE49-F238E27FC236}">
                <a16:creationId xmlns:a16="http://schemas.microsoft.com/office/drawing/2014/main" id="{068A1404-5639-4FEE-B6F0-08E84BE550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FC05827-7EF8-45E5-8128-4BE9C3D79007}"/>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198810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78856-8B07-4B0E-BB76-1347EF12FC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2AABAC0-3A6B-413E-9FF0-33EACDEF1B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E07BCE1-4A85-438F-8F68-A2C60A13B4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EFF629-9814-40C1-A7BC-E811C71EE6B2}"/>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6" name="Footer Placeholder 5">
            <a:extLst>
              <a:ext uri="{FF2B5EF4-FFF2-40B4-BE49-F238E27FC236}">
                <a16:creationId xmlns:a16="http://schemas.microsoft.com/office/drawing/2014/main" id="{0A9F327F-EFC1-4C8B-A836-8300C4EBF5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BBAE3D-EA3D-4AFC-BCB7-7A0AE865DEC6}"/>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3843294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0D29-C21A-4B92-B4C4-DCF9D2FE2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615A1D-01E4-4E8D-81A6-27D8F0DF12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46DF7D-735A-4E71-A857-5868A1F157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039633-45E9-4F93-9799-330559962F87}"/>
              </a:ext>
            </a:extLst>
          </p:cNvPr>
          <p:cNvSpPr>
            <a:spLocks noGrp="1"/>
          </p:cNvSpPr>
          <p:nvPr>
            <p:ph type="dt" sz="half" idx="10"/>
          </p:nvPr>
        </p:nvSpPr>
        <p:spPr/>
        <p:txBody>
          <a:bodyPr/>
          <a:lstStyle/>
          <a:p>
            <a:fld id="{8AC28791-73AC-404D-8546-B2BA099776FC}" type="datetimeFigureOut">
              <a:rPr lang="en-US" smtClean="0"/>
              <a:t>4/26/2021</a:t>
            </a:fld>
            <a:endParaRPr lang="en-US"/>
          </a:p>
        </p:txBody>
      </p:sp>
      <p:sp>
        <p:nvSpPr>
          <p:cNvPr id="6" name="Footer Placeholder 5">
            <a:extLst>
              <a:ext uri="{FF2B5EF4-FFF2-40B4-BE49-F238E27FC236}">
                <a16:creationId xmlns:a16="http://schemas.microsoft.com/office/drawing/2014/main" id="{5E3CB9AF-AD4F-453B-9C24-F9F04B8CB7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EAE0F3-D471-424D-8C29-71CBE3B3504B}"/>
              </a:ext>
            </a:extLst>
          </p:cNvPr>
          <p:cNvSpPr>
            <a:spLocks noGrp="1"/>
          </p:cNvSpPr>
          <p:nvPr>
            <p:ph type="sldNum" sz="quarter" idx="12"/>
          </p:nvPr>
        </p:nvSpPr>
        <p:spPr/>
        <p:txBody>
          <a:bodyPr/>
          <a:lstStyle/>
          <a:p>
            <a:fld id="{A473B82C-0906-4696-90A8-586C3BC1861F}" type="slidenum">
              <a:rPr lang="en-US" smtClean="0"/>
              <a:t>‹#›</a:t>
            </a:fld>
            <a:endParaRPr lang="en-US"/>
          </a:p>
        </p:txBody>
      </p:sp>
    </p:spTree>
    <p:extLst>
      <p:ext uri="{BB962C8B-B14F-4D97-AF65-F5344CB8AC3E}">
        <p14:creationId xmlns:p14="http://schemas.microsoft.com/office/powerpoint/2010/main" val="985783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EC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529980-B979-4B6B-B729-AF9738779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76AD17-138A-4AEF-A640-6A2E90DD9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D03452-4D1B-47CB-BBDB-F49B121147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28791-73AC-404D-8546-B2BA099776FC}" type="datetimeFigureOut">
              <a:rPr lang="en-US" smtClean="0"/>
              <a:t>4/26/2021</a:t>
            </a:fld>
            <a:endParaRPr lang="en-US"/>
          </a:p>
        </p:txBody>
      </p:sp>
      <p:sp>
        <p:nvSpPr>
          <p:cNvPr id="5" name="Footer Placeholder 4">
            <a:extLst>
              <a:ext uri="{FF2B5EF4-FFF2-40B4-BE49-F238E27FC236}">
                <a16:creationId xmlns:a16="http://schemas.microsoft.com/office/drawing/2014/main" id="{1E5BCBB8-40BA-4C50-9612-35D7E5B34B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147680-C071-4F84-B08C-F0ED24D560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73B82C-0906-4696-90A8-586C3BC1861F}" type="slidenum">
              <a:rPr lang="en-US" smtClean="0"/>
              <a:t>‹#›</a:t>
            </a:fld>
            <a:endParaRPr lang="en-US"/>
          </a:p>
        </p:txBody>
      </p:sp>
    </p:spTree>
    <p:extLst>
      <p:ext uri="{BB962C8B-B14F-4D97-AF65-F5344CB8AC3E}">
        <p14:creationId xmlns:p14="http://schemas.microsoft.com/office/powerpoint/2010/main" val="17007880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2D54D08-757D-4065-A1AA-212D4A7EFCC6}"/>
              </a:ext>
            </a:extLst>
          </p:cNvPr>
          <p:cNvSpPr>
            <a:spLocks noGrp="1"/>
          </p:cNvSpPr>
          <p:nvPr>
            <p:ph type="ctrTitle"/>
          </p:nvPr>
        </p:nvSpPr>
        <p:spPr>
          <a:xfrm>
            <a:off x="8932436" y="1472194"/>
            <a:ext cx="2926080" cy="2468880"/>
          </a:xfrm>
        </p:spPr>
        <p:txBody>
          <a:bodyPr>
            <a:normAutofit/>
          </a:bodyPr>
          <a:lstStyle/>
          <a:p>
            <a:pPr algn="l"/>
            <a:r>
              <a:rPr lang="en-US" sz="4000" b="1" dirty="0">
                <a:latin typeface="Century Schoolbook" panose="02040604050505020304" pitchFamily="18" charset="0"/>
              </a:rPr>
              <a:t>Financial Literacy: The More You Know</a:t>
            </a:r>
          </a:p>
        </p:txBody>
      </p:sp>
      <p:sp>
        <p:nvSpPr>
          <p:cNvPr id="3" name="Subtitle 2">
            <a:extLst>
              <a:ext uri="{FF2B5EF4-FFF2-40B4-BE49-F238E27FC236}">
                <a16:creationId xmlns:a16="http://schemas.microsoft.com/office/drawing/2014/main" id="{8541D1F9-F145-4AC6-9FB5-FDD2E938FDC6}"/>
              </a:ext>
            </a:extLst>
          </p:cNvPr>
          <p:cNvSpPr>
            <a:spLocks noGrp="1"/>
          </p:cNvSpPr>
          <p:nvPr>
            <p:ph type="subTitle" idx="1"/>
          </p:nvPr>
        </p:nvSpPr>
        <p:spPr>
          <a:xfrm>
            <a:off x="9043011" y="5767292"/>
            <a:ext cx="2427842" cy="411459"/>
          </a:xfrm>
        </p:spPr>
        <p:txBody>
          <a:bodyPr>
            <a:normAutofit fontScale="85000" lnSpcReduction="10000"/>
          </a:bodyPr>
          <a:lstStyle/>
          <a:p>
            <a:pPr algn="l"/>
            <a:r>
              <a:rPr lang="en-US" sz="2000" b="1" dirty="0">
                <a:latin typeface="Century Schoolbook" panose="02040604050505020304" pitchFamily="18" charset="0"/>
              </a:rPr>
              <a:t>By: Valencia Gooch</a:t>
            </a:r>
          </a:p>
        </p:txBody>
      </p:sp>
      <p:sp>
        <p:nvSpPr>
          <p:cNvPr id="34"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7" name="Picture 6" descr="A picture containing text&#10;&#10;Description automatically generated">
            <a:extLst>
              <a:ext uri="{FF2B5EF4-FFF2-40B4-BE49-F238E27FC236}">
                <a16:creationId xmlns:a16="http://schemas.microsoft.com/office/drawing/2014/main" id="{754DC7C6-B55A-4275-8640-BFF75F1B3F47}"/>
              </a:ext>
            </a:extLst>
          </p:cNvPr>
          <p:cNvPicPr>
            <a:picLocks noChangeAspect="1"/>
          </p:cNvPicPr>
          <p:nvPr/>
        </p:nvPicPr>
        <p:blipFill rotWithShape="1">
          <a:blip r:embed="rId2">
            <a:extLst>
              <a:ext uri="{28A0092B-C50C-407E-A947-70E740481C1C}">
                <a14:useLocalDpi xmlns:a14="http://schemas.microsoft.com/office/drawing/2010/main" val="0"/>
              </a:ext>
            </a:extLst>
          </a:blip>
          <a:srcRect r="7462" b="2"/>
          <a:stretch/>
        </p:blipFill>
        <p:spPr>
          <a:xfrm>
            <a:off x="921910" y="465243"/>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Tree>
    <p:extLst>
      <p:ext uri="{BB962C8B-B14F-4D97-AF65-F5344CB8AC3E}">
        <p14:creationId xmlns:p14="http://schemas.microsoft.com/office/powerpoint/2010/main" val="4179641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14721F83-4EAE-4228-BC1F-33BDA9E4D0E3}"/>
              </a:ext>
            </a:extLst>
          </p:cNvPr>
          <p:cNvSpPr/>
          <p:nvPr/>
        </p:nvSpPr>
        <p:spPr>
          <a:xfrm>
            <a:off x="2238747" y="4421107"/>
            <a:ext cx="3368233" cy="206897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D655C3C-3B8E-4FB8-B467-C70D439BEABB}"/>
              </a:ext>
            </a:extLst>
          </p:cNvPr>
          <p:cNvSpPr/>
          <p:nvPr/>
        </p:nvSpPr>
        <p:spPr>
          <a:xfrm>
            <a:off x="109005" y="2389749"/>
            <a:ext cx="3368233" cy="206897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9E77AD-33A4-4B98-B2EA-3EA02FDC292D}"/>
              </a:ext>
            </a:extLst>
          </p:cNvPr>
          <p:cNvSpPr>
            <a:spLocks noGrp="1"/>
          </p:cNvSpPr>
          <p:nvPr>
            <p:ph type="title"/>
          </p:nvPr>
        </p:nvSpPr>
        <p:spPr>
          <a:xfrm>
            <a:off x="682906" y="457200"/>
            <a:ext cx="4352081" cy="1600200"/>
          </a:xfrm>
        </p:spPr>
        <p:txBody>
          <a:bodyPr/>
          <a:lstStyle/>
          <a:p>
            <a:r>
              <a:rPr lang="en-US" dirty="0">
                <a:latin typeface="Century Schoolbook" panose="02040604050505020304" pitchFamily="18" charset="0"/>
              </a:rPr>
              <a:t>Lauderdale County</a:t>
            </a:r>
          </a:p>
        </p:txBody>
      </p:sp>
      <p:sp>
        <p:nvSpPr>
          <p:cNvPr id="4" name="Content Placeholder 3">
            <a:extLst>
              <a:ext uri="{FF2B5EF4-FFF2-40B4-BE49-F238E27FC236}">
                <a16:creationId xmlns:a16="http://schemas.microsoft.com/office/drawing/2014/main" id="{C2193460-E9D6-472C-BF79-8929C96C6D82}"/>
              </a:ext>
            </a:extLst>
          </p:cNvPr>
          <p:cNvSpPr>
            <a:spLocks noGrp="1"/>
          </p:cNvSpPr>
          <p:nvPr>
            <p:ph idx="1"/>
          </p:nvPr>
        </p:nvSpPr>
        <p:spPr/>
        <p:txBody>
          <a:bodyPr/>
          <a:lstStyle/>
          <a:p>
            <a:endParaRPr lang="en-US" dirty="0"/>
          </a:p>
        </p:txBody>
      </p:sp>
      <p:sp>
        <p:nvSpPr>
          <p:cNvPr id="10" name="Text Placeholder 3">
            <a:extLst>
              <a:ext uri="{FF2B5EF4-FFF2-40B4-BE49-F238E27FC236}">
                <a16:creationId xmlns:a16="http://schemas.microsoft.com/office/drawing/2014/main" id="{E7FDED91-5573-4D9B-8C34-752F906C529B}"/>
              </a:ext>
            </a:extLst>
          </p:cNvPr>
          <p:cNvSpPr>
            <a:spLocks noGrp="1"/>
          </p:cNvSpPr>
          <p:nvPr>
            <p:ph type="body" sz="half" idx="2"/>
          </p:nvPr>
        </p:nvSpPr>
        <p:spPr>
          <a:xfrm>
            <a:off x="1259229" y="2720662"/>
            <a:ext cx="1067784" cy="518591"/>
          </a:xfrm>
        </p:spPr>
        <p:txBody>
          <a:bodyPr>
            <a:normAutofit fontScale="92500"/>
          </a:bodyPr>
          <a:lstStyle/>
          <a:p>
            <a:r>
              <a:rPr lang="en-US" sz="3200" b="1" dirty="0">
                <a:latin typeface="Century Schoolbook" panose="02040604050505020304" pitchFamily="18" charset="0"/>
              </a:rPr>
              <a:t>1063</a:t>
            </a:r>
          </a:p>
        </p:txBody>
      </p:sp>
      <p:sp>
        <p:nvSpPr>
          <p:cNvPr id="11" name="Text Placeholder 3">
            <a:extLst>
              <a:ext uri="{FF2B5EF4-FFF2-40B4-BE49-F238E27FC236}">
                <a16:creationId xmlns:a16="http://schemas.microsoft.com/office/drawing/2014/main" id="{6FCF5BEB-F110-49CE-8898-BABE132DEF2A}"/>
              </a:ext>
            </a:extLst>
          </p:cNvPr>
          <p:cNvSpPr txBox="1">
            <a:spLocks/>
          </p:cNvSpPr>
          <p:nvPr/>
        </p:nvSpPr>
        <p:spPr>
          <a:xfrm>
            <a:off x="3339798" y="4828463"/>
            <a:ext cx="1067784" cy="518591"/>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200" b="1">
                <a:latin typeface="Century Schoolbook" panose="02040604050505020304" pitchFamily="18" charset="0"/>
              </a:rPr>
              <a:t>1063</a:t>
            </a:r>
            <a:endParaRPr lang="en-US" sz="3200" b="1" dirty="0">
              <a:latin typeface="Century Schoolbook" panose="02040604050505020304" pitchFamily="18" charset="0"/>
            </a:endParaRPr>
          </a:p>
        </p:txBody>
      </p:sp>
    </p:spTree>
    <p:extLst>
      <p:ext uri="{BB962C8B-B14F-4D97-AF65-F5344CB8AC3E}">
        <p14:creationId xmlns:p14="http://schemas.microsoft.com/office/powerpoint/2010/main" val="3603628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41F2A264-3670-4CD6-B841-6679A64B13A8}"/>
              </a:ext>
            </a:extLst>
          </p:cNvPr>
          <p:cNvSpPr/>
          <p:nvPr/>
        </p:nvSpPr>
        <p:spPr>
          <a:xfrm>
            <a:off x="2238747" y="4421107"/>
            <a:ext cx="3368233" cy="206897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F7538B6-2CB5-4712-8CE9-8635E1E231AA}"/>
              </a:ext>
            </a:extLst>
          </p:cNvPr>
          <p:cNvSpPr/>
          <p:nvPr/>
        </p:nvSpPr>
        <p:spPr>
          <a:xfrm>
            <a:off x="109005" y="2389749"/>
            <a:ext cx="3368233" cy="206897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87AE63-7730-4980-B0A2-227C10336AF8}"/>
              </a:ext>
            </a:extLst>
          </p:cNvPr>
          <p:cNvSpPr>
            <a:spLocks noGrp="1"/>
          </p:cNvSpPr>
          <p:nvPr>
            <p:ph type="title"/>
          </p:nvPr>
        </p:nvSpPr>
        <p:spPr>
          <a:xfrm>
            <a:off x="839788" y="457200"/>
            <a:ext cx="4125751" cy="1600200"/>
          </a:xfrm>
        </p:spPr>
        <p:txBody>
          <a:bodyPr/>
          <a:lstStyle/>
          <a:p>
            <a:r>
              <a:rPr lang="en-US" dirty="0">
                <a:latin typeface="Century Schoolbook" panose="02040604050505020304" pitchFamily="18" charset="0"/>
              </a:rPr>
              <a:t>Hardeman County</a:t>
            </a:r>
          </a:p>
        </p:txBody>
      </p:sp>
      <p:sp>
        <p:nvSpPr>
          <p:cNvPr id="4" name="Content Placeholder 3">
            <a:extLst>
              <a:ext uri="{FF2B5EF4-FFF2-40B4-BE49-F238E27FC236}">
                <a16:creationId xmlns:a16="http://schemas.microsoft.com/office/drawing/2014/main" id="{D18C92D3-225D-40D0-8F40-CBA31334A9C5}"/>
              </a:ext>
            </a:extLst>
          </p:cNvPr>
          <p:cNvSpPr>
            <a:spLocks noGrp="1"/>
          </p:cNvSpPr>
          <p:nvPr>
            <p:ph idx="1"/>
          </p:nvPr>
        </p:nvSpPr>
        <p:spPr/>
        <p:txBody>
          <a:bodyPr/>
          <a:lstStyle/>
          <a:p>
            <a:endParaRPr lang="en-US"/>
          </a:p>
        </p:txBody>
      </p:sp>
      <p:sp>
        <p:nvSpPr>
          <p:cNvPr id="8" name="Text Placeholder 3">
            <a:extLst>
              <a:ext uri="{FF2B5EF4-FFF2-40B4-BE49-F238E27FC236}">
                <a16:creationId xmlns:a16="http://schemas.microsoft.com/office/drawing/2014/main" id="{2ABF35F2-21F7-4D69-8885-50FEFB80F497}"/>
              </a:ext>
            </a:extLst>
          </p:cNvPr>
          <p:cNvSpPr>
            <a:spLocks noGrp="1"/>
          </p:cNvSpPr>
          <p:nvPr>
            <p:ph type="body" sz="half" idx="2"/>
          </p:nvPr>
        </p:nvSpPr>
        <p:spPr>
          <a:xfrm>
            <a:off x="1259229" y="2720662"/>
            <a:ext cx="1067784" cy="518591"/>
          </a:xfrm>
        </p:spPr>
        <p:txBody>
          <a:bodyPr>
            <a:normAutofit fontScale="92500"/>
          </a:bodyPr>
          <a:lstStyle/>
          <a:p>
            <a:r>
              <a:rPr lang="en-US" sz="3200" b="1" dirty="0">
                <a:latin typeface="Century Schoolbook" panose="02040604050505020304" pitchFamily="18" charset="0"/>
              </a:rPr>
              <a:t>1063</a:t>
            </a:r>
          </a:p>
        </p:txBody>
      </p:sp>
      <p:sp>
        <p:nvSpPr>
          <p:cNvPr id="9" name="Text Placeholder 3">
            <a:extLst>
              <a:ext uri="{FF2B5EF4-FFF2-40B4-BE49-F238E27FC236}">
                <a16:creationId xmlns:a16="http://schemas.microsoft.com/office/drawing/2014/main" id="{F4EFD4D2-CC04-46E8-A5C5-F2DF4E747223}"/>
              </a:ext>
            </a:extLst>
          </p:cNvPr>
          <p:cNvSpPr txBox="1">
            <a:spLocks/>
          </p:cNvSpPr>
          <p:nvPr/>
        </p:nvSpPr>
        <p:spPr>
          <a:xfrm>
            <a:off x="3388971" y="4866711"/>
            <a:ext cx="1067784" cy="518591"/>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200" b="1" dirty="0">
                <a:latin typeface="Century Schoolbook" panose="02040604050505020304" pitchFamily="18" charset="0"/>
              </a:rPr>
              <a:t>1063</a:t>
            </a:r>
          </a:p>
        </p:txBody>
      </p:sp>
    </p:spTree>
    <p:extLst>
      <p:ext uri="{BB962C8B-B14F-4D97-AF65-F5344CB8AC3E}">
        <p14:creationId xmlns:p14="http://schemas.microsoft.com/office/powerpoint/2010/main" val="1210384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F514DF14-F82D-405A-B6A8-F664E37D7598}"/>
              </a:ext>
            </a:extLst>
          </p:cNvPr>
          <p:cNvSpPr/>
          <p:nvPr/>
        </p:nvSpPr>
        <p:spPr>
          <a:xfrm>
            <a:off x="109005" y="2389749"/>
            <a:ext cx="3368233" cy="2068976"/>
          </a:xfrm>
          <a:prstGeom prst="ellipse">
            <a:avLst/>
          </a:prstGeom>
          <a:solidFill>
            <a:srgbClr val="0070C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18DCAB4-DC5D-4F52-80FC-AFAEE97113E7}"/>
              </a:ext>
            </a:extLst>
          </p:cNvPr>
          <p:cNvSpPr/>
          <p:nvPr/>
        </p:nvSpPr>
        <p:spPr>
          <a:xfrm>
            <a:off x="2238747" y="4421107"/>
            <a:ext cx="3368233" cy="206897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02D2CC1-7DB8-42CF-832F-AA6CA5B22190}"/>
              </a:ext>
            </a:extLst>
          </p:cNvPr>
          <p:cNvSpPr>
            <a:spLocks noGrp="1"/>
          </p:cNvSpPr>
          <p:nvPr>
            <p:ph type="title"/>
          </p:nvPr>
        </p:nvSpPr>
        <p:spPr/>
        <p:txBody>
          <a:bodyPr/>
          <a:lstStyle/>
          <a:p>
            <a:r>
              <a:rPr lang="en-US" dirty="0">
                <a:latin typeface="Century Schoolbook" panose="02040604050505020304" pitchFamily="18" charset="0"/>
              </a:rPr>
              <a:t>Shelby County</a:t>
            </a:r>
          </a:p>
        </p:txBody>
      </p:sp>
      <p:sp>
        <p:nvSpPr>
          <p:cNvPr id="9" name="Content Placeholder 8">
            <a:extLst>
              <a:ext uri="{FF2B5EF4-FFF2-40B4-BE49-F238E27FC236}">
                <a16:creationId xmlns:a16="http://schemas.microsoft.com/office/drawing/2014/main" id="{16E03274-592A-4EA3-A0FD-66DF3B04F1F5}"/>
              </a:ext>
            </a:extLst>
          </p:cNvPr>
          <p:cNvSpPr>
            <a:spLocks noGrp="1"/>
          </p:cNvSpPr>
          <p:nvPr>
            <p:ph idx="1"/>
          </p:nvPr>
        </p:nvSpPr>
        <p:spPr/>
        <p:txBody>
          <a:bodyPr/>
          <a:lstStyle/>
          <a:p>
            <a:endParaRPr lang="en-US"/>
          </a:p>
        </p:txBody>
      </p:sp>
      <p:sp>
        <p:nvSpPr>
          <p:cNvPr id="15" name="Text Placeholder 3">
            <a:extLst>
              <a:ext uri="{FF2B5EF4-FFF2-40B4-BE49-F238E27FC236}">
                <a16:creationId xmlns:a16="http://schemas.microsoft.com/office/drawing/2014/main" id="{3012DCA5-8A5F-433B-B825-4BF91B5DDE5C}"/>
              </a:ext>
            </a:extLst>
          </p:cNvPr>
          <p:cNvSpPr>
            <a:spLocks noGrp="1"/>
          </p:cNvSpPr>
          <p:nvPr>
            <p:ph type="body" sz="half" idx="2"/>
          </p:nvPr>
        </p:nvSpPr>
        <p:spPr>
          <a:xfrm>
            <a:off x="1259229" y="2813783"/>
            <a:ext cx="1067784" cy="518591"/>
          </a:xfrm>
        </p:spPr>
        <p:txBody>
          <a:bodyPr>
            <a:normAutofit fontScale="92500"/>
          </a:bodyPr>
          <a:lstStyle/>
          <a:p>
            <a:r>
              <a:rPr lang="en-US" sz="3200" b="1" dirty="0">
                <a:latin typeface="Century Schoolbook" panose="02040604050505020304" pitchFamily="18" charset="0"/>
              </a:rPr>
              <a:t>1063</a:t>
            </a:r>
          </a:p>
        </p:txBody>
      </p:sp>
      <p:sp>
        <p:nvSpPr>
          <p:cNvPr id="16" name="Text Placeholder 3">
            <a:extLst>
              <a:ext uri="{FF2B5EF4-FFF2-40B4-BE49-F238E27FC236}">
                <a16:creationId xmlns:a16="http://schemas.microsoft.com/office/drawing/2014/main" id="{16882A74-16B9-4CB1-A985-6BC5DC99B97E}"/>
              </a:ext>
            </a:extLst>
          </p:cNvPr>
          <p:cNvSpPr txBox="1">
            <a:spLocks/>
          </p:cNvSpPr>
          <p:nvPr/>
        </p:nvSpPr>
        <p:spPr>
          <a:xfrm>
            <a:off x="3388971" y="4791074"/>
            <a:ext cx="1067784" cy="518591"/>
          </a:xfrm>
          <a:prstGeom prst="rect">
            <a:avLst/>
          </a:prstGeom>
        </p:spPr>
        <p:txBody>
          <a:bodyPr vert="horz" lIns="91440" tIns="45720" rIns="91440" bIns="45720" rtlCol="0">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200" b="1">
                <a:latin typeface="Century Schoolbook" panose="02040604050505020304" pitchFamily="18" charset="0"/>
              </a:rPr>
              <a:t>1063</a:t>
            </a:r>
            <a:endParaRPr lang="en-US" sz="3200" b="1" dirty="0">
              <a:latin typeface="Century Schoolbook" panose="02040604050505020304" pitchFamily="18" charset="0"/>
            </a:endParaRPr>
          </a:p>
        </p:txBody>
      </p:sp>
    </p:spTree>
    <p:extLst>
      <p:ext uri="{BB962C8B-B14F-4D97-AF65-F5344CB8AC3E}">
        <p14:creationId xmlns:p14="http://schemas.microsoft.com/office/powerpoint/2010/main" val="3961548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3868-02D8-4CA1-A823-A27B9D61DFAA}"/>
              </a:ext>
            </a:extLst>
          </p:cNvPr>
          <p:cNvSpPr>
            <a:spLocks noGrp="1"/>
          </p:cNvSpPr>
          <p:nvPr>
            <p:ph type="title"/>
          </p:nvPr>
        </p:nvSpPr>
        <p:spPr/>
        <p:txBody>
          <a:bodyPr/>
          <a:lstStyle/>
          <a:p>
            <a:pPr algn="ctr"/>
            <a:r>
              <a:rPr lang="en-US" b="1" dirty="0">
                <a:latin typeface="Century Schoolbook" panose="02040604050505020304" pitchFamily="18" charset="0"/>
              </a:rPr>
              <a:t>KEY INSIGHTS</a:t>
            </a:r>
          </a:p>
        </p:txBody>
      </p:sp>
      <p:sp>
        <p:nvSpPr>
          <p:cNvPr id="3" name="Content Placeholder 2">
            <a:extLst>
              <a:ext uri="{FF2B5EF4-FFF2-40B4-BE49-F238E27FC236}">
                <a16:creationId xmlns:a16="http://schemas.microsoft.com/office/drawing/2014/main" id="{61C898C0-9D92-492E-A10A-0FE157EF1A0D}"/>
              </a:ext>
            </a:extLst>
          </p:cNvPr>
          <p:cNvSpPr>
            <a:spLocks noGrp="1"/>
          </p:cNvSpPr>
          <p:nvPr>
            <p:ph idx="1"/>
          </p:nvPr>
        </p:nvSpPr>
        <p:spPr/>
        <p:txBody>
          <a:bodyPr>
            <a:normAutofit fontScale="92500" lnSpcReduction="10000"/>
          </a:bodyPr>
          <a:lstStyle/>
          <a:p>
            <a:r>
              <a:rPr lang="en-US" dirty="0"/>
              <a:t>It would be beneficial to target areas with low household median incomes and high rates of bankruptcy fillings, especially since historical data shows those filling bankruptcy usually have lower annual income </a:t>
            </a:r>
          </a:p>
          <a:p>
            <a:r>
              <a:rPr lang="en-US" dirty="0"/>
              <a:t>Implementing financial literacy programs in high school that extend past the required 0.5 credit would be most beneficial in Hardeman, Lauderdale, and Shelby counties.</a:t>
            </a:r>
          </a:p>
          <a:p>
            <a:r>
              <a:rPr lang="en-US" dirty="0"/>
              <a:t>The recommended  10 schools include all schools from both Hardeman and Lauderdale counties, as these two rural areas have a limited access to schools' students may attend. The remaining schools come from Shelby county because there would be an economic advantage to financial literacy for the county consistently at the top of highest rate of personal bankruptcy findings.</a:t>
            </a:r>
          </a:p>
        </p:txBody>
      </p:sp>
    </p:spTree>
    <p:extLst>
      <p:ext uri="{BB962C8B-B14F-4D97-AF65-F5344CB8AC3E}">
        <p14:creationId xmlns:p14="http://schemas.microsoft.com/office/powerpoint/2010/main" val="4103954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31CD-FDEA-441A-9CEE-F80456B29286}"/>
              </a:ext>
            </a:extLst>
          </p:cNvPr>
          <p:cNvSpPr>
            <a:spLocks noGrp="1"/>
          </p:cNvSpPr>
          <p:nvPr>
            <p:ph type="title"/>
          </p:nvPr>
        </p:nvSpPr>
        <p:spPr/>
        <p:txBody>
          <a:bodyPr/>
          <a:lstStyle/>
          <a:p>
            <a:pPr algn="ctr"/>
            <a:r>
              <a:rPr lang="en-US" b="1" dirty="0">
                <a:latin typeface="Century Schoolbook" panose="02040604050505020304" pitchFamily="18" charset="0"/>
              </a:rPr>
              <a:t>SOURCES</a:t>
            </a:r>
          </a:p>
        </p:txBody>
      </p:sp>
      <p:sp>
        <p:nvSpPr>
          <p:cNvPr id="3" name="Content Placeholder 2">
            <a:extLst>
              <a:ext uri="{FF2B5EF4-FFF2-40B4-BE49-F238E27FC236}">
                <a16:creationId xmlns:a16="http://schemas.microsoft.com/office/drawing/2014/main" id="{0363E422-4DEF-4CD8-929F-5E66E753E786}"/>
              </a:ext>
            </a:extLst>
          </p:cNvPr>
          <p:cNvSpPr>
            <a:spLocks noGrp="1"/>
          </p:cNvSpPr>
          <p:nvPr>
            <p:ph idx="1"/>
          </p:nvPr>
        </p:nvSpPr>
        <p:spPr/>
        <p:txBody>
          <a:bodyPr/>
          <a:lstStyle/>
          <a:p>
            <a:r>
              <a:rPr lang="en-US" dirty="0"/>
              <a:t>https://www.tn.gov/</a:t>
            </a:r>
          </a:p>
          <a:p>
            <a:r>
              <a:rPr lang="en-US" dirty="0"/>
              <a:t>https://www.uscourts.gov/</a:t>
            </a:r>
          </a:p>
          <a:p>
            <a:r>
              <a:rPr lang="en-US" dirty="0"/>
              <a:t>https://www.census.gov/</a:t>
            </a:r>
          </a:p>
          <a:p>
            <a:r>
              <a:rPr lang="en-US" dirty="0">
                <a:solidFill>
                  <a:srgbClr val="212121"/>
                </a:solidFill>
                <a:effectLst/>
              </a:rPr>
              <a:t>https://www.ramseysolutions.com/</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587336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AFB-234B-40B0-8101-9FEF3D9050A2}"/>
              </a:ext>
            </a:extLst>
          </p:cNvPr>
          <p:cNvSpPr>
            <a:spLocks noGrp="1"/>
          </p:cNvSpPr>
          <p:nvPr>
            <p:ph type="title"/>
          </p:nvPr>
        </p:nvSpPr>
        <p:spPr/>
        <p:txBody>
          <a:bodyPr/>
          <a:lstStyle/>
          <a:p>
            <a:pPr algn="ctr"/>
            <a:r>
              <a:rPr lang="en-US" b="1" dirty="0">
                <a:latin typeface="Century Schoolbook" panose="02040604050505020304" pitchFamily="18" charset="0"/>
              </a:rPr>
              <a:t>DATA WHY</a:t>
            </a:r>
          </a:p>
        </p:txBody>
      </p:sp>
      <p:sp>
        <p:nvSpPr>
          <p:cNvPr id="3" name="Content Placeholder 2">
            <a:extLst>
              <a:ext uri="{FF2B5EF4-FFF2-40B4-BE49-F238E27FC236}">
                <a16:creationId xmlns:a16="http://schemas.microsoft.com/office/drawing/2014/main" id="{D0802C04-4372-4352-BEDE-03D619C6B95B}"/>
              </a:ext>
            </a:extLst>
          </p:cNvPr>
          <p:cNvSpPr>
            <a:spLocks noGrp="1"/>
          </p:cNvSpPr>
          <p:nvPr>
            <p:ph idx="1"/>
          </p:nvPr>
        </p:nvSpPr>
        <p:spPr/>
        <p:txBody>
          <a:bodyPr/>
          <a:lstStyle/>
          <a:p>
            <a:pPr marL="0" indent="0">
              <a:buNone/>
            </a:pPr>
            <a:r>
              <a:rPr lang="en-US" b="0" i="0" dirty="0">
                <a:solidFill>
                  <a:srgbClr val="24292E"/>
                </a:solidFill>
                <a:effectLst/>
                <a:latin typeface="-apple-system"/>
              </a:rPr>
              <a:t>Financial literacy is something that I believe should be at the root of the education as something that is openly discussed and openly taught. This project will investigate the Tennessee high school curriculum graduation requiring courses and individual financial literacy courses offered at county and school level. The goal of the analysis will be to find areas where financial literacy courses could be implemented and highlight any trends or stories the data may provide. </a:t>
            </a:r>
            <a:endParaRPr lang="en-US" dirty="0"/>
          </a:p>
        </p:txBody>
      </p:sp>
    </p:spTree>
    <p:extLst>
      <p:ext uri="{BB962C8B-B14F-4D97-AF65-F5344CB8AC3E}">
        <p14:creationId xmlns:p14="http://schemas.microsoft.com/office/powerpoint/2010/main" val="108667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5171F-9C40-463E-8CDD-30F7583E72BF}"/>
              </a:ext>
            </a:extLst>
          </p:cNvPr>
          <p:cNvSpPr>
            <a:spLocks noGrp="1"/>
          </p:cNvSpPr>
          <p:nvPr>
            <p:ph type="title"/>
          </p:nvPr>
        </p:nvSpPr>
        <p:spPr/>
        <p:txBody>
          <a:bodyPr/>
          <a:lstStyle/>
          <a:p>
            <a:pPr algn="ctr"/>
            <a:r>
              <a:rPr lang="en-US" b="1" dirty="0">
                <a:latin typeface="Century Schoolbook" panose="02040604050505020304" pitchFamily="18" charset="0"/>
              </a:rPr>
              <a:t>DATA KNOW</a:t>
            </a:r>
            <a:endParaRPr lang="en-US" dirty="0"/>
          </a:p>
        </p:txBody>
      </p:sp>
      <p:sp>
        <p:nvSpPr>
          <p:cNvPr id="4" name="Text Placeholder 3">
            <a:extLst>
              <a:ext uri="{FF2B5EF4-FFF2-40B4-BE49-F238E27FC236}">
                <a16:creationId xmlns:a16="http://schemas.microsoft.com/office/drawing/2014/main" id="{B7124B9C-B1BB-40C8-81EC-16218E252DA9}"/>
              </a:ext>
            </a:extLst>
          </p:cNvPr>
          <p:cNvSpPr>
            <a:spLocks noGrp="1"/>
          </p:cNvSpPr>
          <p:nvPr>
            <p:ph type="body" idx="1"/>
          </p:nvPr>
        </p:nvSpPr>
        <p:spPr>
          <a:xfrm>
            <a:off x="839788" y="1681163"/>
            <a:ext cx="10512424" cy="823912"/>
          </a:xfrm>
        </p:spPr>
        <p:txBody>
          <a:bodyPr>
            <a:normAutofit fontScale="55000" lnSpcReduction="20000"/>
          </a:bodyPr>
          <a:lstStyle/>
          <a:p>
            <a:pPr algn="ctr"/>
            <a:endParaRPr lang="en-US" b="1" i="0" dirty="0">
              <a:solidFill>
                <a:srgbClr val="131E29"/>
              </a:solidFill>
              <a:effectLst/>
              <a:latin typeface="Open Sans"/>
            </a:endParaRPr>
          </a:p>
          <a:p>
            <a:pPr algn="ctr"/>
            <a:endParaRPr lang="en-US" b="1" i="0" dirty="0">
              <a:solidFill>
                <a:srgbClr val="131E29"/>
              </a:solidFill>
              <a:effectLst/>
              <a:latin typeface="Open Sans"/>
            </a:endParaRPr>
          </a:p>
          <a:p>
            <a:pPr algn="ctr"/>
            <a:r>
              <a:rPr lang="en-US" sz="3300" b="1" i="0" dirty="0">
                <a:solidFill>
                  <a:srgbClr val="131E29"/>
                </a:solidFill>
                <a:effectLst/>
                <a:latin typeface="Century Schoolbook" panose="02040604050505020304" pitchFamily="18" charset="0"/>
              </a:rPr>
              <a:t>TENNESSEE GRADUATION REQUIRMENTS</a:t>
            </a:r>
          </a:p>
          <a:p>
            <a:pPr algn="ctr"/>
            <a:endParaRPr lang="en-US" dirty="0"/>
          </a:p>
        </p:txBody>
      </p:sp>
      <p:sp>
        <p:nvSpPr>
          <p:cNvPr id="3" name="Content Placeholder 2">
            <a:extLst>
              <a:ext uri="{FF2B5EF4-FFF2-40B4-BE49-F238E27FC236}">
                <a16:creationId xmlns:a16="http://schemas.microsoft.com/office/drawing/2014/main" id="{8BFC2A3B-A4A7-4B3B-A2E7-CE346DCDEACE}"/>
              </a:ext>
            </a:extLst>
          </p:cNvPr>
          <p:cNvSpPr>
            <a:spLocks noGrp="1"/>
          </p:cNvSpPr>
          <p:nvPr>
            <p:ph sz="half" idx="2"/>
          </p:nvPr>
        </p:nvSpPr>
        <p:spPr>
          <a:xfrm>
            <a:off x="839788" y="2505075"/>
            <a:ext cx="5479989" cy="4185092"/>
          </a:xfrm>
        </p:spPr>
        <p:txBody>
          <a:bodyPr>
            <a:normAutofit fontScale="55000" lnSpcReduction="20000"/>
          </a:bodyPr>
          <a:lstStyle/>
          <a:p>
            <a:pPr marL="0" indent="0" algn="l">
              <a:buNone/>
            </a:pPr>
            <a:r>
              <a:rPr lang="en-US" b="1" i="0" dirty="0">
                <a:solidFill>
                  <a:srgbClr val="131E29"/>
                </a:solidFill>
                <a:effectLst/>
                <a:latin typeface="Open Sans"/>
              </a:rPr>
              <a:t>Total Required Credits: 22</a:t>
            </a:r>
            <a:endParaRPr lang="en-US" b="0" i="0" dirty="0">
              <a:solidFill>
                <a:srgbClr val="131E29"/>
              </a:solidFill>
              <a:effectLst/>
              <a:latin typeface="Open Sans"/>
            </a:endParaRPr>
          </a:p>
          <a:p>
            <a:pPr algn="l">
              <a:buFont typeface="Arial" panose="020B0604020202020204" pitchFamily="34" charset="0"/>
              <a:buChar char="•"/>
            </a:pPr>
            <a:r>
              <a:rPr lang="en-US" b="1" i="0" dirty="0">
                <a:solidFill>
                  <a:srgbClr val="131E29"/>
                </a:solidFill>
                <a:effectLst/>
                <a:latin typeface="Open Sans"/>
              </a:rPr>
              <a:t>Math:</a:t>
            </a:r>
            <a:r>
              <a:rPr lang="en-US" b="0" i="0" dirty="0">
                <a:solidFill>
                  <a:srgbClr val="131E29"/>
                </a:solidFill>
                <a:effectLst/>
                <a:latin typeface="Open Sans"/>
              </a:rPr>
              <a:t> 4 credits (Students must be enrolled in a mathematics course each school year.)</a:t>
            </a:r>
          </a:p>
          <a:p>
            <a:pPr algn="l">
              <a:buFont typeface="Arial" panose="020B0604020202020204" pitchFamily="34" charset="0"/>
              <a:buChar char="•"/>
            </a:pPr>
            <a:r>
              <a:rPr lang="en-US" b="1" i="0" dirty="0">
                <a:solidFill>
                  <a:srgbClr val="131E29"/>
                </a:solidFill>
                <a:effectLst/>
                <a:latin typeface="Open Sans"/>
              </a:rPr>
              <a:t>English:</a:t>
            </a:r>
            <a:r>
              <a:rPr lang="en-US" b="0" i="0" dirty="0">
                <a:solidFill>
                  <a:srgbClr val="131E29"/>
                </a:solidFill>
                <a:effectLst/>
                <a:latin typeface="Open Sans"/>
              </a:rPr>
              <a:t> 4 credits</a:t>
            </a:r>
          </a:p>
          <a:p>
            <a:pPr algn="l">
              <a:buFont typeface="Arial" panose="020B0604020202020204" pitchFamily="34" charset="0"/>
              <a:buChar char="•"/>
            </a:pPr>
            <a:r>
              <a:rPr lang="en-US" b="1" i="0" dirty="0">
                <a:solidFill>
                  <a:srgbClr val="131E29"/>
                </a:solidFill>
                <a:effectLst/>
                <a:latin typeface="Open Sans"/>
              </a:rPr>
              <a:t>Science:</a:t>
            </a:r>
            <a:r>
              <a:rPr lang="en-US" b="0" i="0" dirty="0">
                <a:solidFill>
                  <a:srgbClr val="131E29"/>
                </a:solidFill>
                <a:effectLst/>
                <a:latin typeface="Open Sans"/>
              </a:rPr>
              <a:t> 3 credits, including Biology, Chemistry or Physics, and a third lab course</a:t>
            </a:r>
          </a:p>
          <a:p>
            <a:pPr algn="l">
              <a:buFont typeface="Arial" panose="020B0604020202020204" pitchFamily="34" charset="0"/>
              <a:buChar char="•"/>
            </a:pPr>
            <a:r>
              <a:rPr lang="en-US" b="1" i="0" dirty="0">
                <a:solidFill>
                  <a:srgbClr val="131E29"/>
                </a:solidFill>
                <a:effectLst/>
                <a:latin typeface="Open Sans"/>
              </a:rPr>
              <a:t>Social Studies:</a:t>
            </a:r>
            <a:r>
              <a:rPr lang="en-US" b="0" i="0" dirty="0">
                <a:solidFill>
                  <a:srgbClr val="131E29"/>
                </a:solidFill>
                <a:effectLst/>
                <a:latin typeface="Open Sans"/>
              </a:rPr>
              <a:t> 3 credits, including U.S. History and Geography, World History and Geography, U.S. Government and Civics, and Economics</a:t>
            </a:r>
          </a:p>
          <a:p>
            <a:pPr algn="l">
              <a:buFont typeface="Arial" panose="020B0604020202020204" pitchFamily="34" charset="0"/>
              <a:buChar char="•"/>
            </a:pPr>
            <a:r>
              <a:rPr lang="en-US" b="1" i="0" dirty="0">
                <a:solidFill>
                  <a:srgbClr val="131E29"/>
                </a:solidFill>
                <a:effectLst/>
                <a:latin typeface="Open Sans"/>
              </a:rPr>
              <a:t>Physical Education and Wellness:</a:t>
            </a:r>
            <a:r>
              <a:rPr lang="en-US" b="0" i="0" dirty="0">
                <a:solidFill>
                  <a:srgbClr val="131E29"/>
                </a:solidFill>
                <a:effectLst/>
                <a:latin typeface="Open Sans"/>
              </a:rPr>
              <a:t> 1.5 credits</a:t>
            </a:r>
          </a:p>
          <a:p>
            <a:pPr algn="l">
              <a:buFont typeface="Arial" panose="020B0604020202020204" pitchFamily="34" charset="0"/>
              <a:buChar char="•"/>
            </a:pPr>
            <a:r>
              <a:rPr lang="en-US" b="1" i="0" dirty="0">
                <a:solidFill>
                  <a:srgbClr val="131E29"/>
                </a:solidFill>
                <a:effectLst/>
                <a:latin typeface="Open Sans"/>
              </a:rPr>
              <a:t>Personal Finance:</a:t>
            </a:r>
            <a:r>
              <a:rPr lang="en-US" b="0" i="0" dirty="0">
                <a:solidFill>
                  <a:srgbClr val="131E29"/>
                </a:solidFill>
                <a:effectLst/>
                <a:latin typeface="Open Sans"/>
              </a:rPr>
              <a:t> 0.5 credits (Three years of JROTC may be substituted for one-half unit of Personal Finance if the JROTC instructor attends the Personal Finance training.)</a:t>
            </a:r>
          </a:p>
          <a:p>
            <a:pPr algn="l">
              <a:buFont typeface="Arial" panose="020B0604020202020204" pitchFamily="34" charset="0"/>
              <a:buChar char="•"/>
            </a:pPr>
            <a:r>
              <a:rPr lang="en-US" b="1" i="0" dirty="0">
                <a:solidFill>
                  <a:srgbClr val="131E29"/>
                </a:solidFill>
                <a:effectLst/>
                <a:latin typeface="Open Sans"/>
              </a:rPr>
              <a:t>Foreign Language:</a:t>
            </a:r>
            <a:r>
              <a:rPr lang="en-US" b="0" i="0" dirty="0">
                <a:solidFill>
                  <a:srgbClr val="131E29"/>
                </a:solidFill>
                <a:effectLst/>
                <a:latin typeface="Open Sans"/>
              </a:rPr>
              <a:t> 2 credits </a:t>
            </a:r>
          </a:p>
          <a:p>
            <a:pPr algn="l">
              <a:buFont typeface="Arial" panose="020B0604020202020204" pitchFamily="34" charset="0"/>
              <a:buChar char="•"/>
            </a:pPr>
            <a:r>
              <a:rPr lang="en-US" b="1" i="0" dirty="0">
                <a:solidFill>
                  <a:srgbClr val="131E29"/>
                </a:solidFill>
                <a:effectLst/>
                <a:latin typeface="Open Sans"/>
              </a:rPr>
              <a:t>Fine Arts:</a:t>
            </a:r>
            <a:r>
              <a:rPr lang="en-US" b="0" i="0" dirty="0">
                <a:solidFill>
                  <a:srgbClr val="131E29"/>
                </a:solidFill>
                <a:effectLst/>
                <a:latin typeface="Open Sans"/>
              </a:rPr>
              <a:t> 1 credit </a:t>
            </a:r>
          </a:p>
          <a:p>
            <a:pPr algn="l">
              <a:buFont typeface="Arial" panose="020B0604020202020204" pitchFamily="34" charset="0"/>
              <a:buChar char="•"/>
            </a:pPr>
            <a:r>
              <a:rPr lang="en-US" b="1" i="0" dirty="0">
                <a:solidFill>
                  <a:srgbClr val="131E29"/>
                </a:solidFill>
                <a:effectLst/>
                <a:latin typeface="Open Sans"/>
              </a:rPr>
              <a:t>Elective Focus:</a:t>
            </a:r>
            <a:r>
              <a:rPr lang="en-US" b="0" i="0" dirty="0">
                <a:solidFill>
                  <a:srgbClr val="131E29"/>
                </a:solidFill>
                <a:effectLst/>
                <a:latin typeface="Open Sans"/>
              </a:rPr>
              <a:t> 3 credits consisting of Math and Science, Career and Technical Education, Fine Arts, Humanities, Advanced Placement (AP) or International Baccalaureate (IB)</a:t>
            </a:r>
          </a:p>
          <a:p>
            <a:endParaRPr lang="en-US" dirty="0"/>
          </a:p>
        </p:txBody>
      </p:sp>
      <p:pic>
        <p:nvPicPr>
          <p:cNvPr id="9" name="Content Placeholder 8" descr="Shape&#10;&#10;Description automatically generated with low confidence">
            <a:extLst>
              <a:ext uri="{FF2B5EF4-FFF2-40B4-BE49-F238E27FC236}">
                <a16:creationId xmlns:a16="http://schemas.microsoft.com/office/drawing/2014/main" id="{57DCE0F4-CE5A-48D4-BEC2-02896F3EED42}"/>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955310" y="2858992"/>
            <a:ext cx="4750049" cy="1924241"/>
          </a:xfrm>
        </p:spPr>
      </p:pic>
    </p:spTree>
    <p:extLst>
      <p:ext uri="{BB962C8B-B14F-4D97-AF65-F5344CB8AC3E}">
        <p14:creationId xmlns:p14="http://schemas.microsoft.com/office/powerpoint/2010/main" val="3662438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B6AFB-234B-40B0-8101-9FEF3D9050A2}"/>
              </a:ext>
            </a:extLst>
          </p:cNvPr>
          <p:cNvSpPr>
            <a:spLocks noGrp="1"/>
          </p:cNvSpPr>
          <p:nvPr>
            <p:ph type="title"/>
          </p:nvPr>
        </p:nvSpPr>
        <p:spPr/>
        <p:txBody>
          <a:bodyPr/>
          <a:lstStyle/>
          <a:p>
            <a:pPr algn="ctr"/>
            <a:r>
              <a:rPr lang="en-US" b="1" dirty="0">
                <a:latin typeface="Century Schoolbook" panose="02040604050505020304" pitchFamily="18" charset="0"/>
              </a:rPr>
              <a:t>KEY CONSIDERATIONS</a:t>
            </a:r>
          </a:p>
        </p:txBody>
      </p:sp>
      <p:sp>
        <p:nvSpPr>
          <p:cNvPr id="3" name="Content Placeholder 2">
            <a:extLst>
              <a:ext uri="{FF2B5EF4-FFF2-40B4-BE49-F238E27FC236}">
                <a16:creationId xmlns:a16="http://schemas.microsoft.com/office/drawing/2014/main" id="{D0802C04-4372-4352-BEDE-03D619C6B95B}"/>
              </a:ext>
            </a:extLst>
          </p:cNvPr>
          <p:cNvSpPr>
            <a:spLocks noGrp="1"/>
          </p:cNvSpPr>
          <p:nvPr>
            <p:ph idx="1"/>
          </p:nvPr>
        </p:nvSpPr>
        <p:spPr>
          <a:xfrm>
            <a:off x="838200" y="1825625"/>
            <a:ext cx="10515600" cy="4667250"/>
          </a:xfrm>
        </p:spPr>
        <p:txBody>
          <a:bodyPr/>
          <a:lstStyle/>
          <a:p>
            <a:r>
              <a:rPr lang="en-US" dirty="0"/>
              <a:t>Tennessee has an average household size of 2.53.</a:t>
            </a:r>
          </a:p>
          <a:p>
            <a:r>
              <a:rPr lang="en-US" dirty="0"/>
              <a:t>The national poverty level for a 3-person household is </a:t>
            </a:r>
            <a:r>
              <a:rPr lang="en-US" b="0" i="0" dirty="0">
                <a:solidFill>
                  <a:srgbClr val="202124"/>
                </a:solidFill>
                <a:effectLst/>
                <a:latin typeface="Roboto"/>
              </a:rPr>
              <a:t>$21,960.</a:t>
            </a:r>
          </a:p>
          <a:p>
            <a:r>
              <a:rPr lang="en-US" dirty="0"/>
              <a:t>Beginning with the graduating class of 2013, was when Tennessee first implemented the requirement of 0.5 credit of Personal Finance as a requirement for graduation.</a:t>
            </a:r>
          </a:p>
          <a:p>
            <a:r>
              <a:rPr lang="en-US" dirty="0"/>
              <a:t>Since 2015 Tennessee has been in the top 10 states with the highest rate of personal bankruptcy filings</a:t>
            </a:r>
          </a:p>
          <a:p>
            <a:r>
              <a:rPr lang="en-US" dirty="0"/>
              <a:t>Shelby County has been the top county in personal bankruptcy filings for the last two years. </a:t>
            </a:r>
          </a:p>
        </p:txBody>
      </p:sp>
    </p:spTree>
    <p:extLst>
      <p:ext uri="{BB962C8B-B14F-4D97-AF65-F5344CB8AC3E}">
        <p14:creationId xmlns:p14="http://schemas.microsoft.com/office/powerpoint/2010/main" val="25215048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6C725-B409-4AA9-917E-1ADC2DF9CD88}"/>
              </a:ext>
            </a:extLst>
          </p:cNvPr>
          <p:cNvSpPr>
            <a:spLocks noGrp="1"/>
          </p:cNvSpPr>
          <p:nvPr>
            <p:ph type="title"/>
          </p:nvPr>
        </p:nvSpPr>
        <p:spPr/>
        <p:txBody>
          <a:bodyPr/>
          <a:lstStyle/>
          <a:p>
            <a:pPr algn="ctr"/>
            <a:r>
              <a:rPr lang="en-US" b="1" dirty="0">
                <a:latin typeface="Century Schoolbook" panose="02040604050505020304" pitchFamily="18" charset="0"/>
              </a:rPr>
              <a:t>DATA QUESTION</a:t>
            </a:r>
          </a:p>
        </p:txBody>
      </p:sp>
      <p:sp>
        <p:nvSpPr>
          <p:cNvPr id="3" name="Content Placeholder 2">
            <a:extLst>
              <a:ext uri="{FF2B5EF4-FFF2-40B4-BE49-F238E27FC236}">
                <a16:creationId xmlns:a16="http://schemas.microsoft.com/office/drawing/2014/main" id="{2A40E730-9C67-4DBA-ADB7-FD791FA76972}"/>
              </a:ext>
            </a:extLst>
          </p:cNvPr>
          <p:cNvSpPr>
            <a:spLocks noGrp="1"/>
          </p:cNvSpPr>
          <p:nvPr>
            <p:ph idx="1"/>
          </p:nvPr>
        </p:nvSpPr>
        <p:spPr>
          <a:xfrm>
            <a:off x="3483768" y="2184400"/>
            <a:ext cx="5224463" cy="3589867"/>
          </a:xfrm>
        </p:spPr>
        <p:txBody>
          <a:bodyPr>
            <a:normAutofit/>
          </a:bodyPr>
          <a:lstStyle/>
          <a:p>
            <a:pPr marL="0" indent="0" algn="ctr">
              <a:buNone/>
            </a:pPr>
            <a:r>
              <a:rPr lang="en-US" sz="3600" b="0" i="0" dirty="0">
                <a:solidFill>
                  <a:srgbClr val="24292E"/>
                </a:solidFill>
                <a:effectLst/>
                <a:latin typeface="Century Schoolbook" panose="02040604050505020304" pitchFamily="18" charset="0"/>
              </a:rPr>
              <a:t>What areas in Tennessee should be targeted for adding additional financial literacy courses to the high school curriculum?</a:t>
            </a:r>
            <a:endParaRPr lang="en-US" sz="3600" dirty="0">
              <a:latin typeface="Century Schoolbook" panose="02040604050505020304" pitchFamily="18" charset="0"/>
            </a:endParaRPr>
          </a:p>
        </p:txBody>
      </p:sp>
    </p:spTree>
    <p:extLst>
      <p:ext uri="{BB962C8B-B14F-4D97-AF65-F5344CB8AC3E}">
        <p14:creationId xmlns:p14="http://schemas.microsoft.com/office/powerpoint/2010/main" val="755055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B75F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8CB0-588C-48F9-B0CA-6894D3DE9B22}"/>
              </a:ext>
            </a:extLst>
          </p:cNvPr>
          <p:cNvSpPr>
            <a:spLocks noGrp="1"/>
          </p:cNvSpPr>
          <p:nvPr>
            <p:ph type="ctrTitle"/>
          </p:nvPr>
        </p:nvSpPr>
        <p:spPr>
          <a:xfrm>
            <a:off x="1524000" y="1444096"/>
            <a:ext cx="9144000" cy="2387600"/>
          </a:xfrm>
        </p:spPr>
        <p:txBody>
          <a:bodyPr/>
          <a:lstStyle/>
          <a:p>
            <a:r>
              <a:rPr lang="en-US" b="1" dirty="0">
                <a:latin typeface="Century Schoolbook" panose="02040604050505020304" pitchFamily="18" charset="0"/>
              </a:rPr>
              <a:t>DATA ANALYSIS</a:t>
            </a:r>
          </a:p>
        </p:txBody>
      </p:sp>
    </p:spTree>
    <p:extLst>
      <p:ext uri="{BB962C8B-B14F-4D97-AF65-F5344CB8AC3E}">
        <p14:creationId xmlns:p14="http://schemas.microsoft.com/office/powerpoint/2010/main" val="2575902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753BD1A-A814-4136-B1B7-9FBAE709146F}"/>
              </a:ext>
            </a:extLst>
          </p:cNvPr>
          <p:cNvSpPr/>
          <p:nvPr/>
        </p:nvSpPr>
        <p:spPr>
          <a:xfrm>
            <a:off x="1879058" y="2425235"/>
            <a:ext cx="3368233" cy="2068976"/>
          </a:xfrm>
          <a:prstGeom prst="ellipse">
            <a:avLst/>
          </a:prstGeom>
          <a:solidFill>
            <a:srgbClr val="FF000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F978D70-7B29-4CE2-B047-90C98C517AE9}"/>
              </a:ext>
            </a:extLst>
          </p:cNvPr>
          <p:cNvSpPr/>
          <p:nvPr/>
        </p:nvSpPr>
        <p:spPr>
          <a:xfrm>
            <a:off x="194942" y="2425235"/>
            <a:ext cx="3368233" cy="2068976"/>
          </a:xfrm>
          <a:prstGeom prst="ellipse">
            <a:avLst/>
          </a:prstGeom>
          <a:solidFill>
            <a:srgbClr val="5B75F7">
              <a:alpha val="8800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44B4D2-22F7-45ED-A6FB-E7CFAFAB908D}"/>
              </a:ext>
            </a:extLst>
          </p:cNvPr>
          <p:cNvSpPr>
            <a:spLocks noGrp="1"/>
          </p:cNvSpPr>
          <p:nvPr>
            <p:ph type="title"/>
          </p:nvPr>
        </p:nvSpPr>
        <p:spPr>
          <a:xfrm>
            <a:off x="839788" y="821802"/>
            <a:ext cx="3932237" cy="1235597"/>
          </a:xfrm>
        </p:spPr>
        <p:txBody>
          <a:bodyPr/>
          <a:lstStyle/>
          <a:p>
            <a:pPr algn="ctr"/>
            <a:r>
              <a:rPr lang="en-US" dirty="0">
                <a:latin typeface="Century Schoolbook" panose="02040604050505020304" pitchFamily="18" charset="0"/>
              </a:rPr>
              <a:t>Tennessee</a:t>
            </a:r>
          </a:p>
        </p:txBody>
      </p:sp>
      <p:sp>
        <p:nvSpPr>
          <p:cNvPr id="3" name="Content Placeholder 2">
            <a:extLst>
              <a:ext uri="{FF2B5EF4-FFF2-40B4-BE49-F238E27FC236}">
                <a16:creationId xmlns:a16="http://schemas.microsoft.com/office/drawing/2014/main" id="{6E7C20AD-B7A4-429A-AFA3-2F3CB17C64AF}"/>
              </a:ext>
            </a:extLst>
          </p:cNvPr>
          <p:cNvSpPr>
            <a:spLocks noGrp="1"/>
          </p:cNvSpPr>
          <p:nvPr>
            <p:ph idx="1"/>
          </p:nvPr>
        </p:nvSpPr>
        <p:spPr/>
        <p:txBody>
          <a:bodyPr/>
          <a:lstStyle/>
          <a:p>
            <a:pPr marL="0" indent="0">
              <a:buNone/>
            </a:pPr>
            <a:r>
              <a:rPr lang="en-US" dirty="0"/>
              <a:t>Html of </a:t>
            </a:r>
            <a:r>
              <a:rPr lang="en-US" dirty="0" err="1"/>
              <a:t>All_Schools</a:t>
            </a:r>
            <a:endParaRPr lang="en-US" dirty="0"/>
          </a:p>
        </p:txBody>
      </p:sp>
      <p:sp>
        <p:nvSpPr>
          <p:cNvPr id="4" name="Text Placeholder 3">
            <a:extLst>
              <a:ext uri="{FF2B5EF4-FFF2-40B4-BE49-F238E27FC236}">
                <a16:creationId xmlns:a16="http://schemas.microsoft.com/office/drawing/2014/main" id="{35C1DEEF-E03E-4646-BDB4-BD9CFBD81BFF}"/>
              </a:ext>
            </a:extLst>
          </p:cNvPr>
          <p:cNvSpPr>
            <a:spLocks noGrp="1"/>
          </p:cNvSpPr>
          <p:nvPr>
            <p:ph type="body" sz="half" idx="2"/>
          </p:nvPr>
        </p:nvSpPr>
        <p:spPr>
          <a:xfrm>
            <a:off x="2272014" y="2797105"/>
            <a:ext cx="1067784" cy="518591"/>
          </a:xfrm>
        </p:spPr>
        <p:txBody>
          <a:bodyPr>
            <a:normAutofit fontScale="92500"/>
          </a:bodyPr>
          <a:lstStyle/>
          <a:p>
            <a:r>
              <a:rPr lang="en-US" sz="3200" b="1" dirty="0">
                <a:latin typeface="Century Schoolbook" panose="02040604050505020304" pitchFamily="18" charset="0"/>
              </a:rPr>
              <a:t>1063</a:t>
            </a:r>
          </a:p>
        </p:txBody>
      </p:sp>
      <p:sp>
        <p:nvSpPr>
          <p:cNvPr id="6" name="Text Placeholder 3">
            <a:extLst>
              <a:ext uri="{FF2B5EF4-FFF2-40B4-BE49-F238E27FC236}">
                <a16:creationId xmlns:a16="http://schemas.microsoft.com/office/drawing/2014/main" id="{C56C558B-E804-411E-8656-57C11EB41ACD}"/>
              </a:ext>
            </a:extLst>
          </p:cNvPr>
          <p:cNvSpPr txBox="1">
            <a:spLocks/>
          </p:cNvSpPr>
          <p:nvPr/>
        </p:nvSpPr>
        <p:spPr>
          <a:xfrm>
            <a:off x="1405630" y="3492578"/>
            <a:ext cx="2800552" cy="709170"/>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3000" b="1" dirty="0">
                <a:latin typeface="Century Schoolbook" panose="02040604050505020304" pitchFamily="18" charset="0"/>
              </a:rPr>
              <a:t>High Schools</a:t>
            </a:r>
          </a:p>
        </p:txBody>
      </p:sp>
    </p:spTree>
    <p:extLst>
      <p:ext uri="{BB962C8B-B14F-4D97-AF65-F5344CB8AC3E}">
        <p14:creationId xmlns:p14="http://schemas.microsoft.com/office/powerpoint/2010/main" val="1440645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2BCD-F7A3-4181-ABF2-709053CD1E6A}"/>
              </a:ext>
            </a:extLst>
          </p:cNvPr>
          <p:cNvSpPr>
            <a:spLocks noGrp="1"/>
          </p:cNvSpPr>
          <p:nvPr>
            <p:ph type="title"/>
          </p:nvPr>
        </p:nvSpPr>
        <p:spPr/>
        <p:txBody>
          <a:bodyPr/>
          <a:lstStyle/>
          <a:p>
            <a:r>
              <a:rPr lang="en-US" dirty="0">
                <a:latin typeface="Century Schoolbook" panose="02040604050505020304" pitchFamily="18" charset="0"/>
              </a:rPr>
              <a:t>Bankruptcy</a:t>
            </a:r>
          </a:p>
        </p:txBody>
      </p:sp>
      <p:sp>
        <p:nvSpPr>
          <p:cNvPr id="3" name="Text Placeholder 2">
            <a:extLst>
              <a:ext uri="{FF2B5EF4-FFF2-40B4-BE49-F238E27FC236}">
                <a16:creationId xmlns:a16="http://schemas.microsoft.com/office/drawing/2014/main" id="{4BAA7EB0-B553-4678-B1EB-5468295D9330}"/>
              </a:ext>
            </a:extLst>
          </p:cNvPr>
          <p:cNvSpPr>
            <a:spLocks noGrp="1"/>
          </p:cNvSpPr>
          <p:nvPr>
            <p:ph type="body" idx="1"/>
          </p:nvPr>
        </p:nvSpPr>
        <p:spPr>
          <a:xfrm>
            <a:off x="7932176" y="4918434"/>
            <a:ext cx="4129268" cy="666388"/>
          </a:xfrm>
        </p:spPr>
        <p:txBody>
          <a:bodyPr/>
          <a:lstStyle/>
          <a:p>
            <a:endParaRPr lang="en-US" dirty="0"/>
          </a:p>
        </p:txBody>
      </p:sp>
      <p:sp>
        <p:nvSpPr>
          <p:cNvPr id="5" name="Text Placeholder 4">
            <a:extLst>
              <a:ext uri="{FF2B5EF4-FFF2-40B4-BE49-F238E27FC236}">
                <a16:creationId xmlns:a16="http://schemas.microsoft.com/office/drawing/2014/main" id="{13BCB9CF-EA60-4E0B-827E-EFAE5A1EB6A1}"/>
              </a:ext>
            </a:extLst>
          </p:cNvPr>
          <p:cNvSpPr>
            <a:spLocks noGrp="1"/>
          </p:cNvSpPr>
          <p:nvPr>
            <p:ph type="body" sz="quarter" idx="3"/>
          </p:nvPr>
        </p:nvSpPr>
        <p:spPr>
          <a:xfrm>
            <a:off x="7932176" y="2357412"/>
            <a:ext cx="4129268" cy="666388"/>
          </a:xfrm>
        </p:spPr>
        <p:txBody>
          <a:bodyPr/>
          <a:lstStyle/>
          <a:p>
            <a:endParaRPr lang="en-US" dirty="0"/>
          </a:p>
        </p:txBody>
      </p:sp>
      <p:pic>
        <p:nvPicPr>
          <p:cNvPr id="1026" name="Picture 2">
            <a:extLst>
              <a:ext uri="{FF2B5EF4-FFF2-40B4-BE49-F238E27FC236}">
                <a16:creationId xmlns:a16="http://schemas.microsoft.com/office/drawing/2014/main" id="{AB8F3A41-53C8-4030-BBFF-E7E0DA109230}"/>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130556" y="4356913"/>
            <a:ext cx="7775582" cy="22011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E0E8A55-1FA1-4104-B316-E85624DA5331}"/>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130556" y="1873113"/>
            <a:ext cx="7718411" cy="2201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555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2BCD-F7A3-4181-ABF2-709053CD1E6A}"/>
              </a:ext>
            </a:extLst>
          </p:cNvPr>
          <p:cNvSpPr>
            <a:spLocks noGrp="1"/>
          </p:cNvSpPr>
          <p:nvPr>
            <p:ph type="title"/>
          </p:nvPr>
        </p:nvSpPr>
        <p:spPr/>
        <p:txBody>
          <a:bodyPr/>
          <a:lstStyle/>
          <a:p>
            <a:r>
              <a:rPr lang="en-US" dirty="0">
                <a:latin typeface="Century Schoolbook" panose="02040604050505020304" pitchFamily="18" charset="0"/>
              </a:rPr>
              <a:t>Income</a:t>
            </a:r>
          </a:p>
        </p:txBody>
      </p:sp>
      <p:sp>
        <p:nvSpPr>
          <p:cNvPr id="3" name="Text Placeholder 2">
            <a:extLst>
              <a:ext uri="{FF2B5EF4-FFF2-40B4-BE49-F238E27FC236}">
                <a16:creationId xmlns:a16="http://schemas.microsoft.com/office/drawing/2014/main" id="{4BAA7EB0-B553-4678-B1EB-5468295D9330}"/>
              </a:ext>
            </a:extLst>
          </p:cNvPr>
          <p:cNvSpPr>
            <a:spLocks noGrp="1"/>
          </p:cNvSpPr>
          <p:nvPr>
            <p:ph type="body" idx="1"/>
          </p:nvPr>
        </p:nvSpPr>
        <p:spPr>
          <a:xfrm>
            <a:off x="7932176" y="4918434"/>
            <a:ext cx="4129268" cy="666388"/>
          </a:xfrm>
        </p:spPr>
        <p:txBody>
          <a:bodyPr/>
          <a:lstStyle/>
          <a:p>
            <a:endParaRPr lang="en-US" dirty="0"/>
          </a:p>
        </p:txBody>
      </p:sp>
      <p:sp>
        <p:nvSpPr>
          <p:cNvPr id="5" name="Text Placeholder 4">
            <a:extLst>
              <a:ext uri="{FF2B5EF4-FFF2-40B4-BE49-F238E27FC236}">
                <a16:creationId xmlns:a16="http://schemas.microsoft.com/office/drawing/2014/main" id="{13BCB9CF-EA60-4E0B-827E-EFAE5A1EB6A1}"/>
              </a:ext>
            </a:extLst>
          </p:cNvPr>
          <p:cNvSpPr>
            <a:spLocks noGrp="1"/>
          </p:cNvSpPr>
          <p:nvPr>
            <p:ph type="body" sz="quarter" idx="3"/>
          </p:nvPr>
        </p:nvSpPr>
        <p:spPr>
          <a:xfrm>
            <a:off x="7965527" y="2638173"/>
            <a:ext cx="4129268" cy="666388"/>
          </a:xfrm>
        </p:spPr>
        <p:txBody>
          <a:bodyPr/>
          <a:lstStyle/>
          <a:p>
            <a:endParaRPr lang="en-US" dirty="0"/>
          </a:p>
        </p:txBody>
      </p:sp>
      <p:pic>
        <p:nvPicPr>
          <p:cNvPr id="3078" name="Picture 6">
            <a:extLst>
              <a:ext uri="{FF2B5EF4-FFF2-40B4-BE49-F238E27FC236}">
                <a16:creationId xmlns:a16="http://schemas.microsoft.com/office/drawing/2014/main" id="{D37EBC84-73C4-4DC9-8937-975725A1E42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89889" y="1974762"/>
            <a:ext cx="7842287" cy="22011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6538421-5ACD-41F2-B70E-EF79E3AAA50A}"/>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70346" y="4425310"/>
            <a:ext cx="7899462" cy="2201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626423"/>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267</TotalTime>
  <Words>533</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Calibri</vt:lpstr>
      <vt:lpstr>Calibri Light</vt:lpstr>
      <vt:lpstr>Century Schoolbook</vt:lpstr>
      <vt:lpstr>Open Sans</vt:lpstr>
      <vt:lpstr>Roboto</vt:lpstr>
      <vt:lpstr>Rockwell</vt:lpstr>
      <vt:lpstr>Office Theme</vt:lpstr>
      <vt:lpstr>Financial Literacy: The More You Know</vt:lpstr>
      <vt:lpstr>DATA WHY</vt:lpstr>
      <vt:lpstr>DATA KNOW</vt:lpstr>
      <vt:lpstr>KEY CONSIDERATIONS</vt:lpstr>
      <vt:lpstr>DATA QUESTION</vt:lpstr>
      <vt:lpstr>DATA ANALYSIS</vt:lpstr>
      <vt:lpstr>Tennessee</vt:lpstr>
      <vt:lpstr>Bankruptcy</vt:lpstr>
      <vt:lpstr>Income</vt:lpstr>
      <vt:lpstr>Lauderdale County</vt:lpstr>
      <vt:lpstr>Hardeman County</vt:lpstr>
      <vt:lpstr>Shelby County</vt:lpstr>
      <vt:lpstr>KEY INSIGHTS</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Valencia Gooch</dc:creator>
  <cp:lastModifiedBy>Valencia Gooch</cp:lastModifiedBy>
  <cp:revision>18</cp:revision>
  <dcterms:created xsi:type="dcterms:W3CDTF">2021-04-27T04:00:24Z</dcterms:created>
  <dcterms:modified xsi:type="dcterms:W3CDTF">2021-04-27T08:27:57Z</dcterms:modified>
</cp:coreProperties>
</file>