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6" r:id="rId2"/>
    <p:sldId id="264" r:id="rId3"/>
    <p:sldId id="265" r:id="rId4"/>
    <p:sldId id="275" r:id="rId5"/>
    <p:sldId id="263" r:id="rId6"/>
    <p:sldId id="267" r:id="rId7"/>
    <p:sldId id="268" r:id="rId8"/>
    <p:sldId id="269" r:id="rId9"/>
    <p:sldId id="280" r:id="rId10"/>
    <p:sldId id="272" r:id="rId11"/>
    <p:sldId id="273" r:id="rId12"/>
    <p:sldId id="270"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294B"/>
    <a:srgbClr val="C8102E"/>
    <a:srgbClr val="B1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7796A-1C37-4FA8-BBA6-BC91C28DF379}" type="datetimeFigureOut">
              <a:rPr lang="en-US" smtClean="0"/>
              <a:t>3/5/2022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7E8579-D081-4282-83BD-DE127B903EFA}" type="slidenum">
              <a:rPr lang="en-US" smtClean="0"/>
              <a:t>‹#›</a:t>
            </a:fld>
            <a:endParaRPr lang="en-US" dirty="0"/>
          </a:p>
        </p:txBody>
      </p:sp>
    </p:spTree>
    <p:extLst>
      <p:ext uri="{BB962C8B-B14F-4D97-AF65-F5344CB8AC3E}">
        <p14:creationId xmlns:p14="http://schemas.microsoft.com/office/powerpoint/2010/main" val="250435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C2DBB07D-C4F8-42EC-8DEE-7A2EEB9089B6}" type="datetime1">
              <a:rPr lang="en-US" smtClean="0"/>
              <a:pPr/>
              <a:t>3/5/2022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atin typeface="Calibri" panose="020F0502020204030204" pitchFamily="34" charset="0"/>
                <a:cs typeface="Calibri" panose="020F0502020204030204" pitchFamily="34" charset="0"/>
              </a:defRPr>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1A938A05-F9FB-499E-B0CC-19675191CB28}"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atin typeface="Calibri" panose="020F0502020204030204" pitchFamily="34" charset="0"/>
                <a:cs typeface="Calibri" panose="020F0502020204030204" pitchFamily="34" charset="0"/>
              </a:defRPr>
            </a:lvl1pPr>
            <a:lvl2pPr algn="l">
              <a:defRPr>
                <a:latin typeface="Calibri" panose="020F0502020204030204" pitchFamily="34" charset="0"/>
                <a:cs typeface="Calibri" panose="020F0502020204030204" pitchFamily="34" charset="0"/>
              </a:defRPr>
            </a:lvl2pPr>
            <a:lvl3pPr algn="l">
              <a:defRPr>
                <a:latin typeface="Calibri" panose="020F0502020204030204" pitchFamily="34" charset="0"/>
                <a:cs typeface="Calibri" panose="020F0502020204030204" pitchFamily="34" charset="0"/>
              </a:defRPr>
            </a:lvl3pPr>
            <a:lvl4pPr algn="l">
              <a:defRPr>
                <a:latin typeface="Calibri" panose="020F0502020204030204" pitchFamily="34" charset="0"/>
                <a:cs typeface="Calibri" panose="020F0502020204030204" pitchFamily="34" charset="0"/>
              </a:defRPr>
            </a:lvl4pPr>
            <a:lvl5pPr algn="l">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E526D7D3-955C-4BE7-AE67-3B98DCA7E10B}"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759F79A0-A901-415D-9EDE-9E065A1BD403}" type="datetime1">
              <a:rPr lang="en-US" smtClean="0"/>
              <a:pPr/>
              <a:t>3/5/2022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ctr">
            <a:normAutofit/>
          </a:bodyPr>
          <a:lstStyle>
            <a:lvl1pPr>
              <a:defRPr sz="3600" cap="small" baseline="0">
                <a:solidFill>
                  <a:srgbClr val="13294B"/>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ctr">
            <a:normAutofit/>
          </a:bodyPr>
          <a:lstStyle>
            <a:lvl1pPr marL="0" indent="0" algn="l">
              <a:buNone/>
              <a:defRPr sz="1600" cap="small" baseline="0">
                <a:solidFill>
                  <a:srgbClr val="B1B3B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6">
                    <a:lumMod val="75000"/>
                  </a:schemeClr>
                </a:solidFill>
              </a:defRPr>
            </a:lvl1pPr>
          </a:lstStyle>
          <a:p>
            <a:fld id="{C2DBB07D-C4F8-42EC-8DEE-7A2EEB9089B6}" type="datetime1">
              <a:rPr lang="en-US" smtClean="0"/>
              <a:pPr/>
              <a:t>3/5/2022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6">
                    <a:lumMod val="7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6136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6712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8408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rgbClr val="13294B"/>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defRPr>
            </a:lvl1pPr>
          </a:lstStyle>
          <a:p>
            <a:fld id="{DC99E020-C39A-46E5-BEBA-1DAC17C803FF}"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854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defRPr>
            </a:lvl1pPr>
          </a:lstStyle>
          <a:p>
            <a:fld id="{2A4973C1-44D3-4422-B015-081A5E8DFD36}"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5015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defRPr>
            </a:lvl1pPr>
          </a:lstStyle>
          <a:p>
            <a:fld id="{2D72C85E-48EE-4FC1-AA4F-7F844EFEDFE1}" type="datetime1">
              <a:rPr lang="en-US" smtClean="0"/>
              <a:pPr/>
              <a:t>3/5/2022</a:t>
            </a:fld>
            <a:endParaRPr lang="en-US" dirty="0"/>
          </a:p>
        </p:txBody>
      </p:sp>
      <p:sp>
        <p:nvSpPr>
          <p:cNvPr id="8" name="Footer Placeholder 7"/>
          <p:cNvSpPr>
            <a:spLocks noGrp="1"/>
          </p:cNvSpPr>
          <p:nvPr>
            <p:ph type="ftr" sz="quarter" idx="11"/>
          </p:nvPr>
        </p:nvSpPr>
        <p:spPr/>
        <p:txBody>
          <a:bodyPr/>
          <a:lstStyle>
            <a:lvl1pPr>
              <a:defRPr>
                <a:solidFill>
                  <a:srgbClr val="B1B3B3"/>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0530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defRPr>
            </a:lvl1pPr>
          </a:lstStyle>
          <a:p>
            <a:fld id="{934CB762-6D31-4026-9098-C6B0D644D1E2}" type="datetime1">
              <a:rPr lang="en-US" smtClean="0"/>
              <a:pPr/>
              <a:t>3/5/2022</a:t>
            </a:fld>
            <a:endParaRPr lang="en-US" dirty="0"/>
          </a:p>
        </p:txBody>
      </p:sp>
      <p:sp>
        <p:nvSpPr>
          <p:cNvPr id="4" name="Footer Placeholder 3"/>
          <p:cNvSpPr>
            <a:spLocks noGrp="1"/>
          </p:cNvSpPr>
          <p:nvPr>
            <p:ph type="ftr" sz="quarter" idx="11"/>
          </p:nvPr>
        </p:nvSpPr>
        <p:spPr/>
        <p:txBody>
          <a:bodyPr/>
          <a:lstStyle>
            <a:lvl1pPr>
              <a:defRPr>
                <a:solidFill>
                  <a:srgbClr val="B1B3B3"/>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389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defRPr>
            </a:lvl1pPr>
          </a:lstStyle>
          <a:p>
            <a:fld id="{AE76A414-EBCA-47A8-AB72-79372EB2B3CD}" type="datetime1">
              <a:rPr lang="en-US" smtClean="0"/>
              <a:pPr/>
              <a:t>3/5/2022</a:t>
            </a:fld>
            <a:endParaRPr lang="en-US" dirty="0"/>
          </a:p>
        </p:txBody>
      </p:sp>
      <p:sp>
        <p:nvSpPr>
          <p:cNvPr id="3" name="Footer Placeholder 2"/>
          <p:cNvSpPr>
            <a:spLocks noGrp="1"/>
          </p:cNvSpPr>
          <p:nvPr>
            <p:ph type="ftr" sz="quarter" idx="11"/>
          </p:nvPr>
        </p:nvSpPr>
        <p:spPr/>
        <p:txBody>
          <a:bodyPr/>
          <a:lstStyle>
            <a:lvl1pPr>
              <a:defRPr>
                <a:solidFill>
                  <a:srgbClr val="B1B3B3"/>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290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1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3843458C-437B-478B-8585-FB68531A7999}"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4640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rgbClr val="13294B"/>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defRPr>
            </a:lvl1pPr>
          </a:lstStyle>
          <a:p>
            <a:fld id="{1A938A05-F9FB-499E-B0CC-19675191CB28}"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46138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1_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rgbClr val="B1B3B3"/>
                </a:solidFill>
              </a:defRPr>
            </a:lvl1pPr>
          </a:lstStyle>
          <a:p>
            <a:fld id="{E526D7D3-955C-4BE7-AE67-3B98DCA7E10B}"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1337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rgbClr val="13294B"/>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6">
                    <a:lumMod val="75000"/>
                  </a:schemeClr>
                </a:solidFill>
              </a:defRPr>
            </a:lvl1pPr>
          </a:lstStyle>
          <a:p>
            <a:fld id="{759F79A0-A901-415D-9EDE-9E065A1BD403}" type="datetime1">
              <a:rPr lang="en-US" smtClean="0"/>
              <a:pPr/>
              <a:t>3/5/2022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lvl1pPr>
              <a:defRPr>
                <a:solidFill>
                  <a:srgbClr val="B1B3B3"/>
                </a:solidFill>
              </a:defRPr>
            </a:lvl1p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6">
                    <a:lumMod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7772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p:cNvSpPr>
            <a:spLocks/>
          </p:cNvSpPr>
          <p:nvPr/>
        </p:nvSpPr>
        <p:spPr>
          <a:xfrm>
            <a:off x="440286" y="614407"/>
            <a:ext cx="11309338" cy="15544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05951" y="6369604"/>
            <a:ext cx="2844799"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9671CA29-1894-4D7D-9447-99F8002AB3A9}"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a:xfrm>
            <a:off x="10558300" y="6369604"/>
            <a:ext cx="1052508" cy="365125"/>
          </a:xfrm>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267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C99E020-C39A-46E5-BEBA-1DAC17C803FF}" type="datetime1">
              <a:rPr lang="en-US" smtClean="0"/>
              <a:pPr/>
              <a:t>3/5/2022</a:t>
            </a:fld>
            <a:endParaRPr lang="en-US" dirty="0"/>
          </a:p>
        </p:txBody>
      </p:sp>
      <p:sp>
        <p:nvSpPr>
          <p:cNvPr id="5" name="Footer Placeholder 4"/>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A4973C1-44D3-4422-B015-081A5E8DFD36}"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2D72C85E-48EE-4FC1-AA4F-7F844EFEDFE1}" type="datetime1">
              <a:rPr lang="en-US" smtClean="0"/>
              <a:pPr/>
              <a:t>3/5/2022</a:t>
            </a:fld>
            <a:endParaRPr lang="en-US" dirty="0"/>
          </a:p>
        </p:txBody>
      </p:sp>
      <p:sp>
        <p:nvSpPr>
          <p:cNvPr id="8" name="Footer Placeholder 7"/>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934CB762-6D31-4026-9098-C6B0D644D1E2}" type="datetime1">
              <a:rPr lang="en-US" smtClean="0"/>
              <a:pPr/>
              <a:t>3/5/2022</a:t>
            </a:fld>
            <a:endParaRPr lang="en-US" dirty="0"/>
          </a:p>
        </p:txBody>
      </p:sp>
      <p:sp>
        <p:nvSpPr>
          <p:cNvPr id="4" name="Footer Placeholder 3"/>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5" name="Slide Number Placeholder 4"/>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AE76A414-EBCA-47A8-AB72-79372EB2B3CD}" type="datetime1">
              <a:rPr lang="en-US" smtClean="0"/>
              <a:pPr/>
              <a:t>3/5/2022</a:t>
            </a:fld>
            <a:endParaRPr lang="en-US" dirty="0"/>
          </a:p>
        </p:txBody>
      </p:sp>
      <p:sp>
        <p:nvSpPr>
          <p:cNvPr id="3" name="Footer Placeholder 2"/>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4" name="Slide Number Placeholder 3"/>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latin typeface="Calibri" panose="020F0502020204030204" pitchFamily="34" charset="0"/>
                <a:cs typeface="Calibri" panose="020F0502020204030204" pitchFamily="34" charset="0"/>
              </a:defRPr>
            </a:lvl1pPr>
            <a:lvl2pPr>
              <a:defRPr sz="1800">
                <a:solidFill>
                  <a:schemeClr val="tx2"/>
                </a:solidFill>
                <a:latin typeface="Calibri" panose="020F0502020204030204" pitchFamily="34" charset="0"/>
                <a:cs typeface="Calibri" panose="020F0502020204030204" pitchFamily="34" charset="0"/>
              </a:defRPr>
            </a:lvl2pPr>
            <a:lvl3pPr>
              <a:defRPr sz="1600">
                <a:solidFill>
                  <a:schemeClr val="tx2"/>
                </a:solidFill>
                <a:latin typeface="Calibri" panose="020F0502020204030204" pitchFamily="34" charset="0"/>
                <a:cs typeface="Calibri" panose="020F0502020204030204" pitchFamily="34" charset="0"/>
              </a:defRPr>
            </a:lvl3pPr>
            <a:lvl4pPr>
              <a:defRPr sz="1400">
                <a:solidFill>
                  <a:schemeClr val="tx2"/>
                </a:solidFill>
                <a:latin typeface="Calibri" panose="020F0502020204030204" pitchFamily="34" charset="0"/>
                <a:cs typeface="Calibri" panose="020F0502020204030204" pitchFamily="34" charset="0"/>
              </a:defRPr>
            </a:lvl4pPr>
            <a:lvl5pPr>
              <a:defRPr sz="1400">
                <a:solidFill>
                  <a:schemeClr val="tx2"/>
                </a:solidFill>
                <a:latin typeface="Calibri" panose="020F0502020204030204" pitchFamily="34" charset="0"/>
                <a:cs typeface="Calibri" panose="020F0502020204030204" pitchFamily="34" charset="0"/>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latin typeface="Calibri" panose="020F0502020204030204" pitchFamily="34" charset="0"/>
                <a:cs typeface="Calibri" panose="020F0502020204030204" pitchFamily="34" charset="0"/>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3843458C-437B-478B-8585-FB68531A7999}" type="datetime1">
              <a:rPr lang="en-US" smtClean="0"/>
              <a:pPr/>
              <a:t>3/5/2022</a:t>
            </a:fld>
            <a:endParaRPr lang="en-US" dirty="0"/>
          </a:p>
        </p:txBody>
      </p:sp>
      <p:sp>
        <p:nvSpPr>
          <p:cNvPr id="6" name="Footer Placeholder 5"/>
          <p:cNvSpPr>
            <a:spLocks noGrp="1"/>
          </p:cNvSpPr>
          <p:nvPr>
            <p:ph type="ftr" sz="quarter" idx="11"/>
          </p:nvPr>
        </p:nvSpPr>
        <p:spPr/>
        <p:txBody>
          <a:bodyPr/>
          <a:lstStyle>
            <a:lvl1pPr>
              <a:defRPr>
                <a:solidFill>
                  <a:srgbClr val="B1B3B3"/>
                </a:solidFill>
                <a:latin typeface="Calibri" panose="020F0502020204030204" pitchFamily="34" charset="0"/>
                <a:cs typeface="Calibri" panose="020F0502020204030204" pitchFamily="34" charset="0"/>
              </a:defRPr>
            </a:lvl1pPr>
          </a:lstStyle>
          <a:p>
            <a:endParaRPr lang="en-US" dirty="0"/>
          </a:p>
        </p:txBody>
      </p:sp>
      <p:sp>
        <p:nvSpPr>
          <p:cNvPr id="7" name="Slide Number Placeholder 6"/>
          <p:cNvSpPr>
            <a:spLocks noGrp="1"/>
          </p:cNvSpPr>
          <p:nvPr>
            <p:ph type="sldNum" sz="quarter" idx="12"/>
          </p:nvPr>
        </p:nvSpPr>
        <p:spPr/>
        <p:txBody>
          <a:bodyPr/>
          <a:lstStyle>
            <a:lvl1pPr>
              <a:defRPr>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369604"/>
            <a:ext cx="2844799"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4EFCF9BF-2E43-434C-8EA9-84C0B70B4CD5}" type="datetime1">
              <a:rPr lang="en-US" smtClean="0"/>
              <a:pPr/>
              <a:t>3/5/2022</a:t>
            </a:fld>
            <a:endParaRPr lang="en-US" dirty="0"/>
          </a:p>
        </p:txBody>
      </p:sp>
      <p:sp>
        <p:nvSpPr>
          <p:cNvPr id="5" name="Footer Placeholder 4"/>
          <p:cNvSpPr>
            <a:spLocks noGrp="1"/>
          </p:cNvSpPr>
          <p:nvPr>
            <p:ph type="ftr" sz="quarter" idx="3"/>
          </p:nvPr>
        </p:nvSpPr>
        <p:spPr>
          <a:xfrm>
            <a:off x="581192" y="6365278"/>
            <a:ext cx="6917210" cy="365125"/>
          </a:xfrm>
          <a:prstGeom prst="rect">
            <a:avLst/>
          </a:prstGeom>
        </p:spPr>
        <p:txBody>
          <a:bodyPr vert="horz" lIns="91440" tIns="45720" rIns="91440" bIns="45720" rtlCol="0" anchor="ctr"/>
          <a:lstStyle>
            <a:lvl1pPr algn="l">
              <a:defRPr sz="900" cap="all">
                <a:solidFill>
                  <a:srgbClr val="B1B3B3"/>
                </a:solidFill>
                <a:latin typeface="Calibri" panose="020F0502020204030204" pitchFamily="34" charset="0"/>
                <a:cs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10558300" y="6369604"/>
            <a:ext cx="1052510" cy="365125"/>
          </a:xfrm>
          <a:prstGeom prst="rect">
            <a:avLst/>
          </a:prstGeom>
        </p:spPr>
        <p:txBody>
          <a:bodyPr vert="horz" lIns="91440" tIns="45720" rIns="91440" bIns="45720" rtlCol="0" anchor="ctr"/>
          <a:lstStyle>
            <a:lvl1pPr algn="r">
              <a:defRPr sz="900">
                <a:solidFill>
                  <a:srgbClr val="B1B3B3"/>
                </a:solidFill>
                <a:latin typeface="Calibri" panose="020F0502020204030204" pitchFamily="34" charset="0"/>
                <a:cs typeface="Calibri" panose="020F0502020204030204" pitchFamily="34" charset="0"/>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13294B"/>
          </a:solidFill>
          <a:ln>
            <a:solidFill>
              <a:srgbClr val="13294B"/>
            </a:solid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72"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Lst>
  <p:hf hdr="0" ftr="0" dt="0"/>
  <p:txStyles>
    <p:title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ub32q9s6oiI" TargetMode="External"/><Relationship Id="rId2" Type="http://schemas.openxmlformats.org/officeDocument/2006/relationships/hyperlink" Target="https://youtu.be/UIOtqGZd3N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DD04-A839-425D-8E14-E2A7F185EDC0}"/>
              </a:ext>
            </a:extLst>
          </p:cNvPr>
          <p:cNvSpPr>
            <a:spLocks noGrp="1"/>
          </p:cNvSpPr>
          <p:nvPr>
            <p:ph type="ctrTitle"/>
          </p:nvPr>
        </p:nvSpPr>
        <p:spPr>
          <a:xfrm>
            <a:off x="581194" y="625642"/>
            <a:ext cx="10993549" cy="2414337"/>
          </a:xfrm>
        </p:spPr>
        <p:txBody>
          <a:bodyPr anchor="ctr">
            <a:normAutofit/>
          </a:bodyPr>
          <a:lstStyle/>
          <a:p>
            <a:r>
              <a:rPr lang="en-US" sz="6000" cap="small" dirty="0">
                <a:latin typeface="Calibri" panose="020F0502020204030204" pitchFamily="34" charset="0"/>
                <a:cs typeface="Calibri" panose="020F0502020204030204" pitchFamily="34" charset="0"/>
              </a:rPr>
              <a:t>United States Breweries and Beer</a:t>
            </a:r>
          </a:p>
        </p:txBody>
      </p:sp>
      <p:sp>
        <p:nvSpPr>
          <p:cNvPr id="3" name="Subtitle 2">
            <a:extLst>
              <a:ext uri="{FF2B5EF4-FFF2-40B4-BE49-F238E27FC236}">
                <a16:creationId xmlns:a16="http://schemas.microsoft.com/office/drawing/2014/main" id="{9BFFCD21-AC3B-42A9-BCB3-6D901E0E0C02}"/>
              </a:ext>
            </a:extLst>
          </p:cNvPr>
          <p:cNvSpPr>
            <a:spLocks noGrp="1"/>
          </p:cNvSpPr>
          <p:nvPr>
            <p:ph type="subTitle" idx="1"/>
          </p:nvPr>
        </p:nvSpPr>
        <p:spPr>
          <a:xfrm>
            <a:off x="599227" y="3490057"/>
            <a:ext cx="10993546" cy="1539144"/>
          </a:xfrm>
        </p:spPr>
        <p:txBody>
          <a:bodyPr>
            <a:noAutofit/>
          </a:bodyPr>
          <a:lstStyle/>
          <a:p>
            <a:r>
              <a:rPr lang="en-US" sz="4000" cap="small" dirty="0">
                <a:solidFill>
                  <a:schemeClr val="bg1"/>
                </a:solidFill>
              </a:rPr>
              <a:t>Varun Gopal, Roslyn Smith and David George</a:t>
            </a:r>
          </a:p>
          <a:p>
            <a:r>
              <a:rPr lang="en-US" sz="4000" cap="small" dirty="0">
                <a:solidFill>
                  <a:schemeClr val="bg1"/>
                </a:solidFill>
              </a:rPr>
              <a:t>March 5, 2022</a:t>
            </a:r>
          </a:p>
        </p:txBody>
      </p:sp>
    </p:spTree>
    <p:extLst>
      <p:ext uri="{BB962C8B-B14F-4D97-AF65-F5344CB8AC3E}">
        <p14:creationId xmlns:p14="http://schemas.microsoft.com/office/powerpoint/2010/main" val="660431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EF6CF-B49A-4E04-A090-E358F3C3B6F7}"/>
              </a:ext>
            </a:extLst>
          </p:cNvPr>
          <p:cNvSpPr>
            <a:spLocks noGrp="1"/>
          </p:cNvSpPr>
          <p:nvPr>
            <p:ph type="title"/>
          </p:nvPr>
        </p:nvSpPr>
        <p:spPr/>
        <p:txBody>
          <a:bodyPr/>
          <a:lstStyle/>
          <a:p>
            <a:r>
              <a:rPr lang="en-US" dirty="0"/>
              <a:t>Actual Classifications</a:t>
            </a:r>
          </a:p>
        </p:txBody>
      </p:sp>
      <p:pic>
        <p:nvPicPr>
          <p:cNvPr id="6" name="Content Placeholder 5">
            <a:extLst>
              <a:ext uri="{FF2B5EF4-FFF2-40B4-BE49-F238E27FC236}">
                <a16:creationId xmlns:a16="http://schemas.microsoft.com/office/drawing/2014/main" id="{B2855981-A2CA-483F-8946-DB8C71A0AA8E}"/>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DCCE730B-3147-4E1A-9223-CE5DDF45F27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5" name="TextBox 4">
            <a:extLst>
              <a:ext uri="{FF2B5EF4-FFF2-40B4-BE49-F238E27FC236}">
                <a16:creationId xmlns:a16="http://schemas.microsoft.com/office/drawing/2014/main" id="{97A05383-A0D5-4F7C-AAA1-48C3FAC864E0}"/>
              </a:ext>
            </a:extLst>
          </p:cNvPr>
          <p:cNvSpPr txBox="1"/>
          <p:nvPr/>
        </p:nvSpPr>
        <p:spPr>
          <a:xfrm>
            <a:off x="696477" y="5409480"/>
            <a:ext cx="10799045" cy="746364"/>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accuracy of this specific model was 0.8837, the sensitivity was 0.8835, and the specificity was 0.8839 </a:t>
            </a:r>
          </a:p>
        </p:txBody>
      </p:sp>
    </p:spTree>
    <p:extLst>
      <p:ext uri="{BB962C8B-B14F-4D97-AF65-F5344CB8AC3E}">
        <p14:creationId xmlns:p14="http://schemas.microsoft.com/office/powerpoint/2010/main" val="95165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504F-DA40-4996-883B-83464961BDB0}"/>
              </a:ext>
            </a:extLst>
          </p:cNvPr>
          <p:cNvSpPr>
            <a:spLocks noGrp="1"/>
          </p:cNvSpPr>
          <p:nvPr>
            <p:ph type="title"/>
          </p:nvPr>
        </p:nvSpPr>
        <p:spPr/>
        <p:txBody>
          <a:bodyPr>
            <a:normAutofit/>
          </a:bodyPr>
          <a:lstStyle/>
          <a:p>
            <a:r>
              <a:rPr lang="en-US" dirty="0"/>
              <a:t>Predicted Classifications (3-NN)</a:t>
            </a:r>
            <a:endParaRPr lang="en-US" sz="1600" dirty="0"/>
          </a:p>
        </p:txBody>
      </p:sp>
      <p:pic>
        <p:nvPicPr>
          <p:cNvPr id="6" name="Content Placeholder 5">
            <a:extLst>
              <a:ext uri="{FF2B5EF4-FFF2-40B4-BE49-F238E27FC236}">
                <a16:creationId xmlns:a16="http://schemas.microsoft.com/office/drawing/2014/main" id="{72638F79-F63F-4D4C-BBF4-A11F24037906}"/>
              </a:ext>
            </a:extLst>
          </p:cNvPr>
          <p:cNvPicPr>
            <a:picLocks noGrp="1" noChangeAspect="1"/>
          </p:cNvPicPr>
          <p:nvPr>
            <p:ph idx="1"/>
          </p:nvPr>
        </p:nvPicPr>
        <p:blipFill>
          <a:blip r:embed="rId2"/>
          <a:stretch>
            <a:fillRect/>
          </a:stretch>
        </p:blipFill>
        <p:spPr>
          <a:xfrm>
            <a:off x="581025" y="2157161"/>
            <a:ext cx="11029950" cy="3088385"/>
          </a:xfrm>
        </p:spPr>
      </p:pic>
      <p:sp>
        <p:nvSpPr>
          <p:cNvPr id="4" name="Slide Number Placeholder 3">
            <a:extLst>
              <a:ext uri="{FF2B5EF4-FFF2-40B4-BE49-F238E27FC236}">
                <a16:creationId xmlns:a16="http://schemas.microsoft.com/office/drawing/2014/main" id="{1A571A2A-A907-4C97-A2E5-14300F12B9B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7" name="TextBox 6">
            <a:extLst>
              <a:ext uri="{FF2B5EF4-FFF2-40B4-BE49-F238E27FC236}">
                <a16:creationId xmlns:a16="http://schemas.microsoft.com/office/drawing/2014/main" id="{425CDEE4-5234-49F6-8B78-9E02ECDDCACC}"/>
              </a:ext>
            </a:extLst>
          </p:cNvPr>
          <p:cNvSpPr txBox="1"/>
          <p:nvPr/>
        </p:nvSpPr>
        <p:spPr>
          <a:xfrm>
            <a:off x="696477" y="5409480"/>
            <a:ext cx="10799045" cy="746364"/>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accuracy of this specific model was 0.8837, the sensitivity was 0.8835, and the specificity was 0.8839 </a:t>
            </a:r>
          </a:p>
        </p:txBody>
      </p:sp>
    </p:spTree>
    <p:extLst>
      <p:ext uri="{BB962C8B-B14F-4D97-AF65-F5344CB8AC3E}">
        <p14:creationId xmlns:p14="http://schemas.microsoft.com/office/powerpoint/2010/main" val="148417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4D766-F71C-4787-9EE7-8DAB979B4952}"/>
              </a:ext>
            </a:extLst>
          </p:cNvPr>
          <p:cNvSpPr>
            <a:spLocks noGrp="1"/>
          </p:cNvSpPr>
          <p:nvPr>
            <p:ph type="title"/>
          </p:nvPr>
        </p:nvSpPr>
        <p:spPr>
          <a:xfrm>
            <a:off x="581192" y="773000"/>
            <a:ext cx="11029615" cy="1497507"/>
          </a:xfrm>
        </p:spPr>
        <p:txBody>
          <a:bodyPr anchor="ctr">
            <a:normAutofit/>
          </a:bodyPr>
          <a:lstStyle/>
          <a:p>
            <a:pPr algn="ctr"/>
            <a:r>
              <a:rPr lang="en-US" sz="6000" cap="small" dirty="0"/>
              <a:t>Questions?</a:t>
            </a:r>
          </a:p>
        </p:txBody>
      </p:sp>
      <p:sp>
        <p:nvSpPr>
          <p:cNvPr id="4" name="Slide Number Placeholder 3">
            <a:extLst>
              <a:ext uri="{FF2B5EF4-FFF2-40B4-BE49-F238E27FC236}">
                <a16:creationId xmlns:a16="http://schemas.microsoft.com/office/drawing/2014/main" id="{DB5A182D-9202-4046-9272-501CE733F56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7" name="TextBox 6">
            <a:extLst>
              <a:ext uri="{FF2B5EF4-FFF2-40B4-BE49-F238E27FC236}">
                <a16:creationId xmlns:a16="http://schemas.microsoft.com/office/drawing/2014/main" id="{39F58816-2A44-4E82-8A51-D07E50198E95}"/>
              </a:ext>
            </a:extLst>
          </p:cNvPr>
          <p:cNvSpPr txBox="1"/>
          <p:nvPr/>
        </p:nvSpPr>
        <p:spPr>
          <a:xfrm>
            <a:off x="1446025" y="2538312"/>
            <a:ext cx="9299951" cy="178137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algn="ctr">
              <a:lnSpc>
                <a:spcPct val="150000"/>
              </a:lnSpc>
            </a:pPr>
            <a:r>
              <a:rPr lang="en-US" dirty="0">
                <a:solidFill>
                  <a:srgbClr val="13294B"/>
                </a:solidFill>
                <a:latin typeface="Calibri" panose="020F0502020204030204" pitchFamily="34" charset="0"/>
                <a:cs typeface="Calibri" panose="020F0502020204030204" pitchFamily="34" charset="0"/>
              </a:rPr>
              <a:t>Please contact us at </a:t>
            </a:r>
            <a:r>
              <a:rPr lang="en-US" dirty="0">
                <a:latin typeface="Calibri" panose="020F0502020204030204" pitchFamily="34" charset="0"/>
                <a:cs typeface="Calibri" panose="020F0502020204030204" pitchFamily="34" charset="0"/>
              </a:rPr>
              <a:t>Varun Gopal (varung@mail.smu.edu), Roslyn Smith (roslyns@mail.smu.edu) and David George (davidg@mail.smu.edu). </a:t>
            </a:r>
          </a:p>
          <a:p>
            <a:pPr algn="ctr">
              <a:lnSpc>
                <a:spcPct val="150000"/>
              </a:lnSpc>
            </a:pPr>
            <a:endParaRPr lang="en-US" dirty="0">
              <a:latin typeface="Calibri" panose="020F0502020204030204" pitchFamily="34" charset="0"/>
              <a:cs typeface="Calibri" panose="020F0502020204030204" pitchFamily="34" charset="0"/>
            </a:endParaRPr>
          </a:p>
          <a:p>
            <a:pPr algn="ctr">
              <a:lnSpc>
                <a:spcPct val="150000"/>
              </a:lnSpc>
            </a:pPr>
            <a:r>
              <a:rPr lang="en-US"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77746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B0C1A5-2883-4F40-84AF-C1F535CE5A0C}"/>
              </a:ext>
            </a:extLst>
          </p:cNvPr>
          <p:cNvSpPr>
            <a:spLocks noGrp="1"/>
          </p:cNvSpPr>
          <p:nvPr>
            <p:ph type="title"/>
          </p:nvPr>
        </p:nvSpPr>
        <p:spPr/>
        <p:txBody>
          <a:bodyPr/>
          <a:lstStyle/>
          <a:p>
            <a:r>
              <a:rPr lang="en-US" dirty="0"/>
              <a:t>YouTube Links for Final Presentation</a:t>
            </a:r>
          </a:p>
        </p:txBody>
      </p:sp>
      <p:sp>
        <p:nvSpPr>
          <p:cNvPr id="6" name="Content Placeholder 5">
            <a:extLst>
              <a:ext uri="{FF2B5EF4-FFF2-40B4-BE49-F238E27FC236}">
                <a16:creationId xmlns:a16="http://schemas.microsoft.com/office/drawing/2014/main" id="{04979705-3DF2-4AE8-AE4A-0511B6DE9B09}"/>
              </a:ext>
            </a:extLst>
          </p:cNvPr>
          <p:cNvSpPr>
            <a:spLocks noGrp="1"/>
          </p:cNvSpPr>
          <p:nvPr>
            <p:ph idx="1"/>
          </p:nvPr>
        </p:nvSpPr>
        <p:spPr/>
        <p:txBody>
          <a:bodyPr>
            <a:normAutofit/>
          </a:bodyPr>
          <a:lstStyle/>
          <a:p>
            <a:r>
              <a:rPr lang="en-US" sz="2400" b="1" dirty="0">
                <a:solidFill>
                  <a:srgbClr val="13294B"/>
                </a:solidFill>
              </a:rPr>
              <a:t>Roslyn Smith: </a:t>
            </a:r>
            <a:r>
              <a:rPr lang="en-US" sz="2400" u="sng" dirty="0">
                <a:solidFill>
                  <a:srgbClr val="0563C1"/>
                </a:solidFill>
                <a:effectLst/>
                <a:latin typeface="Calibri" panose="020F0502020204030204" pitchFamily="34" charset="0"/>
                <a:ea typeface="Calibri" panose="020F0502020204030204" pitchFamily="34" charset="0"/>
                <a:hlinkClick r:id="rId2"/>
              </a:rPr>
              <a:t>https://youtu.be/UIOtqGZd3Nw</a:t>
            </a:r>
            <a:endParaRPr lang="en-US" sz="2400" dirty="0"/>
          </a:p>
          <a:p>
            <a:endParaRPr lang="en-US" sz="2400" dirty="0"/>
          </a:p>
          <a:p>
            <a:r>
              <a:rPr lang="en-US" sz="2400" b="1" dirty="0">
                <a:solidFill>
                  <a:srgbClr val="13294B"/>
                </a:solidFill>
              </a:rPr>
              <a:t>David George: </a:t>
            </a:r>
            <a:r>
              <a:rPr lang="en-US" sz="2400" u="sng" dirty="0">
                <a:solidFill>
                  <a:srgbClr val="000000"/>
                </a:solidFill>
                <a:effectLst/>
                <a:latin typeface="Calibri" panose="020F0502020204030204" pitchFamily="34" charset="0"/>
                <a:ea typeface="Times New Roman" panose="02020603050405020304" pitchFamily="18" charset="0"/>
                <a:hlinkClick r:id="rId3"/>
              </a:rPr>
              <a:t>https://youtu.be/ub32q9s6oiI</a:t>
            </a:r>
            <a:endParaRPr lang="en-US" sz="2400" dirty="0"/>
          </a:p>
          <a:p>
            <a:endParaRPr lang="en-US" sz="2400" dirty="0"/>
          </a:p>
          <a:p>
            <a:r>
              <a:rPr lang="en-US" sz="2400" b="1" dirty="0">
                <a:solidFill>
                  <a:srgbClr val="13294B"/>
                </a:solidFill>
              </a:rPr>
              <a:t>Varun Gopal:</a:t>
            </a:r>
          </a:p>
        </p:txBody>
      </p:sp>
      <p:sp>
        <p:nvSpPr>
          <p:cNvPr id="4" name="Slide Number Placeholder 3">
            <a:extLst>
              <a:ext uri="{FF2B5EF4-FFF2-40B4-BE49-F238E27FC236}">
                <a16:creationId xmlns:a16="http://schemas.microsoft.com/office/drawing/2014/main" id="{4CEC274B-BA53-43D3-A34E-954A461A42E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84297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9FEDA59-49E2-4892-B500-AF59FDB11618}"/>
              </a:ext>
            </a:extLst>
          </p:cNvPr>
          <p:cNvSpPr>
            <a:spLocks noGrp="1"/>
          </p:cNvSpPr>
          <p:nvPr>
            <p:ph type="title"/>
          </p:nvPr>
        </p:nvSpPr>
        <p:spPr/>
        <p:txBody>
          <a:bodyPr/>
          <a:lstStyle/>
          <a:p>
            <a:r>
              <a:rPr lang="en-US" dirty="0"/>
              <a:t>Breweries in the United States by State</a:t>
            </a:r>
            <a:br>
              <a:rPr lang="en-US" dirty="0"/>
            </a:br>
            <a:endParaRPr lang="en-US" cap="none" dirty="0"/>
          </a:p>
        </p:txBody>
      </p:sp>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4" name="Picture 23">
            <a:extLst>
              <a:ext uri="{FF2B5EF4-FFF2-40B4-BE49-F238E27FC236}">
                <a16:creationId xmlns:a16="http://schemas.microsoft.com/office/drawing/2014/main" id="{265540FD-4C2F-4A35-A00B-8487FF62E0B1}"/>
              </a:ext>
            </a:extLst>
          </p:cNvPr>
          <p:cNvPicPr>
            <a:picLocks noChangeAspect="1"/>
          </p:cNvPicPr>
          <p:nvPr/>
        </p:nvPicPr>
        <p:blipFill>
          <a:blip r:embed="rId2"/>
          <a:stretch>
            <a:fillRect/>
          </a:stretch>
        </p:blipFill>
        <p:spPr>
          <a:xfrm>
            <a:off x="453143" y="1848136"/>
            <a:ext cx="10990476" cy="4523809"/>
          </a:xfrm>
          <a:prstGeom prst="rect">
            <a:avLst/>
          </a:prstGeom>
        </p:spPr>
      </p:pic>
      <p:sp>
        <p:nvSpPr>
          <p:cNvPr id="5" name="Title 6">
            <a:extLst>
              <a:ext uri="{FF2B5EF4-FFF2-40B4-BE49-F238E27FC236}">
                <a16:creationId xmlns:a16="http://schemas.microsoft.com/office/drawing/2014/main" id="{5D79ED92-765B-4D54-84B6-BBDA727C0B55}"/>
              </a:ext>
            </a:extLst>
          </p:cNvPr>
          <p:cNvSpPr txBox="1">
            <a:spLocks/>
          </p:cNvSpPr>
          <p:nvPr/>
        </p:nvSpPr>
        <p:spPr>
          <a:xfrm>
            <a:off x="581192" y="1155035"/>
            <a:ext cx="11029616" cy="55029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spTree>
    <p:extLst>
      <p:ext uri="{BB962C8B-B14F-4D97-AF65-F5344CB8AC3E}">
        <p14:creationId xmlns:p14="http://schemas.microsoft.com/office/powerpoint/2010/main" val="218621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3" name="Picture 2">
            <a:extLst>
              <a:ext uri="{FF2B5EF4-FFF2-40B4-BE49-F238E27FC236}">
                <a16:creationId xmlns:a16="http://schemas.microsoft.com/office/drawing/2014/main" id="{ADAB6BA6-177F-42D8-A761-ACB838C3F2C8}"/>
              </a:ext>
            </a:extLst>
          </p:cNvPr>
          <p:cNvPicPr>
            <a:picLocks noChangeAspect="1"/>
          </p:cNvPicPr>
          <p:nvPr/>
        </p:nvPicPr>
        <p:blipFill>
          <a:blip r:embed="rId2"/>
          <a:stretch>
            <a:fillRect/>
          </a:stretch>
        </p:blipFill>
        <p:spPr>
          <a:xfrm>
            <a:off x="2051180" y="1948984"/>
            <a:ext cx="8089641" cy="4523809"/>
          </a:xfrm>
          <a:prstGeom prst="rect">
            <a:avLst/>
          </a:prstGeom>
        </p:spPr>
      </p:pic>
      <p:sp>
        <p:nvSpPr>
          <p:cNvPr id="7" name="Title 6">
            <a:extLst>
              <a:ext uri="{FF2B5EF4-FFF2-40B4-BE49-F238E27FC236}">
                <a16:creationId xmlns:a16="http://schemas.microsoft.com/office/drawing/2014/main" id="{8166F49D-C6BA-4CEA-8F0E-A33BF6348236}"/>
              </a:ext>
            </a:extLst>
          </p:cNvPr>
          <p:cNvSpPr>
            <a:spLocks noGrp="1"/>
          </p:cNvSpPr>
          <p:nvPr>
            <p:ph type="title"/>
          </p:nvPr>
        </p:nvSpPr>
        <p:spPr>
          <a:xfrm>
            <a:off x="581192" y="702156"/>
            <a:ext cx="11029616" cy="1013800"/>
          </a:xfrm>
        </p:spPr>
        <p:txBody>
          <a:bodyPr/>
          <a:lstStyle/>
          <a:p>
            <a:r>
              <a:rPr lang="en-US" dirty="0"/>
              <a:t>Breweries in the United States by State</a:t>
            </a:r>
            <a:br>
              <a:rPr lang="en-US" dirty="0"/>
            </a:br>
            <a:endParaRPr lang="en-US" cap="none" dirty="0"/>
          </a:p>
        </p:txBody>
      </p:sp>
      <p:sp>
        <p:nvSpPr>
          <p:cNvPr id="8" name="Title 6">
            <a:extLst>
              <a:ext uri="{FF2B5EF4-FFF2-40B4-BE49-F238E27FC236}">
                <a16:creationId xmlns:a16="http://schemas.microsoft.com/office/drawing/2014/main" id="{FB66C609-1E95-4258-923C-2783BF270879}"/>
              </a:ext>
            </a:extLst>
          </p:cNvPr>
          <p:cNvSpPr txBox="1">
            <a:spLocks/>
          </p:cNvSpPr>
          <p:nvPr/>
        </p:nvSpPr>
        <p:spPr>
          <a:xfrm>
            <a:off x="581192" y="1155035"/>
            <a:ext cx="11029616" cy="55029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cap="none" dirty="0"/>
              <a:t>There is at least 1 brewery in each state in the United States.  Colorado, California and Michigan lead with more than 30 breweries each.  50% of the states have 7 or less breweries with only 20% of the states have 20 or greater breweries.  </a:t>
            </a:r>
            <a:endParaRPr lang="en-US" cap="none" dirty="0"/>
          </a:p>
        </p:txBody>
      </p:sp>
    </p:spTree>
    <p:extLst>
      <p:ext uri="{BB962C8B-B14F-4D97-AF65-F5344CB8AC3E}">
        <p14:creationId xmlns:p14="http://schemas.microsoft.com/office/powerpoint/2010/main" val="398694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324B7122-2391-4C3C-99E2-5E396CE1971F}"/>
              </a:ext>
            </a:extLst>
          </p:cNvPr>
          <p:cNvSpPr txBox="1">
            <a:spLocks/>
          </p:cNvSpPr>
          <p:nvPr/>
        </p:nvSpPr>
        <p:spPr>
          <a:xfrm>
            <a:off x="581192" y="1155035"/>
            <a:ext cx="11029616" cy="550295"/>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cap="none" dirty="0"/>
              <a:t>DC leads in brewery productivity with 1 brewery producing 8 beers.  Kansas is a close second with 3 breweries producing 23 beers in total for an average of 7.7 beers produced per brewery.</a:t>
            </a:r>
            <a:endParaRPr lang="en-US" cap="none" dirty="0"/>
          </a:p>
        </p:txBody>
      </p:sp>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4" name="Title 6">
            <a:extLst>
              <a:ext uri="{FF2B5EF4-FFF2-40B4-BE49-F238E27FC236}">
                <a16:creationId xmlns:a16="http://schemas.microsoft.com/office/drawing/2014/main" id="{06925607-9F54-460A-877C-8EA65ACD5726}"/>
              </a:ext>
            </a:extLst>
          </p:cNvPr>
          <p:cNvSpPr>
            <a:spLocks noGrp="1"/>
          </p:cNvSpPr>
          <p:nvPr>
            <p:ph type="title"/>
          </p:nvPr>
        </p:nvSpPr>
        <p:spPr>
          <a:xfrm>
            <a:off x="581192" y="702156"/>
            <a:ext cx="11029616" cy="452879"/>
          </a:xfrm>
        </p:spPr>
        <p:txBody>
          <a:bodyPr>
            <a:normAutofit fontScale="90000"/>
          </a:bodyPr>
          <a:lstStyle/>
          <a:p>
            <a:r>
              <a:rPr lang="en-US" dirty="0"/>
              <a:t>Brewery Productivity by State</a:t>
            </a:r>
            <a:endParaRPr lang="en-US" cap="none" dirty="0"/>
          </a:p>
        </p:txBody>
      </p:sp>
      <p:pic>
        <p:nvPicPr>
          <p:cNvPr id="16" name="Picture 15">
            <a:extLst>
              <a:ext uri="{FF2B5EF4-FFF2-40B4-BE49-F238E27FC236}">
                <a16:creationId xmlns:a16="http://schemas.microsoft.com/office/drawing/2014/main" id="{101834EE-5975-4086-8165-B1E853F93D09}"/>
              </a:ext>
            </a:extLst>
          </p:cNvPr>
          <p:cNvPicPr>
            <a:picLocks noChangeAspect="1"/>
          </p:cNvPicPr>
          <p:nvPr/>
        </p:nvPicPr>
        <p:blipFill>
          <a:blip r:embed="rId2"/>
          <a:stretch>
            <a:fillRect/>
          </a:stretch>
        </p:blipFill>
        <p:spPr>
          <a:xfrm>
            <a:off x="600762" y="1881381"/>
            <a:ext cx="10990476" cy="3095238"/>
          </a:xfrm>
          <a:prstGeom prst="rect">
            <a:avLst/>
          </a:prstGeom>
        </p:spPr>
      </p:pic>
      <p:pic>
        <p:nvPicPr>
          <p:cNvPr id="18" name="Picture 17">
            <a:extLst>
              <a:ext uri="{FF2B5EF4-FFF2-40B4-BE49-F238E27FC236}">
                <a16:creationId xmlns:a16="http://schemas.microsoft.com/office/drawing/2014/main" id="{B21F48FF-10FC-4A36-B1EF-0BB0833914D8}"/>
              </a:ext>
            </a:extLst>
          </p:cNvPr>
          <p:cNvPicPr>
            <a:picLocks noChangeAspect="1"/>
          </p:cNvPicPr>
          <p:nvPr/>
        </p:nvPicPr>
        <p:blipFill rotWithShape="1">
          <a:blip r:embed="rId3"/>
          <a:srcRect b="38492"/>
          <a:stretch/>
        </p:blipFill>
        <p:spPr>
          <a:xfrm>
            <a:off x="1053538" y="5012466"/>
            <a:ext cx="9504762" cy="866966"/>
          </a:xfrm>
          <a:prstGeom prst="rect">
            <a:avLst/>
          </a:prstGeom>
        </p:spPr>
      </p:pic>
    </p:spTree>
    <p:extLst>
      <p:ext uri="{BB962C8B-B14F-4D97-AF65-F5344CB8AC3E}">
        <p14:creationId xmlns:p14="http://schemas.microsoft.com/office/powerpoint/2010/main" val="364525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ppt_w</p:attrName>
                                        </p:attrNameLst>
                                      </p:cBhvr>
                                      <p:tavLst>
                                        <p:tav tm="0">
                                          <p:val>
                                            <p:fltVal val="0"/>
                                          </p:val>
                                        </p:tav>
                                        <p:tav tm="100000">
                                          <p:val>
                                            <p:strVal val="#ppt_w"/>
                                          </p:val>
                                        </p:tav>
                                      </p:tavLst>
                                    </p:anim>
                                    <p:anim calcmode="lin" valueType="num">
                                      <p:cBhvr>
                                        <p:cTn id="20" dur="500" fill="hold"/>
                                        <p:tgtEl>
                                          <p:spTgt spid="18"/>
                                        </p:tgtEl>
                                        <p:attrNameLst>
                                          <p:attrName>ppt_h</p:attrName>
                                        </p:attrNameLst>
                                      </p:cBhvr>
                                      <p:tavLst>
                                        <p:tav tm="0">
                                          <p:val>
                                            <p:fltVal val="0"/>
                                          </p:val>
                                        </p:tav>
                                        <p:tav tm="100000">
                                          <p:val>
                                            <p:strVal val="#ppt_h"/>
                                          </p:val>
                                        </p:tav>
                                      </p:tavLst>
                                    </p:anim>
                                    <p:animEffect transition="in" filter="fade">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a:extLst>
              <a:ext uri="{FF2B5EF4-FFF2-40B4-BE49-F238E27FC236}">
                <a16:creationId xmlns:a16="http://schemas.microsoft.com/office/drawing/2014/main" id="{2331F901-4975-4877-976F-5B08EF694933}"/>
              </a:ext>
            </a:extLst>
          </p:cNvPr>
          <p:cNvPicPr>
            <a:picLocks noChangeAspect="1"/>
          </p:cNvPicPr>
          <p:nvPr/>
        </p:nvPicPr>
        <p:blipFill>
          <a:blip r:embed="rId2"/>
          <a:stretch>
            <a:fillRect/>
          </a:stretch>
        </p:blipFill>
        <p:spPr>
          <a:xfrm>
            <a:off x="513637" y="1806687"/>
            <a:ext cx="11190476" cy="2380952"/>
          </a:xfrm>
          <a:prstGeom prst="rect">
            <a:avLst/>
          </a:prstGeom>
        </p:spPr>
      </p:pic>
      <p:pic>
        <p:nvPicPr>
          <p:cNvPr id="11" name="Picture 10">
            <a:extLst>
              <a:ext uri="{FF2B5EF4-FFF2-40B4-BE49-F238E27FC236}">
                <a16:creationId xmlns:a16="http://schemas.microsoft.com/office/drawing/2014/main" id="{EDDAD94C-22E8-4A39-98A5-F26A9F491DB6}"/>
              </a:ext>
            </a:extLst>
          </p:cNvPr>
          <p:cNvPicPr>
            <a:picLocks noChangeAspect="1"/>
          </p:cNvPicPr>
          <p:nvPr/>
        </p:nvPicPr>
        <p:blipFill>
          <a:blip r:embed="rId3"/>
          <a:stretch>
            <a:fillRect/>
          </a:stretch>
        </p:blipFill>
        <p:spPr>
          <a:xfrm>
            <a:off x="513637" y="4112822"/>
            <a:ext cx="11190476" cy="2380952"/>
          </a:xfrm>
          <a:prstGeom prst="rect">
            <a:avLst/>
          </a:prstGeom>
        </p:spPr>
      </p:pic>
      <p:sp>
        <p:nvSpPr>
          <p:cNvPr id="10" name="Title 6">
            <a:extLst>
              <a:ext uri="{FF2B5EF4-FFF2-40B4-BE49-F238E27FC236}">
                <a16:creationId xmlns:a16="http://schemas.microsoft.com/office/drawing/2014/main" id="{8349F4CE-2D95-4E7E-8C72-F7535A4D4FE7}"/>
              </a:ext>
            </a:extLst>
          </p:cNvPr>
          <p:cNvSpPr txBox="1">
            <a:spLocks/>
          </p:cNvSpPr>
          <p:nvPr/>
        </p:nvSpPr>
        <p:spPr>
          <a:xfrm>
            <a:off x="581192" y="1155035"/>
            <a:ext cx="11029616" cy="550295"/>
          </a:xfrm>
          <a:prstGeom prst="rect">
            <a:avLst/>
          </a:prstGeom>
        </p:spPr>
        <p:txBody>
          <a:bodyPr vert="horz" lIns="91440" tIns="45720" rIns="91440" bIns="45720" rtlCol="0" anchor="ctr">
            <a:normAutofit fontScale="85000" lnSpcReduction="10000"/>
          </a:bodyPr>
          <a:lstStyle>
            <a:lvl1pPr algn="l" defTabSz="457200" rtl="0" eaLnBrk="1" latinLnBrk="0" hangingPunct="1">
              <a:spcBef>
                <a:spcPct val="0"/>
              </a:spcBef>
              <a:buNone/>
              <a:defRPr sz="2800" b="0" kern="1200" cap="small" baseline="0">
                <a:solidFill>
                  <a:schemeClr val="bg1"/>
                </a:solidFill>
                <a:latin typeface="Calibri" panose="020F0502020204030204" pitchFamily="34" charset="0"/>
                <a:ea typeface="+mj-ea"/>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400" cap="none" dirty="0"/>
              <a:t>In the data provided, of the 2,410 beers, 3% (62) of the beers did not have an ABV rating and 42% (1,005)of the beers did not have an IBU rating.  The blank values for each group was excluded for the analysis for each individual metric.  ABV was evaluated with the remaining 2,348 beers and IBU was evaluated with the remaining 1,405 beers.</a:t>
            </a:r>
            <a:endParaRPr lang="en-US" cap="none" dirty="0"/>
          </a:p>
        </p:txBody>
      </p:sp>
      <p:sp>
        <p:nvSpPr>
          <p:cNvPr id="13" name="Title 6">
            <a:extLst>
              <a:ext uri="{FF2B5EF4-FFF2-40B4-BE49-F238E27FC236}">
                <a16:creationId xmlns:a16="http://schemas.microsoft.com/office/drawing/2014/main" id="{84CE1233-9427-417F-8457-583293FC0BBB}"/>
              </a:ext>
            </a:extLst>
          </p:cNvPr>
          <p:cNvSpPr>
            <a:spLocks noGrp="1"/>
          </p:cNvSpPr>
          <p:nvPr>
            <p:ph type="title"/>
          </p:nvPr>
        </p:nvSpPr>
        <p:spPr>
          <a:xfrm>
            <a:off x="581192" y="702156"/>
            <a:ext cx="11029616" cy="452879"/>
          </a:xfrm>
        </p:spPr>
        <p:txBody>
          <a:bodyPr>
            <a:normAutofit fontScale="90000"/>
          </a:bodyPr>
          <a:lstStyle/>
          <a:p>
            <a:r>
              <a:rPr lang="en-US" dirty="0"/>
              <a:t>Alcohol by Volume (ABV) and International Bitterness Unit (IBU)</a:t>
            </a:r>
            <a:endParaRPr lang="en-US" cap="none" dirty="0"/>
          </a:p>
        </p:txBody>
      </p:sp>
    </p:spTree>
    <p:extLst>
      <p:ext uri="{BB962C8B-B14F-4D97-AF65-F5344CB8AC3E}">
        <p14:creationId xmlns:p14="http://schemas.microsoft.com/office/powerpoint/2010/main" val="396131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30424" y="702156"/>
            <a:ext cx="11029616" cy="1013800"/>
          </a:xfrm>
        </p:spPr>
        <p:txBody>
          <a:bodyPr>
            <a:normAutofit/>
          </a:bodyPr>
          <a:lstStyle/>
          <a:p>
            <a:r>
              <a:rPr lang="en-US" dirty="0"/>
              <a:t>Maximum Alcoholic Beer (ABV) and Most Bitter Beer (IBU)</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45710" y="3319316"/>
            <a:ext cx="10799045" cy="1910093"/>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ABV (0.128) was brewed in Colorado and was a </a:t>
            </a:r>
            <a:r>
              <a:rPr lang="en-US" dirty="0" err="1">
                <a:solidFill>
                  <a:srgbClr val="13294B"/>
                </a:solidFill>
                <a:latin typeface="Calibri" panose="020F0502020204030204" pitchFamily="34" charset="0"/>
                <a:cs typeface="Calibri" panose="020F0502020204030204" pitchFamily="34" charset="0"/>
              </a:rPr>
              <a:t>Quadrupel</a:t>
            </a:r>
            <a:r>
              <a:rPr lang="en-US" dirty="0">
                <a:solidFill>
                  <a:srgbClr val="13294B"/>
                </a:solidFill>
                <a:latin typeface="Calibri" panose="020F0502020204030204" pitchFamily="34" charset="0"/>
                <a:cs typeface="Calibri" panose="020F0502020204030204" pitchFamily="34" charset="0"/>
              </a:rPr>
              <a:t> style</a:t>
            </a:r>
          </a:p>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beer with the maximum IBU (138) was brewed in Oregon and was an America Double / Imperial IPA</a:t>
            </a:r>
          </a:p>
        </p:txBody>
      </p:sp>
      <p:pic>
        <p:nvPicPr>
          <p:cNvPr id="3" name="Picture 2">
            <a:extLst>
              <a:ext uri="{FF2B5EF4-FFF2-40B4-BE49-F238E27FC236}">
                <a16:creationId xmlns:a16="http://schemas.microsoft.com/office/drawing/2014/main" id="{D208B4C7-67F8-4CFA-937D-35E0796494D1}"/>
              </a:ext>
            </a:extLst>
          </p:cNvPr>
          <p:cNvPicPr>
            <a:picLocks noChangeAspect="1"/>
          </p:cNvPicPr>
          <p:nvPr/>
        </p:nvPicPr>
        <p:blipFill rotWithShape="1">
          <a:blip r:embed="rId2"/>
          <a:srcRect b="68589"/>
          <a:stretch/>
        </p:blipFill>
        <p:spPr>
          <a:xfrm>
            <a:off x="559518" y="1849018"/>
            <a:ext cx="10971428" cy="1136778"/>
          </a:xfrm>
          <a:prstGeom prst="rect">
            <a:avLst/>
          </a:prstGeom>
        </p:spPr>
      </p:pic>
    </p:spTree>
    <p:extLst>
      <p:ext uri="{BB962C8B-B14F-4D97-AF65-F5344CB8AC3E}">
        <p14:creationId xmlns:p14="http://schemas.microsoft.com/office/powerpoint/2010/main" val="54498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879372" y="5260360"/>
            <a:ext cx="10799045" cy="1181172"/>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marL="285750" indent="-285750">
              <a:lnSpc>
                <a:spcPct val="150000"/>
              </a:lnSpc>
              <a:buFont typeface="Arial" panose="020B0604020202020204" pitchFamily="34" charset="0"/>
              <a:buChar char="•"/>
            </a:pPr>
            <a:r>
              <a:rPr lang="en-US" dirty="0">
                <a:solidFill>
                  <a:srgbClr val="13294B"/>
                </a:solidFill>
                <a:latin typeface="Calibri" panose="020F0502020204030204" pitchFamily="34" charset="0"/>
                <a:cs typeface="Calibri" panose="020F0502020204030204" pitchFamily="34" charset="0"/>
              </a:rPr>
              <a:t>The average ABV is 0.05977 with the lowest ABV at 0.001 and the highest at 0.128.  The interquartile range of the beers is between 0.05 and 0.068.  </a:t>
            </a:r>
          </a:p>
        </p:txBody>
      </p:sp>
      <p:pic>
        <p:nvPicPr>
          <p:cNvPr id="7" name="Picture 6">
            <a:extLst>
              <a:ext uri="{FF2B5EF4-FFF2-40B4-BE49-F238E27FC236}">
                <a16:creationId xmlns:a16="http://schemas.microsoft.com/office/drawing/2014/main" id="{2B4B9E2A-72E4-42A6-BEC1-C551B1E7C275}"/>
              </a:ext>
            </a:extLst>
          </p:cNvPr>
          <p:cNvPicPr>
            <a:picLocks noChangeAspect="1"/>
          </p:cNvPicPr>
          <p:nvPr/>
        </p:nvPicPr>
        <p:blipFill>
          <a:blip r:embed="rId2"/>
          <a:stretch>
            <a:fillRect/>
          </a:stretch>
        </p:blipFill>
        <p:spPr>
          <a:xfrm>
            <a:off x="1008999" y="1871692"/>
            <a:ext cx="4761905" cy="3333333"/>
          </a:xfrm>
          <a:prstGeom prst="rect">
            <a:avLst/>
          </a:prstGeom>
        </p:spPr>
      </p:pic>
      <p:pic>
        <p:nvPicPr>
          <p:cNvPr id="11" name="Picture 10">
            <a:extLst>
              <a:ext uri="{FF2B5EF4-FFF2-40B4-BE49-F238E27FC236}">
                <a16:creationId xmlns:a16="http://schemas.microsoft.com/office/drawing/2014/main" id="{F42FF696-28FC-4D6D-884C-D7881158BA74}"/>
              </a:ext>
            </a:extLst>
          </p:cNvPr>
          <p:cNvPicPr>
            <a:picLocks noChangeAspect="1"/>
          </p:cNvPicPr>
          <p:nvPr/>
        </p:nvPicPr>
        <p:blipFill>
          <a:blip r:embed="rId3"/>
          <a:stretch>
            <a:fillRect/>
          </a:stretch>
        </p:blipFill>
        <p:spPr>
          <a:xfrm>
            <a:off x="6775488" y="1871692"/>
            <a:ext cx="4761905" cy="3333333"/>
          </a:xfrm>
          <a:prstGeom prst="rect">
            <a:avLst/>
          </a:prstGeom>
        </p:spPr>
      </p:pic>
    </p:spTree>
    <p:extLst>
      <p:ext uri="{BB962C8B-B14F-4D97-AF65-F5344CB8AC3E}">
        <p14:creationId xmlns:p14="http://schemas.microsoft.com/office/powerpoint/2010/main" val="309833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9503465-C949-43DD-93AC-AA1DF469B6B1}"/>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itle 6">
            <a:extLst>
              <a:ext uri="{FF2B5EF4-FFF2-40B4-BE49-F238E27FC236}">
                <a16:creationId xmlns:a16="http://schemas.microsoft.com/office/drawing/2014/main" id="{B368AE53-0A4E-4CCF-AE7A-516152101619}"/>
              </a:ext>
            </a:extLst>
          </p:cNvPr>
          <p:cNvSpPr>
            <a:spLocks noGrp="1"/>
          </p:cNvSpPr>
          <p:nvPr>
            <p:ph type="title"/>
          </p:nvPr>
        </p:nvSpPr>
        <p:spPr>
          <a:xfrm>
            <a:off x="581192" y="702156"/>
            <a:ext cx="11029616" cy="1013800"/>
          </a:xfrm>
        </p:spPr>
        <p:txBody>
          <a:bodyPr>
            <a:normAutofit/>
          </a:bodyPr>
          <a:lstStyle/>
          <a:p>
            <a:r>
              <a:rPr lang="en-US" dirty="0"/>
              <a:t>Relationship between International Bitterness Unit (IBU) and Alcohol by Volume (ABV)</a:t>
            </a:r>
            <a:endParaRPr lang="en-US" sz="1600" cap="none" dirty="0"/>
          </a:p>
        </p:txBody>
      </p:sp>
      <p:sp>
        <p:nvSpPr>
          <p:cNvPr id="8" name="TextBox 7">
            <a:extLst>
              <a:ext uri="{FF2B5EF4-FFF2-40B4-BE49-F238E27FC236}">
                <a16:creationId xmlns:a16="http://schemas.microsoft.com/office/drawing/2014/main" id="{D0360113-895B-48FB-9B7C-B350E37A447D}"/>
              </a:ext>
            </a:extLst>
          </p:cNvPr>
          <p:cNvSpPr txBox="1"/>
          <p:nvPr/>
        </p:nvSpPr>
        <p:spPr>
          <a:xfrm>
            <a:off x="696477" y="5216490"/>
            <a:ext cx="10799045" cy="1142686"/>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wrap="square" rtlCol="0" anchor="ctr">
            <a:noAutofit/>
          </a:bodyPr>
          <a:lstStyle/>
          <a:p>
            <a:pPr>
              <a:lnSpc>
                <a:spcPct val="150000"/>
              </a:lnSpc>
            </a:pPr>
            <a:r>
              <a:rPr lang="en-US" dirty="0">
                <a:solidFill>
                  <a:srgbClr val="13294B"/>
                </a:solidFill>
                <a:latin typeface="Calibri" panose="020F0502020204030204" pitchFamily="34" charset="0"/>
                <a:cs typeface="Calibri" panose="020F0502020204030204" pitchFamily="34" charset="0"/>
              </a:rPr>
              <a:t>There appears to be a positive correlation between alcohol content and bitterness. It is of note, that the correlation appears weaker at the higher ABV and IBU.</a:t>
            </a:r>
          </a:p>
        </p:txBody>
      </p:sp>
      <p:pic>
        <p:nvPicPr>
          <p:cNvPr id="10" name="Picture 9">
            <a:extLst>
              <a:ext uri="{FF2B5EF4-FFF2-40B4-BE49-F238E27FC236}">
                <a16:creationId xmlns:a16="http://schemas.microsoft.com/office/drawing/2014/main" id="{8FC1BCFF-8435-43D6-8A3A-2F043A60A476}"/>
              </a:ext>
            </a:extLst>
          </p:cNvPr>
          <p:cNvPicPr>
            <a:picLocks noChangeAspect="1"/>
          </p:cNvPicPr>
          <p:nvPr/>
        </p:nvPicPr>
        <p:blipFill>
          <a:blip r:embed="rId2"/>
          <a:stretch>
            <a:fillRect/>
          </a:stretch>
        </p:blipFill>
        <p:spPr>
          <a:xfrm>
            <a:off x="600762" y="1883157"/>
            <a:ext cx="10990476" cy="3333333"/>
          </a:xfrm>
          <a:prstGeom prst="rect">
            <a:avLst/>
          </a:prstGeom>
        </p:spPr>
      </p:pic>
    </p:spTree>
    <p:extLst>
      <p:ext uri="{BB962C8B-B14F-4D97-AF65-F5344CB8AC3E}">
        <p14:creationId xmlns:p14="http://schemas.microsoft.com/office/powerpoint/2010/main" val="111940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a:extLst>
              <a:ext uri="{FF2B5EF4-FFF2-40B4-BE49-F238E27FC236}">
                <a16:creationId xmlns:a16="http://schemas.microsoft.com/office/drawing/2014/main" id="{5F9223F7-3E8D-4C24-90CC-2214DD56058C}"/>
              </a:ext>
            </a:extLst>
          </p:cNvPr>
          <p:cNvPicPr>
            <a:picLocks noGrp="1"/>
          </p:cNvPicPr>
          <p:nvPr>
            <p:ph idx="1"/>
          </p:nvPr>
        </p:nvPicPr>
        <p:blipFill>
          <a:blip r:embed="rId2"/>
          <a:stretch>
            <a:fillRect/>
          </a:stretch>
        </p:blipFill>
        <p:spPr>
          <a:xfrm>
            <a:off x="1306286" y="1918399"/>
            <a:ext cx="9815803" cy="4081185"/>
          </a:xfrm>
        </p:spPr>
      </p:pic>
      <p:sp>
        <p:nvSpPr>
          <p:cNvPr id="2" name="Title 1">
            <a:extLst>
              <a:ext uri="{FF2B5EF4-FFF2-40B4-BE49-F238E27FC236}">
                <a16:creationId xmlns:a16="http://schemas.microsoft.com/office/drawing/2014/main" id="{D090BCCC-76FF-4AA9-B657-404DDE1B1516}"/>
              </a:ext>
            </a:extLst>
          </p:cNvPr>
          <p:cNvSpPr>
            <a:spLocks noGrp="1"/>
          </p:cNvSpPr>
          <p:nvPr>
            <p:ph type="title"/>
          </p:nvPr>
        </p:nvSpPr>
        <p:spPr/>
        <p:txBody>
          <a:bodyPr/>
          <a:lstStyle/>
          <a:p>
            <a:r>
              <a:rPr lang="en-US" dirty="0"/>
              <a:t>Explaining K-NN</a:t>
            </a:r>
          </a:p>
        </p:txBody>
      </p:sp>
      <p:sp>
        <p:nvSpPr>
          <p:cNvPr id="4" name="Slide Number Placeholder 3">
            <a:extLst>
              <a:ext uri="{FF2B5EF4-FFF2-40B4-BE49-F238E27FC236}">
                <a16:creationId xmlns:a16="http://schemas.microsoft.com/office/drawing/2014/main" id="{85D30BD9-5249-4439-B3DB-63366562694A}"/>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9" name="Oval 18">
            <a:extLst>
              <a:ext uri="{FF2B5EF4-FFF2-40B4-BE49-F238E27FC236}">
                <a16:creationId xmlns:a16="http://schemas.microsoft.com/office/drawing/2014/main" id="{E9CD903F-EBAE-4901-A963-D0342351D094}"/>
              </a:ext>
            </a:extLst>
          </p:cNvPr>
          <p:cNvSpPr/>
          <p:nvPr/>
        </p:nvSpPr>
        <p:spPr>
          <a:xfrm>
            <a:off x="3536418" y="4425578"/>
            <a:ext cx="93072" cy="11139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09B075D-574D-423F-A10E-712BCCD153DF}"/>
              </a:ext>
            </a:extLst>
          </p:cNvPr>
          <p:cNvSpPr/>
          <p:nvPr/>
        </p:nvSpPr>
        <p:spPr>
          <a:xfrm>
            <a:off x="3344309" y="4302390"/>
            <a:ext cx="301965" cy="32044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E749C75-3A78-416D-840E-C6E1792DC11A}"/>
              </a:ext>
            </a:extLst>
          </p:cNvPr>
          <p:cNvSpPr/>
          <p:nvPr/>
        </p:nvSpPr>
        <p:spPr>
          <a:xfrm>
            <a:off x="5745221" y="4821666"/>
            <a:ext cx="91743" cy="1154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7249CDE-1995-48F3-B18C-C340540A5C48}"/>
              </a:ext>
            </a:extLst>
          </p:cNvPr>
          <p:cNvSpPr/>
          <p:nvPr/>
        </p:nvSpPr>
        <p:spPr>
          <a:xfrm>
            <a:off x="5633914" y="4622834"/>
            <a:ext cx="462086" cy="43498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529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6" grpId="0" animBg="1"/>
      <p:bldP spid="28" grpId="0" animBg="1"/>
    </p:bldLst>
  </p:timing>
</p:sld>
</file>

<file path=ppt/theme/theme1.xml><?xml version="1.0" encoding="utf-8"?>
<a:theme xmlns:a="http://schemas.openxmlformats.org/drawingml/2006/main" name="Dividend">
  <a:themeElements>
    <a:clrScheme name="Custom 1">
      <a:dk1>
        <a:sysClr val="windowText" lastClr="000000"/>
      </a:dk1>
      <a:lt1>
        <a:sysClr val="window" lastClr="FFFFFF"/>
      </a:lt1>
      <a:dk2>
        <a:srgbClr val="3D3D3D"/>
      </a:dk2>
      <a:lt2>
        <a:srgbClr val="EBEBEB"/>
      </a:lt2>
      <a:accent1>
        <a:srgbClr val="C8102E"/>
      </a:accent1>
      <a:accent2>
        <a:srgbClr val="FFFFFF"/>
      </a:accent2>
      <a:accent3>
        <a:srgbClr val="13294B"/>
      </a:accent3>
      <a:accent4>
        <a:srgbClr val="B1B3B3"/>
      </a:accent4>
      <a:accent5>
        <a:srgbClr val="000000"/>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2064</TotalTime>
  <Words>521</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Wingdings 2</vt:lpstr>
      <vt:lpstr>Dividend</vt:lpstr>
      <vt:lpstr>United States Breweries and Beer</vt:lpstr>
      <vt:lpstr>Breweries in the United States by State </vt:lpstr>
      <vt:lpstr>Breweries in the United States by State </vt:lpstr>
      <vt:lpstr>Brewery Productivity by State</vt:lpstr>
      <vt:lpstr>Alcohol by Volume (ABV) and International Bitterness Unit (IBU)</vt:lpstr>
      <vt:lpstr>Maximum Alcoholic Beer (ABV) and Most Bitter Beer (IBU)</vt:lpstr>
      <vt:lpstr>Alcohol by Volume (ABV)</vt:lpstr>
      <vt:lpstr>Relationship between International Bitterness Unit (IBU) and Alcohol by Volume (ABV)</vt:lpstr>
      <vt:lpstr>Explaining K-NN</vt:lpstr>
      <vt:lpstr>Actual Classifications</vt:lpstr>
      <vt:lpstr>Predicted Classifications (3-NN)</vt:lpstr>
      <vt:lpstr>Questions?</vt:lpstr>
      <vt:lpstr>YouTube Links for Final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 Joy</dc:creator>
  <cp:lastModifiedBy>R Joy</cp:lastModifiedBy>
  <cp:revision>32</cp:revision>
  <dcterms:created xsi:type="dcterms:W3CDTF">2022-02-19T19:00:34Z</dcterms:created>
  <dcterms:modified xsi:type="dcterms:W3CDTF">2022-03-06T04:59:13Z</dcterms:modified>
</cp:coreProperties>
</file>