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5" r:id="rId4"/>
    <p:sldId id="263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94B"/>
    <a:srgbClr val="C8102E"/>
    <a:srgbClr val="B1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7796A-1C37-4FA8-BBA6-BC91C28DF379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E8579-D081-4282-83BD-DE127B903E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52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ctr">
            <a:normAutofit/>
          </a:bodyPr>
          <a:lstStyle>
            <a:lvl1pPr>
              <a:defRPr sz="3600" cap="small" baseline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cap="small" baseline="0"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2DBB07D-C4F8-42EC-8DEE-7A2EEB9089B6}" type="datetime1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A938A05-F9FB-499E-B0CC-19675191CB28}" type="datetime1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526D7D3-955C-4BE7-AE67-3B98DCA7E10B}" type="datetime1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59F79A0-A901-415D-9EDE-9E065A1BD403}" type="datetime1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ctr">
            <a:normAutofit/>
          </a:bodyPr>
          <a:lstStyle>
            <a:lvl1pPr>
              <a:defRPr sz="3600" cap="small" baseline="0"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cap="small" baseline="0">
                <a:solidFill>
                  <a:srgbClr val="B1B3B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C2DBB07D-C4F8-42EC-8DEE-7A2EEB9089B6}" type="datetime1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36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69604"/>
            <a:ext cx="2844799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9671CA29-1894-4D7D-9447-99F8002AB3A9}" type="datetime1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9604"/>
            <a:ext cx="1052508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12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/>
        </p:nvSpPr>
        <p:spPr>
          <a:xfrm>
            <a:off x="440286" y="614407"/>
            <a:ext cx="11309338" cy="1554480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69604"/>
            <a:ext cx="2844799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9671CA29-1894-4D7D-9447-99F8002AB3A9}" type="datetime1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9604"/>
            <a:ext cx="1052508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08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rgbClr val="13294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C99E020-C39A-46E5-BEBA-1DAC17C803FF}" type="datetime1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54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2A4973C1-44D3-4422-B015-081A5E8DFD36}" type="datetime1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501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2D72C85E-48EE-4FC1-AA4F-7F844EFEDFE1}" type="datetime1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306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934CB762-6D31-4026-9098-C6B0D644D1E2}" type="datetime1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8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69604"/>
            <a:ext cx="2844799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671CA29-1894-4D7D-9447-99F8002AB3A9}" type="datetime1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9604"/>
            <a:ext cx="1052508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AE76A414-EBCA-47A8-AB72-79372EB2B3CD}" type="datetime1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0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3843458C-437B-478B-8585-FB68531A7999}" type="datetime1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40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13294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1A938A05-F9FB-499E-B0CC-19675191CB28}" type="datetime1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138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E526D7D3-955C-4BE7-AE67-3B98DCA7E10B}" type="datetime1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3374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759F79A0-A901-415D-9EDE-9E065A1BD403}" type="datetime1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7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/>
        </p:nvSpPr>
        <p:spPr>
          <a:xfrm>
            <a:off x="440286" y="614407"/>
            <a:ext cx="11309338" cy="15544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69604"/>
            <a:ext cx="2844799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671CA29-1894-4D7D-9447-99F8002AB3A9}" type="datetime1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9604"/>
            <a:ext cx="1052508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7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C99E020-C39A-46E5-BEBA-1DAC17C803FF}" type="datetime1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A4973C1-44D3-4422-B015-081A5E8DFD36}" type="datetime1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D72C85E-48EE-4FC1-AA4F-7F844EFEDFE1}" type="datetime1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34CB762-6D31-4026-9098-C6B0D644D1E2}" type="datetime1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E76A414-EBCA-47A8-AB72-79372EB2B3CD}" type="datetime1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843458C-437B-478B-8585-FB68531A7999}" type="datetime1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36960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EFCF9BF-2E43-434C-8EA9-84C0B70B4CD5}" type="datetime1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365278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36960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13294B"/>
          </a:solidFill>
          <a:ln>
            <a:solidFill>
              <a:srgbClr val="13294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72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small" baseline="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DD04-A839-425D-8E14-E2A7F185E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4" y="625642"/>
            <a:ext cx="10993549" cy="2414337"/>
          </a:xfrm>
        </p:spPr>
        <p:txBody>
          <a:bodyPr anchor="ctr">
            <a:normAutofit/>
          </a:bodyPr>
          <a:lstStyle/>
          <a:p>
            <a:r>
              <a:rPr lang="en-US" sz="6000" cap="small" dirty="0">
                <a:latin typeface="Calibri" panose="020F0502020204030204" pitchFamily="34" charset="0"/>
                <a:cs typeface="Calibri" panose="020F0502020204030204" pitchFamily="34" charset="0"/>
              </a:rPr>
              <a:t>United States Breweries and Beer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FCD21-AC3B-42A9-BCB3-6D901E0E0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3490057"/>
            <a:ext cx="10993546" cy="1539144"/>
          </a:xfrm>
        </p:spPr>
        <p:txBody>
          <a:bodyPr>
            <a:noAutofit/>
          </a:bodyPr>
          <a:lstStyle/>
          <a:p>
            <a:r>
              <a:rPr lang="en-US" sz="4000" cap="small" dirty="0">
                <a:solidFill>
                  <a:schemeClr val="bg1"/>
                </a:solidFill>
              </a:rPr>
              <a:t>Varun Gopal, Roslyn Smith and David George</a:t>
            </a:r>
          </a:p>
          <a:p>
            <a:r>
              <a:rPr lang="en-US" sz="4000" cap="small" dirty="0">
                <a:solidFill>
                  <a:schemeClr val="bg1"/>
                </a:solidFill>
              </a:rPr>
              <a:t>February 22, 2022</a:t>
            </a:r>
          </a:p>
        </p:txBody>
      </p:sp>
    </p:spTree>
    <p:extLst>
      <p:ext uri="{BB962C8B-B14F-4D97-AF65-F5344CB8AC3E}">
        <p14:creationId xmlns:p14="http://schemas.microsoft.com/office/powerpoint/2010/main" val="66043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9D479D9-0AC1-4870-8FA5-0E65CD16C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43" y="1850477"/>
            <a:ext cx="11285714" cy="476190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9FEDA59-49E2-4892-B500-AF59FDB1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in the United States by State</a:t>
            </a:r>
            <a:br>
              <a:rPr lang="en-US" dirty="0"/>
            </a:br>
            <a:r>
              <a:rPr lang="en-US" sz="1400" cap="none" dirty="0"/>
              <a:t>There is at least 1 brewery in each state in the United States.  Colorado, California and Michigan lead with more than 30 breweries each.  50% of the states have 7 or less breweries with only 20% of the states have 20 or greater breweries.  </a:t>
            </a:r>
            <a:endParaRPr lang="en-US" cap="non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03465-C949-43DD-93AC-AA1DF469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1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03465-C949-43DD-93AC-AA1DF469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957905-5378-4CBF-BF12-7EF4C1489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286" y="1846255"/>
            <a:ext cx="8571428" cy="4761905"/>
          </a:xfrm>
          <a:prstGeom prst="rect">
            <a:avLst/>
          </a:prstGeom>
        </p:spPr>
      </p:pic>
      <p:sp>
        <p:nvSpPr>
          <p:cNvPr id="14" name="Title 6">
            <a:extLst>
              <a:ext uri="{FF2B5EF4-FFF2-40B4-BE49-F238E27FC236}">
                <a16:creationId xmlns:a16="http://schemas.microsoft.com/office/drawing/2014/main" id="{06925607-9F54-460A-877C-8EA65ACD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Breweries in the United States by State</a:t>
            </a:r>
            <a:br>
              <a:rPr lang="en-US" dirty="0"/>
            </a:br>
            <a:r>
              <a:rPr lang="en-US" sz="1400" cap="none" dirty="0"/>
              <a:t>There is at least 1 brewery in each state in the United States.  Colorado, California and Michigan lead with more than 30 breweries each.  50% of the states have 7 or less breweries with only 20% of the states have 20 or greater breweries.  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98694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03465-C949-43DD-93AC-AA1DF469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B368AE53-0A4E-4CCF-AE7A-51615210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Alcohol by Volume (ABV) and International Bitterness Unit (IBU)</a:t>
            </a:r>
            <a:br>
              <a:rPr lang="en-US" dirty="0"/>
            </a:br>
            <a:r>
              <a:rPr lang="en-US" sz="1400" cap="none" dirty="0"/>
              <a:t>In the data provided, of the 2,410 beers, 3% (62) of the beers did not have an ABV rating and 42% (1,005)of the beers did not have an IBU rating.  Those groups are excluded from subsequent analyses and the final population that is being evaluated is 1,405 beers with all data elements.</a:t>
            </a:r>
            <a:endParaRPr lang="en-US" cap="none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54E83E7-3953-4488-A153-5C3EB88E3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43" y="1813411"/>
            <a:ext cx="11285714" cy="238095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06D789D-464F-4481-A947-09AFB8762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43" y="4187639"/>
            <a:ext cx="11285714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03465-C949-43DD-93AC-AA1DF469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B368AE53-0A4E-4CCF-AE7A-51615210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24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Maximum Alcoholic Beer (ABV) and Most Bitter Beer (IBU)</a:t>
            </a:r>
            <a:endParaRPr lang="en-US" sz="1600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5D8B1-3164-4154-BD5F-D39C5A1A21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661"/>
          <a:stretch/>
        </p:blipFill>
        <p:spPr>
          <a:xfrm>
            <a:off x="559518" y="1880876"/>
            <a:ext cx="10971428" cy="10955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360113-895B-48FB-9B7C-B350E37A447D}"/>
              </a:ext>
            </a:extLst>
          </p:cNvPr>
          <p:cNvSpPr txBox="1"/>
          <p:nvPr/>
        </p:nvSpPr>
        <p:spPr>
          <a:xfrm>
            <a:off x="645710" y="3319316"/>
            <a:ext cx="10799045" cy="1910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beer with the maximum ABV (0.125) was brewed in Kentucky and was an English Barleywine style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beer with the maximum IBU (138) was brewed in Oregon and was an America Double / Imperial IPA</a:t>
            </a:r>
          </a:p>
        </p:txBody>
      </p:sp>
    </p:spTree>
    <p:extLst>
      <p:ext uri="{BB962C8B-B14F-4D97-AF65-F5344CB8AC3E}">
        <p14:creationId xmlns:p14="http://schemas.microsoft.com/office/powerpoint/2010/main" val="54498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03465-C949-43DD-93AC-AA1DF469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B368AE53-0A4E-4CCF-AE7A-51615210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Alcohol by Volume (ABV)</a:t>
            </a:r>
            <a:endParaRPr lang="en-US" sz="1600" cap="non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360113-895B-48FB-9B7C-B350E37A447D}"/>
              </a:ext>
            </a:extLst>
          </p:cNvPr>
          <p:cNvSpPr txBox="1"/>
          <p:nvPr/>
        </p:nvSpPr>
        <p:spPr>
          <a:xfrm>
            <a:off x="879372" y="5443242"/>
            <a:ext cx="10799045" cy="1181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average ABV is 0.05977 with the lowest ABV at 0.001 and the highest at 0.128.  The interquartile range of the beers is between 0.05 and 0.067.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AAA118-03E7-45BD-83EE-F44845DF0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27" y="1860822"/>
            <a:ext cx="4761905" cy="33333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2A4047-D822-4744-B70D-92B0EAA17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527" y="1860822"/>
            <a:ext cx="4761905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3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03465-C949-43DD-93AC-AA1DF469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B368AE53-0A4E-4CCF-AE7A-51615210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Relationship between International Bitterness Unit (IBU) and Alcohol by Volume (ABV)</a:t>
            </a:r>
            <a:endParaRPr lang="en-US" sz="1600" cap="non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360113-895B-48FB-9B7C-B350E37A447D}"/>
              </a:ext>
            </a:extLst>
          </p:cNvPr>
          <p:cNvSpPr txBox="1"/>
          <p:nvPr/>
        </p:nvSpPr>
        <p:spPr>
          <a:xfrm>
            <a:off x="946484" y="5221704"/>
            <a:ext cx="10799045" cy="1142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appears to be a positive correlation between alcohol content and bitterness. It is of note, that the correlation appears weaker at the higher ABV and IBU.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81033D-C3E5-4605-BB82-DB1BD00F7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952" y="1826501"/>
            <a:ext cx="8838095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0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44D766-F71C-4787-9EE7-8DAB979B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2257852"/>
            <a:ext cx="11029615" cy="1497507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cap="small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A182D-9202-4046-9272-501CE733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600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C8102E"/>
      </a:accent1>
      <a:accent2>
        <a:srgbClr val="FFFFFF"/>
      </a:accent2>
      <a:accent3>
        <a:srgbClr val="13294B"/>
      </a:accent3>
      <a:accent4>
        <a:srgbClr val="B1B3B3"/>
      </a:accent4>
      <a:accent5>
        <a:srgbClr val="000000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1630</TotalTime>
  <Words>352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 2</vt:lpstr>
      <vt:lpstr>Dividend</vt:lpstr>
      <vt:lpstr>United States Breweries and Beer</vt:lpstr>
      <vt:lpstr>Breweries in the United States by State There is at least 1 brewery in each state in the United States.  Colorado, California and Michigan lead with more than 30 breweries each.  50% of the states have 7 or less breweries with only 20% of the states have 20 or greater breweries.  </vt:lpstr>
      <vt:lpstr>Breweries in the United States by State There is at least 1 brewery in each state in the United States.  Colorado, California and Michigan lead with more than 30 breweries each.  50% of the states have 7 or less breweries with only 20% of the states have 20 or greater breweries.  </vt:lpstr>
      <vt:lpstr>Alcohol by Volume (ABV) and International Bitterness Unit (IBU) In the data provided, of the 2,410 beers, 3% (62) of the beers did not have an ABV rating and 42% (1,005)of the beers did not have an IBU rating.  Those groups are excluded from subsequent analyses and the final population that is being evaluated is 1,405 beers with all data elements.</vt:lpstr>
      <vt:lpstr>Maximum Alcoholic Beer (ABV) and Most Bitter Beer (IBU)</vt:lpstr>
      <vt:lpstr>Alcohol by Volume (ABV)</vt:lpstr>
      <vt:lpstr>Relationship between International Bitterness Unit (IBU) and Alcohol by Volume (ABV)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Joy</dc:creator>
  <cp:lastModifiedBy>R Joy</cp:lastModifiedBy>
  <cp:revision>20</cp:revision>
  <dcterms:created xsi:type="dcterms:W3CDTF">2022-02-19T19:00:34Z</dcterms:created>
  <dcterms:modified xsi:type="dcterms:W3CDTF">2022-02-22T22:24:17Z</dcterms:modified>
</cp:coreProperties>
</file>