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3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  <a:srgbClr val="C8102E"/>
    <a:srgbClr val="B1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7796A-1C37-4FA8-BBA6-BC91C28DF379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8579-D081-4282-83BD-DE127B903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2DBB07D-C4F8-42EC-8DEE-7A2EEB9089B6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A938A05-F9FB-499E-B0CC-19675191CB28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526D7D3-955C-4BE7-AE67-3B98DCA7E10B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59F79A0-A901-415D-9EDE-9E065A1BD403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ctr">
            <a:normAutofit/>
          </a:bodyPr>
          <a:lstStyle>
            <a:lvl1pPr>
              <a:defRPr sz="3600" cap="small" baseline="0"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cap="small" baseline="0">
                <a:solidFill>
                  <a:srgbClr val="B1B3B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C2DBB07D-C4F8-42EC-8DEE-7A2EEB9089B6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3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12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671CA29-1894-4D7D-9447-99F8002AB3A9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08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C99E020-C39A-46E5-BEBA-1DAC17C803FF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5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A4973C1-44D3-4422-B015-081A5E8DFD36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01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2D72C85E-48EE-4FC1-AA4F-7F844EFEDFE1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30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934CB762-6D31-4026-9098-C6B0D644D1E2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AE76A414-EBCA-47A8-AB72-79372EB2B3CD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3843458C-437B-478B-8585-FB68531A7999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4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1329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1A938A05-F9FB-499E-B0CC-19675191CB28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13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E526D7D3-955C-4BE7-AE67-3B98DCA7E10B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37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759F79A0-A901-415D-9EDE-9E065A1BD403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40286" y="614407"/>
            <a:ext cx="11309338" cy="1554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9604"/>
            <a:ext cx="2844799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671CA29-1894-4D7D-9447-99F8002AB3A9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9604"/>
            <a:ext cx="1052508" cy="365125"/>
          </a:xfrm>
        </p:spPr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C99E020-C39A-46E5-BEBA-1DAC17C803FF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A4973C1-44D3-4422-B015-081A5E8DFD36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D72C85E-48EE-4FC1-AA4F-7F844EFEDFE1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34CB762-6D31-4026-9098-C6B0D644D1E2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76A414-EBCA-47A8-AB72-79372EB2B3CD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843458C-437B-478B-8585-FB68531A7999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960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FCF9BF-2E43-434C-8EA9-84C0B70B4CD5}" type="datetime1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5278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960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B1B3B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13294B"/>
          </a:solidFill>
          <a:ln>
            <a:solidFill>
              <a:srgbClr val="13294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72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small" baseline="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DD04-A839-425D-8E14-E2A7F185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625642"/>
            <a:ext cx="10993549" cy="2414337"/>
          </a:xfrm>
        </p:spPr>
        <p:txBody>
          <a:bodyPr anchor="ctr">
            <a:normAutofit/>
          </a:bodyPr>
          <a:lstStyle/>
          <a:p>
            <a:r>
              <a:rPr lang="en-US" sz="6000" cap="small" dirty="0">
                <a:latin typeface="Calibri" panose="020F0502020204030204" pitchFamily="34" charset="0"/>
                <a:cs typeface="Calibri" panose="020F0502020204030204" pitchFamily="34" charset="0"/>
              </a:rPr>
              <a:t>United States Breweries and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CD21-AC3B-42A9-BCB3-6D901E0E0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490057"/>
            <a:ext cx="10993546" cy="1539144"/>
          </a:xfrm>
        </p:spPr>
        <p:txBody>
          <a:bodyPr>
            <a:noAutofit/>
          </a:bodyPr>
          <a:lstStyle/>
          <a:p>
            <a:r>
              <a:rPr lang="en-US" sz="4000" cap="small" dirty="0">
                <a:solidFill>
                  <a:schemeClr val="bg1"/>
                </a:solidFill>
              </a:rPr>
              <a:t>Varun Gopal, Roslyn Smith and David George</a:t>
            </a:r>
          </a:p>
          <a:p>
            <a:r>
              <a:rPr lang="en-US" sz="4000" cap="small" dirty="0">
                <a:solidFill>
                  <a:schemeClr val="bg1"/>
                </a:solidFill>
              </a:rPr>
              <a:t>February 22, 2022</a:t>
            </a:r>
          </a:p>
        </p:txBody>
      </p:sp>
    </p:spTree>
    <p:extLst>
      <p:ext uri="{BB962C8B-B14F-4D97-AF65-F5344CB8AC3E}">
        <p14:creationId xmlns:p14="http://schemas.microsoft.com/office/powerpoint/2010/main" val="6604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D479D9-0AC1-4870-8FA5-0E65CD16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1850477"/>
            <a:ext cx="11285714" cy="47619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9FEDA59-49E2-4892-B500-AF59FDB1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in the United States by State</a:t>
            </a:r>
            <a:br>
              <a:rPr lang="en-US" dirty="0"/>
            </a:br>
            <a:r>
              <a:rPr lang="en-US" sz="1400" cap="none" dirty="0"/>
              <a:t>There is at least 1 brewery in each state in the United States.  Colorado, California and Michigan lead with more than 30 breweries each.  50% of the states have 7 or less breweries with only 20% of the states have 20 or greater breweries.  </a:t>
            </a:r>
            <a:endParaRPr lang="en-US" cap="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3E582-C07D-468E-A45E-5DAE53CAD18E}"/>
              </a:ext>
            </a:extLst>
          </p:cNvPr>
          <p:cNvSpPr txBox="1"/>
          <p:nvPr/>
        </p:nvSpPr>
        <p:spPr>
          <a:xfrm>
            <a:off x="8439150" y="47625"/>
            <a:ext cx="21483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0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 Version 1</a:t>
            </a:r>
          </a:p>
        </p:txBody>
      </p:sp>
    </p:spTree>
    <p:extLst>
      <p:ext uri="{BB962C8B-B14F-4D97-AF65-F5344CB8AC3E}">
        <p14:creationId xmlns:p14="http://schemas.microsoft.com/office/powerpoint/2010/main" val="21862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B3AA-2B79-4983-BE43-22B205025550}"/>
              </a:ext>
            </a:extLst>
          </p:cNvPr>
          <p:cNvSpPr txBox="1"/>
          <p:nvPr/>
        </p:nvSpPr>
        <p:spPr>
          <a:xfrm>
            <a:off x="8439150" y="47625"/>
            <a:ext cx="21287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0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1 Version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57905-5378-4CBF-BF12-7EF4C148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86" y="1846255"/>
            <a:ext cx="8571428" cy="4761905"/>
          </a:xfrm>
          <a:prstGeom prst="rect">
            <a:avLst/>
          </a:prstGeom>
        </p:spPr>
      </p:pic>
      <p:sp>
        <p:nvSpPr>
          <p:cNvPr id="14" name="Title 6">
            <a:extLst>
              <a:ext uri="{FF2B5EF4-FFF2-40B4-BE49-F238E27FC236}">
                <a16:creationId xmlns:a16="http://schemas.microsoft.com/office/drawing/2014/main" id="{06925607-9F54-460A-877C-8EA65AC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Breweries in the United States by State</a:t>
            </a:r>
            <a:br>
              <a:rPr lang="en-US" dirty="0"/>
            </a:br>
            <a:r>
              <a:rPr lang="en-US" sz="1400" cap="none" dirty="0"/>
              <a:t>There is at least 1 brewery in each state in the United States.  Colorado, California and Michigan lead with more than 30 breweries each.  50% of the states have 7 or less breweries with only 20% of the states have 20 or greater breweries. 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9869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B3AA-2B79-4983-BE43-22B205025550}"/>
              </a:ext>
            </a:extLst>
          </p:cNvPr>
          <p:cNvSpPr txBox="1"/>
          <p:nvPr/>
        </p:nvSpPr>
        <p:spPr>
          <a:xfrm>
            <a:off x="8439150" y="47625"/>
            <a:ext cx="24413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0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3 / 4 Version 1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Alcohol by Volume (ABV) and International Bitterness Unit (IBU)</a:t>
            </a:r>
            <a:br>
              <a:rPr lang="en-US" dirty="0"/>
            </a:br>
            <a:r>
              <a:rPr lang="en-US" sz="1400" cap="none" dirty="0"/>
              <a:t>In the data provided, of the 2,410 beers, 3% (62) of the beers did not have an ABV rating and 42% (1,005)of the beers did not have an IBU rating.  Those groups are excluded from subsequent analyses and the final population that is being evaluated is 1,405 beers with all data elements.</a:t>
            </a:r>
            <a:endParaRPr lang="en-US" cap="non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4E83E7-3953-4488-A153-5C3EB88E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1813411"/>
            <a:ext cx="11285714" cy="23809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6D789D-464F-4481-A947-09AFB876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43" y="4187639"/>
            <a:ext cx="11285714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B3AA-2B79-4983-BE43-22B205025550}"/>
              </a:ext>
            </a:extLst>
          </p:cNvPr>
          <p:cNvSpPr txBox="1"/>
          <p:nvPr/>
        </p:nvSpPr>
        <p:spPr>
          <a:xfrm>
            <a:off x="8439150" y="47625"/>
            <a:ext cx="21287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0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5 Version 1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Maximum Alcoholic Beer (ABV) and Most Bitter Beer (IBU)</a:t>
            </a:r>
            <a:br>
              <a:rPr lang="en-US" dirty="0"/>
            </a:br>
            <a:r>
              <a:rPr lang="en-US" sz="1400" cap="none" dirty="0"/>
              <a:t>Maine has the highest median ABV and IBU across 7 beers produced in state.</a:t>
            </a:r>
            <a:endParaRPr lang="en-US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255D0-4967-4F0B-B69B-70FD8A609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68"/>
          <a:stretch/>
        </p:blipFill>
        <p:spPr>
          <a:xfrm>
            <a:off x="581192" y="1912776"/>
            <a:ext cx="10971428" cy="905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02B20-1DBF-404B-87DB-D804CB7348C6}"/>
              </a:ext>
            </a:extLst>
          </p:cNvPr>
          <p:cNvSpPr txBox="1"/>
          <p:nvPr/>
        </p:nvSpPr>
        <p:spPr>
          <a:xfrm>
            <a:off x="930442" y="3569368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Beer names</a:t>
            </a:r>
          </a:p>
        </p:txBody>
      </p:sp>
    </p:spTree>
    <p:extLst>
      <p:ext uri="{BB962C8B-B14F-4D97-AF65-F5344CB8AC3E}">
        <p14:creationId xmlns:p14="http://schemas.microsoft.com/office/powerpoint/2010/main" val="91103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B3AA-2B79-4983-BE43-22B205025550}"/>
              </a:ext>
            </a:extLst>
          </p:cNvPr>
          <p:cNvSpPr txBox="1"/>
          <p:nvPr/>
        </p:nvSpPr>
        <p:spPr>
          <a:xfrm>
            <a:off x="8439150" y="47625"/>
            <a:ext cx="21287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0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5 Version 2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Maximum Alcoholic Beer (ABV) and Most Bitter Beer (IBU)</a:t>
            </a:r>
            <a:endParaRPr lang="en-US" sz="16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5D8B1-3164-4154-BD5F-D39C5A1A2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661"/>
          <a:stretch/>
        </p:blipFill>
        <p:spPr>
          <a:xfrm>
            <a:off x="479657" y="1880876"/>
            <a:ext cx="10971428" cy="1095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946484" y="3962400"/>
            <a:ext cx="10799045" cy="2193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London Balling (Style: English </a:t>
            </a:r>
            <a:r>
              <a:rPr lang="en-US" dirty="0" err="1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Barleywine</a:t>
            </a: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brewed in </a:t>
            </a:r>
            <a:r>
              <a:rPr lang="en-US" u="sng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Kentucky</a:t>
            </a: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the </a:t>
            </a:r>
            <a:r>
              <a:rPr lang="en-US" u="sng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ABV</a:t>
            </a: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0.125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Bitter Bitch Imperial IPA (Style: American Double / Imperial IPA) brewed in </a:t>
            </a:r>
            <a:r>
              <a:rPr lang="en-US" u="sng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Oregon</a:t>
            </a: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the </a:t>
            </a:r>
            <a:r>
              <a:rPr lang="en-US" u="sng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IBU</a:t>
            </a: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138</a:t>
            </a:r>
            <a:endParaRPr lang="en-US" u="sng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98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B3AA-2B79-4983-BE43-22B205025550}"/>
              </a:ext>
            </a:extLst>
          </p:cNvPr>
          <p:cNvSpPr txBox="1"/>
          <p:nvPr/>
        </p:nvSpPr>
        <p:spPr>
          <a:xfrm>
            <a:off x="8439150" y="47625"/>
            <a:ext cx="21287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0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7 Version 1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Alcohol by Volume (ABV)</a:t>
            </a:r>
            <a:endParaRPr lang="en-US" sz="1600" cap="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946484" y="3962400"/>
            <a:ext cx="10799045" cy="2193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Placeholder for commentary… Comment on the summary statistics and distribution of the ABV variable.</a:t>
            </a:r>
            <a:endParaRPr lang="en-US" u="sng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3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3465-C949-43DD-93AC-AA1DF469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B3AA-2B79-4983-BE43-22B205025550}"/>
              </a:ext>
            </a:extLst>
          </p:cNvPr>
          <p:cNvSpPr txBox="1"/>
          <p:nvPr/>
        </p:nvSpPr>
        <p:spPr>
          <a:xfrm>
            <a:off x="8439150" y="47625"/>
            <a:ext cx="21287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02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 6 Version 1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B368AE53-0A4E-4CCF-AE7A-51615210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Relationship between International Bitterness Unit (IBU) and Alcohol by Volume (ABV)</a:t>
            </a:r>
            <a:endParaRPr lang="en-US" sz="1600" cap="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60113-895B-48FB-9B7C-B350E37A447D}"/>
              </a:ext>
            </a:extLst>
          </p:cNvPr>
          <p:cNvSpPr txBox="1"/>
          <p:nvPr/>
        </p:nvSpPr>
        <p:spPr>
          <a:xfrm>
            <a:off x="946484" y="5221704"/>
            <a:ext cx="10799045" cy="1142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Placeholder for commentary… Is there an apparent relationship between the bitterness of the beer and its alcoholic content? Draw a scatter plot.  Make your best judgment of a relationship and EXPLAIN your answer.</a:t>
            </a:r>
            <a:endParaRPr lang="en-US" u="sng" dirty="0">
              <a:solidFill>
                <a:srgbClr val="1329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1033D-C3E5-4605-BB82-DB1BD00F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52" y="1826501"/>
            <a:ext cx="8838095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37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FFFFFF"/>
      </a:accent2>
      <a:accent3>
        <a:srgbClr val="13294B"/>
      </a:accent3>
      <a:accent4>
        <a:srgbClr val="B1B3B3"/>
      </a:accent4>
      <a:accent5>
        <a:srgbClr val="000000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1562</TotalTime>
  <Words>405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</vt:lpstr>
      <vt:lpstr>United States Breweries and Beer</vt:lpstr>
      <vt:lpstr>Breweries in the United States by State There is at least 1 brewery in each state in the United States.  Colorado, California and Michigan lead with more than 30 breweries each.  50% of the states have 7 or less breweries with only 20% of the states have 20 or greater breweries.  </vt:lpstr>
      <vt:lpstr>Breweries in the United States by State There is at least 1 brewery in each state in the United States.  Colorado, California and Michigan lead with more than 30 breweries each.  50% of the states have 7 or less breweries with only 20% of the states have 20 or greater breweries.  </vt:lpstr>
      <vt:lpstr>Alcohol by Volume (ABV) and International Bitterness Unit (IBU) In the data provided, of the 2,410 beers, 3% (62) of the beers did not have an ABV rating and 42% (1,005)of the beers did not have an IBU rating.  Those groups are excluded from subsequent analyses and the final population that is being evaluated is 1,405 beers with all data elements.</vt:lpstr>
      <vt:lpstr>Maximum Alcoholic Beer (ABV) and Most Bitter Beer (IBU) Maine has the highest median ABV and IBU across 7 beers produced in state.</vt:lpstr>
      <vt:lpstr>Maximum Alcoholic Beer (ABV) and Most Bitter Beer (IBU)</vt:lpstr>
      <vt:lpstr>Alcohol by Volume (ABV)</vt:lpstr>
      <vt:lpstr>Relationship between International Bitterness Unit (IBU) and Alcohol by Volume (ABV)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Joy</dc:creator>
  <cp:lastModifiedBy>R Joy</cp:lastModifiedBy>
  <cp:revision>15</cp:revision>
  <dcterms:created xsi:type="dcterms:W3CDTF">2022-02-19T19:00:34Z</dcterms:created>
  <dcterms:modified xsi:type="dcterms:W3CDTF">2022-02-21T21:47:44Z</dcterms:modified>
</cp:coreProperties>
</file>