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3" r:id="rId5"/>
    <p:sldId id="267" r:id="rId6"/>
    <p:sldId id="268" r:id="rId7"/>
    <p:sldId id="269" r:id="rId8"/>
    <p:sldId id="271" r:id="rId9"/>
    <p:sldId id="272" r:id="rId10"/>
    <p:sldId id="27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94B"/>
    <a:srgbClr val="C8102E"/>
    <a:srgbClr val="B1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87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7796A-1C37-4FA8-BBA6-BC91C28DF379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8579-D081-4282-83BD-DE127B903E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5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ctr">
            <a:normAutofit/>
          </a:bodyPr>
          <a:lstStyle>
            <a:lvl1pPr>
              <a:defRPr sz="3600" cap="small" baseline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small" baseline="0"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2DBB07D-C4F8-42EC-8DEE-7A2EEB9089B6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A938A05-F9FB-499E-B0CC-19675191CB28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526D7D3-955C-4BE7-AE67-3B98DCA7E10B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59F79A0-A901-415D-9EDE-9E065A1BD403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ctr">
            <a:normAutofit/>
          </a:bodyPr>
          <a:lstStyle>
            <a:lvl1pPr>
              <a:defRPr sz="3600" cap="small" baseline="0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small" baseline="0">
                <a:solidFill>
                  <a:srgbClr val="B1B3B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C2DBB07D-C4F8-42EC-8DEE-7A2EEB9089B6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3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9604"/>
            <a:ext cx="284479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9671CA29-1894-4D7D-9447-99F8002AB3A9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9604"/>
            <a:ext cx="1052508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12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440286" y="614407"/>
            <a:ext cx="11309338" cy="1554480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9604"/>
            <a:ext cx="284479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9671CA29-1894-4D7D-9447-99F8002AB3A9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9604"/>
            <a:ext cx="1052508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0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rgbClr val="1329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C99E020-C39A-46E5-BEBA-1DAC17C803FF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54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2A4973C1-44D3-4422-B015-081A5E8DFD36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01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2D72C85E-48EE-4FC1-AA4F-7F844EFEDFE1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30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934CB762-6D31-4026-9098-C6B0D644D1E2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8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9604"/>
            <a:ext cx="284479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671CA29-1894-4D7D-9447-99F8002AB3A9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9604"/>
            <a:ext cx="1052508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AE76A414-EBCA-47A8-AB72-79372EB2B3CD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0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3843458C-437B-478B-8585-FB68531A7999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4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1329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1A938A05-F9FB-499E-B0CC-19675191CB28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138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E526D7D3-955C-4BE7-AE67-3B98DCA7E10B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37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759F79A0-A901-415D-9EDE-9E065A1BD403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440286" y="614407"/>
            <a:ext cx="11309338" cy="1554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9604"/>
            <a:ext cx="284479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671CA29-1894-4D7D-9447-99F8002AB3A9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9604"/>
            <a:ext cx="1052508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7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C99E020-C39A-46E5-BEBA-1DAC17C803FF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A4973C1-44D3-4422-B015-081A5E8DFD36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D72C85E-48EE-4FC1-AA4F-7F844EFEDFE1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34CB762-6D31-4026-9098-C6B0D644D1E2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E76A414-EBCA-47A8-AB72-79372EB2B3CD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843458C-437B-478B-8585-FB68531A7999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960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EFCF9BF-2E43-434C-8EA9-84C0B70B4CD5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65278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960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13294B"/>
          </a:solidFill>
          <a:ln>
            <a:solidFill>
              <a:srgbClr val="13294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72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small" baseline="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DD04-A839-425D-8E14-E2A7F185E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4" y="625642"/>
            <a:ext cx="10993549" cy="2414337"/>
          </a:xfrm>
        </p:spPr>
        <p:txBody>
          <a:bodyPr anchor="ctr">
            <a:normAutofit/>
          </a:bodyPr>
          <a:lstStyle/>
          <a:p>
            <a:r>
              <a:rPr lang="en-US" sz="6000" cap="small" dirty="0">
                <a:latin typeface="Calibri" panose="020F0502020204030204" pitchFamily="34" charset="0"/>
                <a:cs typeface="Calibri" panose="020F0502020204030204" pitchFamily="34" charset="0"/>
              </a:rPr>
              <a:t>United States Breweries and Beer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FCD21-AC3B-42A9-BCB3-6D901E0E0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490057"/>
            <a:ext cx="10993546" cy="1539144"/>
          </a:xfrm>
        </p:spPr>
        <p:txBody>
          <a:bodyPr>
            <a:noAutofit/>
          </a:bodyPr>
          <a:lstStyle/>
          <a:p>
            <a:r>
              <a:rPr lang="en-US" sz="4000" cap="small" dirty="0">
                <a:solidFill>
                  <a:schemeClr val="bg1"/>
                </a:solidFill>
              </a:rPr>
              <a:t>Varun Gopal, Roslyn Smith and David George</a:t>
            </a:r>
          </a:p>
          <a:p>
            <a:r>
              <a:rPr lang="en-US" sz="4000" cap="small" dirty="0">
                <a:solidFill>
                  <a:schemeClr val="bg1"/>
                </a:solidFill>
              </a:rPr>
              <a:t>February 22, 2022</a:t>
            </a:r>
          </a:p>
        </p:txBody>
      </p:sp>
    </p:spTree>
    <p:extLst>
      <p:ext uri="{BB962C8B-B14F-4D97-AF65-F5344CB8AC3E}">
        <p14:creationId xmlns:p14="http://schemas.microsoft.com/office/powerpoint/2010/main" val="66043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504F-DA40-4996-883B-83464961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Classifications (3-NN)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638F79-F63F-4D4C-BBF4-A11F24037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157161"/>
            <a:ext cx="11029950" cy="30883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71A2A-A907-4C97-A2E5-14300F12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D6A8B-DDFA-40C5-A940-A942BAAFDC0F}"/>
              </a:ext>
            </a:extLst>
          </p:cNvPr>
          <p:cNvSpPr txBox="1"/>
          <p:nvPr/>
        </p:nvSpPr>
        <p:spPr>
          <a:xfrm>
            <a:off x="696477" y="5409480"/>
            <a:ext cx="10799045" cy="1142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accuracy of this specific model was 0.8837, the sensitivity was 0.8835, and the specificity was 0.8839 </a:t>
            </a:r>
          </a:p>
        </p:txBody>
      </p:sp>
    </p:spTree>
    <p:extLst>
      <p:ext uri="{BB962C8B-B14F-4D97-AF65-F5344CB8AC3E}">
        <p14:creationId xmlns:p14="http://schemas.microsoft.com/office/powerpoint/2010/main" val="148417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44D766-F71C-4787-9EE7-8DAB979B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2257852"/>
            <a:ext cx="11029615" cy="1497507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cap="small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A182D-9202-4046-9272-501CE733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6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9D479D9-0AC1-4870-8FA5-0E65CD16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3" y="1850477"/>
            <a:ext cx="11285714" cy="476190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9FEDA59-49E2-4892-B500-AF59FDB1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in the United States by State</a:t>
            </a:r>
            <a:br>
              <a:rPr lang="en-US" dirty="0"/>
            </a:br>
            <a:r>
              <a:rPr lang="en-US" sz="1400" cap="none" dirty="0"/>
              <a:t>There is at least 1 brewery in each state in the United States.  Colorado, California and Michigan lead with more than 30 breweries each.  50% of the states have 7 or less breweries with only 20% of the states have 20 or greater breweries.  </a:t>
            </a:r>
            <a:endParaRPr lang="en-US" cap="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1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957905-5378-4CBF-BF12-7EF4C148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86" y="1846255"/>
            <a:ext cx="8571428" cy="4761905"/>
          </a:xfrm>
          <a:prstGeom prst="rect">
            <a:avLst/>
          </a:prstGeom>
        </p:spPr>
      </p:pic>
      <p:sp>
        <p:nvSpPr>
          <p:cNvPr id="14" name="Title 6">
            <a:extLst>
              <a:ext uri="{FF2B5EF4-FFF2-40B4-BE49-F238E27FC236}">
                <a16:creationId xmlns:a16="http://schemas.microsoft.com/office/drawing/2014/main" id="{06925607-9F54-460A-877C-8EA65ACD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Breweries in the United States by State</a:t>
            </a:r>
            <a:br>
              <a:rPr lang="en-US" dirty="0"/>
            </a:br>
            <a:r>
              <a:rPr lang="en-US" sz="1400" cap="none" dirty="0"/>
              <a:t>There is at least 1 brewery in each state in the United States.  Colorado, California and Michigan lead with more than 30 breweries each.  50% of the states have 7 or less breweries with only 20% of the states have 20 or greater breweries. 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98694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368AE53-0A4E-4CCF-AE7A-51615210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Alcohol by Volume (ABV) and International Bitterness Unit (IBU)</a:t>
            </a:r>
            <a:br>
              <a:rPr lang="en-US" dirty="0"/>
            </a:br>
            <a:r>
              <a:rPr lang="en-US" sz="1400" cap="none" dirty="0"/>
              <a:t>In the data provided, of the 2,410 beers, 3% (62) of the beers did not have an ABV rating and 42% (1,005)of the beers did not have an IBU rating.  Those groups are excluded from subsequent analyses and the final population that is being evaluated is 1,405 beers with all data elements.</a:t>
            </a:r>
            <a:endParaRPr lang="en-US" cap="none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54E83E7-3953-4488-A153-5C3EB88E3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3" y="1813411"/>
            <a:ext cx="11285714" cy="23809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06D789D-464F-4481-A947-09AFB8762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43" y="4187639"/>
            <a:ext cx="11285714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368AE53-0A4E-4CCF-AE7A-51615210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24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Maximum Alcoholic Beer (ABV) and Most Bitter Beer (IBU)</a:t>
            </a:r>
            <a:endParaRPr lang="en-US" sz="16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5D8B1-3164-4154-BD5F-D39C5A1A2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661"/>
          <a:stretch/>
        </p:blipFill>
        <p:spPr>
          <a:xfrm>
            <a:off x="559518" y="1880876"/>
            <a:ext cx="10971428" cy="1095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60113-895B-48FB-9B7C-B350E37A447D}"/>
              </a:ext>
            </a:extLst>
          </p:cNvPr>
          <p:cNvSpPr txBox="1"/>
          <p:nvPr/>
        </p:nvSpPr>
        <p:spPr>
          <a:xfrm>
            <a:off x="645710" y="3319316"/>
            <a:ext cx="10799045" cy="1910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beer with the maximum ABV (0.125) was brewed in Kentucky and was an English Barleywine style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beer with the maximum IBU (138) was brewed in Oregon and was an America Double / Imperial IPA</a:t>
            </a:r>
          </a:p>
        </p:txBody>
      </p:sp>
    </p:spTree>
    <p:extLst>
      <p:ext uri="{BB962C8B-B14F-4D97-AF65-F5344CB8AC3E}">
        <p14:creationId xmlns:p14="http://schemas.microsoft.com/office/powerpoint/2010/main" val="54498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368AE53-0A4E-4CCF-AE7A-51615210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Alcohol by Volume (ABV)</a:t>
            </a:r>
            <a:endParaRPr lang="en-US" sz="1600" cap="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60113-895B-48FB-9B7C-B350E37A447D}"/>
              </a:ext>
            </a:extLst>
          </p:cNvPr>
          <p:cNvSpPr txBox="1"/>
          <p:nvPr/>
        </p:nvSpPr>
        <p:spPr>
          <a:xfrm>
            <a:off x="879372" y="5443242"/>
            <a:ext cx="10799045" cy="1181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ABV is 0.05977 with the lowest ABV at 0.001 and the highest at 0.128.  The interquartile range of the beers is between 0.05 and 0.067.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AAA118-03E7-45BD-83EE-F44845DF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27" y="1860822"/>
            <a:ext cx="4761905" cy="33333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2A4047-D822-4744-B70D-92B0EAA17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527" y="1860822"/>
            <a:ext cx="4761905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3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368AE53-0A4E-4CCF-AE7A-51615210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Relationship between International Bitterness Unit (IBU) and Alcohol by Volume (ABV)</a:t>
            </a:r>
            <a:endParaRPr lang="en-US" sz="1600" cap="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60113-895B-48FB-9B7C-B350E37A447D}"/>
              </a:ext>
            </a:extLst>
          </p:cNvPr>
          <p:cNvSpPr txBox="1"/>
          <p:nvPr/>
        </p:nvSpPr>
        <p:spPr>
          <a:xfrm>
            <a:off x="946484" y="5221704"/>
            <a:ext cx="10799045" cy="1142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appears to be a positive correlation between alcohol content and bitterness. It is of note, that the correlation appears weaker at the higher ABV and IBU.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81033D-C3E5-4605-BB82-DB1BD00F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952" y="1826501"/>
            <a:ext cx="8838095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0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BCCC-76FF-4AA9-B657-404DDE1B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K-NN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30BD9-5249-4439-B3DB-63366562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A8B4A-6551-462E-BA05-C133CEA4EE75}"/>
              </a:ext>
            </a:extLst>
          </p:cNvPr>
          <p:cNvSpPr txBox="1"/>
          <p:nvPr/>
        </p:nvSpPr>
        <p:spPr>
          <a:xfrm>
            <a:off x="696477" y="5297322"/>
            <a:ext cx="10799045" cy="1142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appears to be a positive correlation between alcohol content and bitterness. It is of note, that the correlation appears weaker at the higher ABV and IBU.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5F9223F7-3E8D-4C24-90CC-2214DD560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739" y="1918400"/>
            <a:ext cx="8492520" cy="2919304"/>
          </a:xfr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E9CD903F-EBAE-4901-A963-D0342351D094}"/>
              </a:ext>
            </a:extLst>
          </p:cNvPr>
          <p:cNvSpPr/>
          <p:nvPr/>
        </p:nvSpPr>
        <p:spPr>
          <a:xfrm>
            <a:off x="3776714" y="3708802"/>
            <a:ext cx="80525" cy="796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9B075D-574D-423F-A10E-712BCCD153DF}"/>
              </a:ext>
            </a:extLst>
          </p:cNvPr>
          <p:cNvSpPr/>
          <p:nvPr/>
        </p:nvSpPr>
        <p:spPr>
          <a:xfrm>
            <a:off x="3622285" y="3634033"/>
            <a:ext cx="261257" cy="22921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749C75-3A78-416D-840E-C6E1792DC11A}"/>
              </a:ext>
            </a:extLst>
          </p:cNvPr>
          <p:cNvSpPr/>
          <p:nvPr/>
        </p:nvSpPr>
        <p:spPr>
          <a:xfrm>
            <a:off x="5689599" y="4001505"/>
            <a:ext cx="79375" cy="82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7249CDE-1995-48F3-B18C-C340540A5C48}"/>
              </a:ext>
            </a:extLst>
          </p:cNvPr>
          <p:cNvSpPr/>
          <p:nvPr/>
        </p:nvSpPr>
        <p:spPr>
          <a:xfrm>
            <a:off x="5592762" y="3845930"/>
            <a:ext cx="399792" cy="3111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F6CF-B49A-4E04-A090-E358F3C3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Classifications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855981-A2CA-483F-8946-DB8C71A0A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157161"/>
            <a:ext cx="11029950" cy="30883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E730B-3147-4E1A-9223-CE5DDF45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592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8102E"/>
      </a:accent1>
      <a:accent2>
        <a:srgbClr val="FFFFFF"/>
      </a:accent2>
      <a:accent3>
        <a:srgbClr val="13294B"/>
      </a:accent3>
      <a:accent4>
        <a:srgbClr val="B1B3B3"/>
      </a:accent4>
      <a:accent5>
        <a:srgbClr val="000000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1714</TotalTime>
  <Words>413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Dividend</vt:lpstr>
      <vt:lpstr>United States Breweries and Beer</vt:lpstr>
      <vt:lpstr>Breweries in the United States by State There is at least 1 brewery in each state in the United States.  Colorado, California and Michigan lead with more than 30 breweries each.  50% of the states have 7 or less breweries with only 20% of the states have 20 or greater breweries.  </vt:lpstr>
      <vt:lpstr>Breweries in the United States by State There is at least 1 brewery in each state in the United States.  Colorado, California and Michigan lead with more than 30 breweries each.  50% of the states have 7 or less breweries with only 20% of the states have 20 or greater breweries.  </vt:lpstr>
      <vt:lpstr>Alcohol by Volume (ABV) and International Bitterness Unit (IBU) In the data provided, of the 2,410 beers, 3% (62) of the beers did not have an ABV rating and 42% (1,005)of the beers did not have an IBU rating.  Those groups are excluded from subsequent analyses and the final population that is being evaluated is 1,405 beers with all data elements.</vt:lpstr>
      <vt:lpstr>Maximum Alcoholic Beer (ABV) and Most Bitter Beer (IBU)</vt:lpstr>
      <vt:lpstr>Alcohol by Volume (ABV)</vt:lpstr>
      <vt:lpstr>Relationship between International Bitterness Unit (IBU) and Alcohol by Volume (ABV)</vt:lpstr>
      <vt:lpstr>Explaining K-NN</vt:lpstr>
      <vt:lpstr>Actual Classifications</vt:lpstr>
      <vt:lpstr>Predicted Classifications (3-NN)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Joy</dc:creator>
  <cp:lastModifiedBy>varun.a.gopal@gmail.com</cp:lastModifiedBy>
  <cp:revision>21</cp:revision>
  <dcterms:created xsi:type="dcterms:W3CDTF">2022-02-19T19:00:34Z</dcterms:created>
  <dcterms:modified xsi:type="dcterms:W3CDTF">2022-03-02T22:25:37Z</dcterms:modified>
</cp:coreProperties>
</file>